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8"/>
    <p:sldId id="257" r:id="rId19"/>
    <p:sldId id="258" r:id="rId20"/>
    <p:sldId id="259" r:id="rId21"/>
    <p:sldId id="260" r:id="rId22"/>
    <p:sldId id="261" r:id="rId23"/>
    <p:sldId id="262" r:id="rId24"/>
    <p:sldId id="263" r:id="rId25"/>
    <p:sldId id="264" r:id="rId26"/>
    <p:sldId id="265" r:id="rId27"/>
    <p:sldId id="266" r:id="rId28"/>
    <p:sldId id="267" r:id="rId29"/>
    <p:sldId id="268" r:id="rId30"/>
    <p:sldId id="269" r:id="rId31"/>
    <p:sldId id="270" r:id="rId32"/>
    <p:sldId id="271" r:id="rId33"/>
  </p:sldIdLst>
  <p:sldSz cx="12192000" cy="6858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Verdana Pro" charset="1" panose="020B0604030504040204"/>
      <p:regular r:id="rId10"/>
    </p:embeddedFont>
    <p:embeddedFont>
      <p:font typeface="Verdana Pro Bold" charset="1" panose="020B0804030504040204"/>
      <p:regular r:id="rId11"/>
    </p:embeddedFont>
    <p:embeddedFont>
      <p:font typeface="Verdana Pro Italics" charset="1" panose="020B06040305040B0204"/>
      <p:regular r:id="rId12"/>
    </p:embeddedFont>
    <p:embeddedFont>
      <p:font typeface="Verdana Pro Bold Italics" charset="1" panose="020B08040305040B0204"/>
      <p:regular r:id="rId13"/>
    </p:embeddedFont>
    <p:embeddedFont>
      <p:font typeface="Verdana Pro Light" charset="1" panose="020B0304030504040204"/>
      <p:regular r:id="rId14"/>
    </p:embeddedFont>
    <p:embeddedFont>
      <p:font typeface="Verdana Pro Light Italics" charset="1" panose="020B03040305040B0204"/>
      <p:regular r:id="rId15"/>
    </p:embeddedFont>
    <p:embeddedFont>
      <p:font typeface="Verdana Pro Heavy" charset="1" panose="020B0A04030504040204"/>
      <p:regular r:id="rId16"/>
    </p:embeddedFont>
    <p:embeddedFont>
      <p:font typeface="Verdana Pro Heavy Italics" charset="1" panose="020B0A040305040B0204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slides/slide1.xml" Type="http://schemas.openxmlformats.org/officeDocument/2006/relationships/slide"/><Relationship Id="rId19" Target="slides/slide2.xml" Type="http://schemas.openxmlformats.org/officeDocument/2006/relationships/slide"/><Relationship Id="rId2" Target="presProps.xml" Type="http://schemas.openxmlformats.org/officeDocument/2006/relationships/presProps"/><Relationship Id="rId20" Target="slides/slide3.xml" Type="http://schemas.openxmlformats.org/officeDocument/2006/relationships/slide"/><Relationship Id="rId21" Target="slides/slide4.xml" Type="http://schemas.openxmlformats.org/officeDocument/2006/relationships/slide"/><Relationship Id="rId22" Target="slides/slide5.xml" Type="http://schemas.openxmlformats.org/officeDocument/2006/relationships/slide"/><Relationship Id="rId23" Target="slides/slide6.xml" Type="http://schemas.openxmlformats.org/officeDocument/2006/relationships/slide"/><Relationship Id="rId24" Target="slides/slide7.xml" Type="http://schemas.openxmlformats.org/officeDocument/2006/relationships/slide"/><Relationship Id="rId25" Target="slides/slide8.xml" Type="http://schemas.openxmlformats.org/officeDocument/2006/relationships/slide"/><Relationship Id="rId26" Target="slides/slide9.xml" Type="http://schemas.openxmlformats.org/officeDocument/2006/relationships/slide"/><Relationship Id="rId27" Target="slides/slide10.xml" Type="http://schemas.openxmlformats.org/officeDocument/2006/relationships/slide"/><Relationship Id="rId28" Target="slides/slide11.xml" Type="http://schemas.openxmlformats.org/officeDocument/2006/relationships/slide"/><Relationship Id="rId29" Target="slides/slide12.xml" Type="http://schemas.openxmlformats.org/officeDocument/2006/relationships/slide"/><Relationship Id="rId3" Target="viewProps.xml" Type="http://schemas.openxmlformats.org/officeDocument/2006/relationships/viewProps"/><Relationship Id="rId30" Target="slides/slide13.xml" Type="http://schemas.openxmlformats.org/officeDocument/2006/relationships/slide"/><Relationship Id="rId31" Target="slides/slide14.xml" Type="http://schemas.openxmlformats.org/officeDocument/2006/relationships/slide"/><Relationship Id="rId32" Target="slides/slide15.xml" Type="http://schemas.openxmlformats.org/officeDocument/2006/relationships/slide"/><Relationship Id="rId33" Target="slides/slide16.xml" Type="http://schemas.openxmlformats.org/officeDocument/2006/relationships/slide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jpeg" Type="http://schemas.openxmlformats.org/officeDocument/2006/relationships/image"/><Relationship Id="rId5" Target="../media/image4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Relationship Id="rId5" Target="../media/image9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Relationship Id="rId5" Target="../media/image7.png" Type="http://schemas.openxmlformats.org/officeDocument/2006/relationships/image"/><Relationship Id="rId6" Target="../media/image8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Relationship Id="rId5" Target="../media/image7.png" Type="http://schemas.openxmlformats.org/officeDocument/2006/relationships/image"/><Relationship Id="rId6" Target="../media/image8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mailto:eascservicereviewqueries@wales.nhs.uk" TargetMode="External" Type="http://schemas.openxmlformats.org/officeDocument/2006/relationships/hyperlink"/><Relationship Id="rId3" Target="https://pgab.gig.cymru/ymrwymiad/age" TargetMode="External" Type="http://schemas.openxmlformats.org/officeDocument/2006/relationships/hyperlink"/><Relationship Id="rId4" Target="http://www.pgab.gig.cymru" TargetMode="External" Type="http://schemas.openxmlformats.org/officeDocument/2006/relationships/hyperlink"/><Relationship Id="rId5" Target="../media/image5.png" Type="http://schemas.openxmlformats.org/officeDocument/2006/relationships/image"/><Relationship Id="rId6" Target="../media/image1.png" Type="http://schemas.openxmlformats.org/officeDocument/2006/relationships/image"/><Relationship Id="rId7" Target="../media/image2.svg" Type="http://schemas.openxmlformats.org/officeDocument/2006/relationships/image"/><Relationship Id="rId8" Target="../media/image4.jpeg" Type="http://schemas.openxmlformats.org/officeDocument/2006/relationships/image"/><Relationship Id="rId9" Target="../media/image6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jpeg" Type="http://schemas.openxmlformats.org/officeDocument/2006/relationships/image"/><Relationship Id="rId5" Target="../media/image4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Relationship Id="rId5" Target="https://easc.nhs.wales/engagement/sdp/" TargetMode="External" Type="http://schemas.openxmlformats.org/officeDocument/2006/relationships/hyperlink"/><Relationship Id="rId6" Target="../media/image5.png" Type="http://schemas.openxmlformats.org/officeDocument/2006/relationships/image"/><Relationship Id="rId7" Target="../media/image6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Relationship Id="rId5" Target="../media/image7.png" Type="http://schemas.openxmlformats.org/officeDocument/2006/relationships/image"/><Relationship Id="rId6" Target="../media/image8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Relationship Id="rId5" Target="../media/image7.png" Type="http://schemas.openxmlformats.org/officeDocument/2006/relationships/image"/><Relationship Id="rId6" Target="../media/image8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Relationship Id="rId5" Target="../media/image7.png" Type="http://schemas.openxmlformats.org/officeDocument/2006/relationships/image"/><Relationship Id="rId6" Target="../media/image8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Relationship Id="rId5" Target="../media/image7.png" Type="http://schemas.openxmlformats.org/officeDocument/2006/relationships/image"/><Relationship Id="rId6" Target="../media/image8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Relationship Id="rId5" Target="../media/image7.png" Type="http://schemas.openxmlformats.org/officeDocument/2006/relationships/image"/><Relationship Id="rId6" Target="../media/image8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083501" y="186939"/>
            <a:ext cx="3969242" cy="997722"/>
          </a:xfrm>
          <a:custGeom>
            <a:avLst/>
            <a:gdLst/>
            <a:ahLst/>
            <a:cxnLst/>
            <a:rect r="r" b="b" t="t" l="l"/>
            <a:pathLst>
              <a:path h="997722" w="3969242">
                <a:moveTo>
                  <a:pt x="0" y="0"/>
                </a:moveTo>
                <a:lnTo>
                  <a:pt x="3969243" y="0"/>
                </a:lnTo>
                <a:lnTo>
                  <a:pt x="3969243" y="997722"/>
                </a:lnTo>
                <a:lnTo>
                  <a:pt x="0" y="99772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482354" y="1794754"/>
            <a:ext cx="3475598" cy="3475584"/>
            <a:chOff x="0" y="0"/>
            <a:chExt cx="6350000" cy="6349975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 l="-16666" t="0" r="-16666" b="0"/>
              </a:stretch>
            </a:blipFill>
          </p:spPr>
        </p:sp>
      </p:grpSp>
      <p:grpSp>
        <p:nvGrpSpPr>
          <p:cNvPr name="Group 6" id="6"/>
          <p:cNvGrpSpPr/>
          <p:nvPr/>
        </p:nvGrpSpPr>
        <p:grpSpPr>
          <a:xfrm rot="0">
            <a:off x="4120798" y="2463782"/>
            <a:ext cx="7912896" cy="2137528"/>
            <a:chOff x="0" y="0"/>
            <a:chExt cx="10550528" cy="2850038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-38100"/>
              <a:ext cx="10550528" cy="211666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000">
                  <a:solidFill>
                    <a:srgbClr val="143752"/>
                  </a:solidFill>
                  <a:latin typeface="Verdana Pro Bold"/>
                </a:rPr>
                <a:t>Adroddiad Prif Gomisiynydd Gwasanaethau Ambiwlans</a:t>
              </a:r>
            </a:p>
            <a:p>
              <a:pPr>
                <a:lnSpc>
                  <a:spcPts val="2240"/>
                </a:lnSpc>
              </a:pPr>
              <a:r>
                <a:rPr lang="en-US" sz="1600">
                  <a:solidFill>
                    <a:srgbClr val="143752"/>
                  </a:solidFill>
                  <a:latin typeface="Verdana Pro Bold"/>
                </a:rPr>
                <a:t>Gwasanaeth Casglu a Throsglwyddo Meddygol Brys</a:t>
              </a:r>
            </a:p>
            <a:p>
              <a:pPr>
                <a:lnSpc>
                  <a:spcPts val="2240"/>
                </a:lnSpc>
              </a:pPr>
              <a:r>
                <a:rPr lang="en-US" sz="1600">
                  <a:solidFill>
                    <a:srgbClr val="143752"/>
                  </a:solidFill>
                  <a:latin typeface="Verdana Pro Bold"/>
                </a:rPr>
                <a:t>Adolygiad Gwasanaeth</a:t>
              </a:r>
            </a:p>
            <a:p>
              <a:pPr>
                <a:lnSpc>
                  <a:spcPts val="2800"/>
                </a:lnSpc>
              </a:pPr>
            </a:p>
            <a:p>
              <a:pPr>
                <a:lnSpc>
                  <a:spcPts val="2800"/>
                </a:lnSpc>
                <a:spcBef>
                  <a:spcPct val="0"/>
                </a:spcBef>
              </a:pPr>
              <a:r>
                <a:rPr lang="en-US" sz="2000">
                  <a:solidFill>
                    <a:srgbClr val="143752"/>
                  </a:solidFill>
                  <a:latin typeface="Verdana Pro Bold"/>
                </a:rPr>
                <a:t>Chief Ambulance Services Commissioner’s Report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2139050"/>
              <a:ext cx="10166829" cy="71098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2240"/>
                </a:lnSpc>
              </a:pPr>
              <a:r>
                <a:rPr lang="en-US" sz="1600">
                  <a:solidFill>
                    <a:srgbClr val="143752"/>
                  </a:solidFill>
                  <a:latin typeface="Verdana Pro Bold"/>
                </a:rPr>
                <a:t>Emergency Medical Retrieval and Transfer Service</a:t>
              </a:r>
            </a:p>
            <a:p>
              <a:pPr>
                <a:lnSpc>
                  <a:spcPts val="2240"/>
                </a:lnSpc>
                <a:spcBef>
                  <a:spcPct val="0"/>
                </a:spcBef>
              </a:pPr>
              <a:r>
                <a:rPr lang="en-US" sz="1600">
                  <a:solidFill>
                    <a:srgbClr val="143752"/>
                  </a:solidFill>
                  <a:latin typeface="Verdana Pro Bold"/>
                </a:rPr>
                <a:t>Service Review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grpSp>
        <p:nvGrpSpPr>
          <p:cNvPr name="Group 5" id="5"/>
          <p:cNvGrpSpPr/>
          <p:nvPr/>
        </p:nvGrpSpPr>
        <p:grpSpPr>
          <a:xfrm rot="0">
            <a:off x="554876" y="5807322"/>
            <a:ext cx="10845595" cy="601714"/>
            <a:chOff x="0" y="0"/>
            <a:chExt cx="4284680" cy="23771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84680" cy="237714"/>
            </a:xfrm>
            <a:custGeom>
              <a:avLst/>
              <a:gdLst/>
              <a:ahLst/>
              <a:cxnLst/>
              <a:rect r="r" b="b" t="t" l="l"/>
              <a:pathLst>
                <a:path h="237714" w="4284680">
                  <a:moveTo>
                    <a:pt x="0" y="0"/>
                  </a:moveTo>
                  <a:lnTo>
                    <a:pt x="4284680" y="0"/>
                  </a:lnTo>
                  <a:lnTo>
                    <a:pt x="4284680" y="237714"/>
                  </a:lnTo>
                  <a:lnTo>
                    <a:pt x="0" y="237714"/>
                  </a:lnTo>
                  <a:close/>
                </a:path>
              </a:pathLst>
            </a:custGeom>
            <a:solidFill>
              <a:srgbClr val="2F598B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28575"/>
              <a:ext cx="4284680" cy="26628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59"/>
                </a:lnSpc>
              </a:pPr>
              <a:r>
                <a:rPr lang="en-US" sz="1399">
                  <a:solidFill>
                    <a:srgbClr val="FFFFFF"/>
                  </a:solidFill>
                  <a:latin typeface="Verdana Pro"/>
                </a:rPr>
                <a:t>Esbonnir hyn ymhellach ar dudalen 37 o Adroddiad Prif Gomisiynydd y Gwasanaethau Ambiwlans ac yn Nogfen Ategol 7 - Modelu Optima</a:t>
              </a: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926607" y="1302851"/>
            <a:ext cx="5761066" cy="4405195"/>
          </a:xfrm>
          <a:custGeom>
            <a:avLst/>
            <a:gdLst/>
            <a:ahLst/>
            <a:cxnLst/>
            <a:rect r="r" b="b" t="t" l="l"/>
            <a:pathLst>
              <a:path h="4405195" w="5761066">
                <a:moveTo>
                  <a:pt x="0" y="0"/>
                </a:moveTo>
                <a:lnTo>
                  <a:pt x="5761066" y="0"/>
                </a:lnTo>
                <a:lnTo>
                  <a:pt x="5761066" y="4405196"/>
                </a:lnTo>
                <a:lnTo>
                  <a:pt x="0" y="440519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5950372" y="2097960"/>
            <a:ext cx="5733152" cy="166440"/>
            <a:chOff x="0" y="0"/>
            <a:chExt cx="2176541" cy="63188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2176541" cy="63188"/>
            </a:xfrm>
            <a:custGeom>
              <a:avLst/>
              <a:gdLst/>
              <a:ahLst/>
              <a:cxnLst/>
              <a:rect r="r" b="b" t="t" l="l"/>
              <a:pathLst>
                <a:path h="63188" w="2176541">
                  <a:moveTo>
                    <a:pt x="0" y="0"/>
                  </a:moveTo>
                  <a:lnTo>
                    <a:pt x="2176541" y="0"/>
                  </a:lnTo>
                  <a:lnTo>
                    <a:pt x="2176541" y="63188"/>
                  </a:lnTo>
                  <a:lnTo>
                    <a:pt x="0" y="63188"/>
                  </a:lnTo>
                  <a:close/>
                </a:path>
              </a:pathLst>
            </a:custGeom>
            <a:solidFill>
              <a:srgbClr val="6C8DB0">
                <a:alpha val="54902"/>
              </a:srgbClr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19050"/>
              <a:ext cx="2176541" cy="822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7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5950372" y="3388568"/>
            <a:ext cx="5700170" cy="166440"/>
            <a:chOff x="0" y="0"/>
            <a:chExt cx="2164020" cy="63188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2164020" cy="63188"/>
            </a:xfrm>
            <a:custGeom>
              <a:avLst/>
              <a:gdLst/>
              <a:ahLst/>
              <a:cxnLst/>
              <a:rect r="r" b="b" t="t" l="l"/>
              <a:pathLst>
                <a:path h="63188" w="2164020">
                  <a:moveTo>
                    <a:pt x="0" y="0"/>
                  </a:moveTo>
                  <a:lnTo>
                    <a:pt x="2164020" y="0"/>
                  </a:lnTo>
                  <a:lnTo>
                    <a:pt x="2164020" y="63188"/>
                  </a:lnTo>
                  <a:lnTo>
                    <a:pt x="0" y="63188"/>
                  </a:lnTo>
                  <a:close/>
                </a:path>
              </a:pathLst>
            </a:custGeom>
            <a:solidFill>
              <a:srgbClr val="6C8DB0">
                <a:alpha val="54902"/>
              </a:srgbClr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19050"/>
              <a:ext cx="2164020" cy="822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79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5940460" y="4054035"/>
            <a:ext cx="5710082" cy="166440"/>
            <a:chOff x="0" y="0"/>
            <a:chExt cx="2167783" cy="63188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167783" cy="63188"/>
            </a:xfrm>
            <a:custGeom>
              <a:avLst/>
              <a:gdLst/>
              <a:ahLst/>
              <a:cxnLst/>
              <a:rect r="r" b="b" t="t" l="l"/>
              <a:pathLst>
                <a:path h="63188" w="2167783">
                  <a:moveTo>
                    <a:pt x="0" y="0"/>
                  </a:moveTo>
                  <a:lnTo>
                    <a:pt x="2167783" y="0"/>
                  </a:lnTo>
                  <a:lnTo>
                    <a:pt x="2167783" y="63188"/>
                  </a:lnTo>
                  <a:lnTo>
                    <a:pt x="0" y="63188"/>
                  </a:lnTo>
                  <a:close/>
                </a:path>
              </a:pathLst>
            </a:custGeom>
            <a:solidFill>
              <a:srgbClr val="6C8DB0">
                <a:alpha val="54902"/>
              </a:srgbClr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19050"/>
              <a:ext cx="2167783" cy="822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79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5950372" y="4706158"/>
            <a:ext cx="5700170" cy="166440"/>
            <a:chOff x="0" y="0"/>
            <a:chExt cx="2164020" cy="63188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64020" cy="63188"/>
            </a:xfrm>
            <a:custGeom>
              <a:avLst/>
              <a:gdLst/>
              <a:ahLst/>
              <a:cxnLst/>
              <a:rect r="r" b="b" t="t" l="l"/>
              <a:pathLst>
                <a:path h="63188" w="2164020">
                  <a:moveTo>
                    <a:pt x="0" y="0"/>
                  </a:moveTo>
                  <a:lnTo>
                    <a:pt x="2164020" y="0"/>
                  </a:lnTo>
                  <a:lnTo>
                    <a:pt x="2164020" y="63188"/>
                  </a:lnTo>
                  <a:lnTo>
                    <a:pt x="0" y="63188"/>
                  </a:lnTo>
                  <a:close/>
                </a:path>
              </a:pathLst>
            </a:custGeom>
            <a:solidFill>
              <a:srgbClr val="6C8DB0">
                <a:alpha val="54902"/>
              </a:srgbClr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19050"/>
              <a:ext cx="2164020" cy="822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79"/>
                </a:lnSpc>
              </a:pPr>
            </a:p>
          </p:txBody>
        </p:sp>
      </p:grpSp>
      <p:sp>
        <p:nvSpPr>
          <p:cNvPr name="TextBox 21" id="21"/>
          <p:cNvSpPr txBox="true"/>
          <p:nvPr/>
        </p:nvSpPr>
        <p:spPr>
          <a:xfrm rot="0">
            <a:off x="343114" y="662668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Canlyniadau wedi'u Modelu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066339" y="6440507"/>
            <a:ext cx="3894069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Pwyllgor Gwasanaethau Ambiwlans Brys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Adolygiad Gwasanaeth EMRTS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343114" y="1798003"/>
            <a:ext cx="5286686" cy="35286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67034" indent="-183517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Mae’r canlyniadau’n dangos:</a:t>
            </a:r>
          </a:p>
          <a:p>
            <a:pPr>
              <a:lnSpc>
                <a:spcPts val="2380"/>
              </a:lnSpc>
            </a:pPr>
          </a:p>
          <a:p>
            <a:pPr marL="367034" indent="-183517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Llinell sylfaen</a:t>
            </a:r>
          </a:p>
          <a:p>
            <a:pPr>
              <a:lnSpc>
                <a:spcPts val="2380"/>
              </a:lnSpc>
            </a:pPr>
          </a:p>
          <a:p>
            <a:pPr marL="367034" indent="-183517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Seiliau presennol</a:t>
            </a:r>
          </a:p>
          <a:p>
            <a:pPr>
              <a:lnSpc>
                <a:spcPts val="2380"/>
              </a:lnSpc>
            </a:pPr>
          </a:p>
          <a:p>
            <a:pPr marL="367034" indent="-183517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Cael canolfan newydd yng nghanol Gogledd Cymru (trwy gyfuno canolfannau eraill)</a:t>
            </a:r>
          </a:p>
          <a:p>
            <a:pPr>
              <a:lnSpc>
                <a:spcPts val="2380"/>
              </a:lnSpc>
            </a:pPr>
          </a:p>
          <a:p>
            <a:pPr marL="367034" indent="-183517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Syniadau neu senarios ychwanegol wedi'u llywio gan y broses ymgysylltu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5970196" y="5526783"/>
            <a:ext cx="5680346" cy="166440"/>
            <a:chOff x="0" y="0"/>
            <a:chExt cx="2156494" cy="63188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2156494" cy="63188"/>
            </a:xfrm>
            <a:custGeom>
              <a:avLst/>
              <a:gdLst/>
              <a:ahLst/>
              <a:cxnLst/>
              <a:rect r="r" b="b" t="t" l="l"/>
              <a:pathLst>
                <a:path h="63188" w="2156494">
                  <a:moveTo>
                    <a:pt x="0" y="0"/>
                  </a:moveTo>
                  <a:lnTo>
                    <a:pt x="2156494" y="0"/>
                  </a:lnTo>
                  <a:lnTo>
                    <a:pt x="2156494" y="63188"/>
                  </a:lnTo>
                  <a:lnTo>
                    <a:pt x="0" y="63188"/>
                  </a:lnTo>
                  <a:close/>
                </a:path>
              </a:pathLst>
            </a:custGeom>
            <a:solidFill>
              <a:srgbClr val="6C8DB0">
                <a:alpha val="54902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19050"/>
              <a:ext cx="2156494" cy="822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79"/>
                </a:lnSpc>
              </a:pPr>
            </a:p>
          </p:txBody>
        </p:sp>
      </p:grp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343114" y="662668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Fe ddywedoch chi hefyd ...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066339" y="6440507"/>
            <a:ext cx="3894069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Pwyllgor Gwasanaethau Ambiwlans Brys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Adolygiad Gwasanaeth EMRTS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43114" y="1370965"/>
            <a:ext cx="11555561" cy="35286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67032" indent="-183516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Pwysigrwydd y Gwasanaeth a'r parch mawr tuag at y bobl sy'n ei ddarparu</a:t>
            </a:r>
          </a:p>
          <a:p>
            <a:pPr>
              <a:lnSpc>
                <a:spcPts val="2380"/>
              </a:lnSpc>
            </a:pPr>
          </a:p>
          <a:p>
            <a:pPr marL="367032" indent="-183516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Nid mater o niferoedd yn unig yw hyn</a:t>
            </a:r>
          </a:p>
          <a:p>
            <a:pPr>
              <a:lnSpc>
                <a:spcPts val="2380"/>
              </a:lnSpc>
            </a:pPr>
          </a:p>
          <a:p>
            <a:pPr marL="367032" indent="-183516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Risg y bydd Elusen yn colli arian o roddion</a:t>
            </a:r>
          </a:p>
          <a:p>
            <a:pPr>
              <a:lnSpc>
                <a:spcPts val="2380"/>
              </a:lnSpc>
            </a:pPr>
          </a:p>
          <a:p>
            <a:pPr marL="367032" indent="-183516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Pryder am faterion system Iechyd a Gofal ehangach</a:t>
            </a:r>
          </a:p>
          <a:p>
            <a:pPr marL="367032" indent="-183516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Ymddiriedolaeth GIG Gwasanaethau Ambiwlans Cymru</a:t>
            </a:r>
          </a:p>
          <a:p>
            <a:pPr marL="367032" indent="-183516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Gofal Sylfaenol ac Eilaidd</a:t>
            </a:r>
          </a:p>
          <a:p>
            <a:pPr marL="367032" indent="-183516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Iechyd a Gofal Cymdeithasol</a:t>
            </a:r>
          </a:p>
          <a:p>
            <a:pPr marL="367032" indent="-183516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Gwasanaethau Cyhoeddus</a:t>
            </a:r>
          </a:p>
          <a:p>
            <a:pPr marL="367032" indent="-183516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Swyddogion Polisi a Phenderfynwyr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09649" y="5836613"/>
            <a:ext cx="10142343" cy="5759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Rhannu’r adborth hwn yng Nghyfarfodydd y Pwyllgor a’i gydnabod yn Adroddiad Prif Gomisiynydd y Gwasanaethau Ambiwlans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43114" y="5071110"/>
            <a:ext cx="11057358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Yr hyn yr wyf wedi'i wneud mewn ymateb...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450538" y="5819795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80"/>
                </a:lnTo>
                <a:lnTo>
                  <a:pt x="0" y="342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909649" y="3395450"/>
            <a:ext cx="10989025" cy="20523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Wedi gwrando ar eich sylwadau</a:t>
            </a:r>
          </a:p>
          <a:p>
            <a:pPr>
              <a:lnSpc>
                <a:spcPts val="2380"/>
              </a:lnSpc>
            </a:pPr>
          </a:p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Wedi rhannu'r hyn a glywsom</a:t>
            </a:r>
          </a:p>
          <a:p>
            <a:pPr>
              <a:lnSpc>
                <a:spcPts val="2380"/>
              </a:lnSpc>
            </a:pPr>
          </a:p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Modelu senarios a awgrymwyd</a:t>
            </a:r>
          </a:p>
          <a:p>
            <a:pPr>
              <a:lnSpc>
                <a:spcPts val="2380"/>
              </a:lnSpc>
            </a:pPr>
          </a:p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Wedi sicrhau bod gwybodaeth ar gael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450538" y="3404975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80"/>
                </a:lnTo>
                <a:lnTo>
                  <a:pt x="0" y="342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43114" y="662668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Yng Ngham 1, dywedasoch...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8066339" y="6440507"/>
            <a:ext cx="3894069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Pwyllgor Gwasanaethau Ambiwlans Brys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Adolygiad Gwasanaeth EMRTS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43114" y="1498481"/>
            <a:ext cx="11555561" cy="2806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67032" indent="-183516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Pwysigrwydd ymgysylltu tryloyw â'r cyhoedd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33589" y="2285654"/>
            <a:ext cx="10972208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Yr hyn yr wyf wedi'i wneud mewn ymateb...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450538" y="3976455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79"/>
                </a:lnTo>
                <a:lnTo>
                  <a:pt x="0" y="34287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450538" y="4571747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80"/>
                </a:lnTo>
                <a:lnTo>
                  <a:pt x="0" y="342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450538" y="5147989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80"/>
                </a:lnTo>
                <a:lnTo>
                  <a:pt x="0" y="342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343114" y="662668"/>
            <a:ext cx="8635249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Mae'n bwysig fy mod i nawr...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957008" y="6440507"/>
            <a:ext cx="4003400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Pwyllgor Gwasanaethau Ambiwlans Brys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Adolygiad Gwasanaeth EMRTS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43114" y="1462405"/>
            <a:ext cx="11617294" cy="14617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Gwiriwch yr hyn a ddywedasoch wrthyf</a:t>
            </a:r>
          </a:p>
          <a:p>
            <a:pPr>
              <a:lnSpc>
                <a:spcPts val="2380"/>
              </a:lnSpc>
            </a:pPr>
          </a:p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Egluro unrhyw ymholiadau sydd gennych</a:t>
            </a:r>
          </a:p>
          <a:p>
            <a:pPr>
              <a:lnSpc>
                <a:spcPts val="2380"/>
              </a:lnSpc>
            </a:pPr>
          </a:p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Gofyn am sylwadau ar Adroddiad Prif Gomisiynydd y Gwasanaethau Ambiwlans 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43114" y="1515460"/>
            <a:ext cx="11555561" cy="4524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100"/>
              </a:lnSpc>
            </a:pPr>
            <a:r>
              <a:rPr lang="en-US" sz="1500">
                <a:solidFill>
                  <a:srgbClr val="143752"/>
                </a:solidFill>
                <a:latin typeface="Verdana Pro Bold"/>
              </a:rPr>
              <a:t>Yn ogystal â'r cyfarfodydd a'r sesiynau galw heibio, gallwch rannu eich sylwadau erbyn 12 Tachwedd, drwy:</a:t>
            </a:r>
          </a:p>
          <a:p>
            <a:pPr>
              <a:lnSpc>
                <a:spcPts val="2100"/>
              </a:lnSpc>
            </a:pPr>
          </a:p>
          <a:p>
            <a:pPr marL="323850" indent="-161925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 Bold"/>
              </a:rPr>
              <a:t>Cyfarfodydd Cyhoeddus Rhithwir/Ar-lein (manylion a dolenni ar y wefan)</a:t>
            </a:r>
          </a:p>
          <a:p>
            <a:pPr>
              <a:lnSpc>
                <a:spcPts val="2100"/>
              </a:lnSpc>
            </a:pPr>
          </a:p>
          <a:p>
            <a:pPr marL="323850" indent="-161925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 Bold"/>
              </a:rPr>
              <a:t>Post: </a:t>
            </a:r>
            <a:r>
              <a:rPr lang="en-US" sz="1500">
                <a:solidFill>
                  <a:srgbClr val="143752"/>
                </a:solidFill>
                <a:latin typeface="Verdana Pro"/>
              </a:rPr>
              <a:t>‘EMRTS Feedback’, EASC/NCCU, Uned 1, Charnwood Court,</a:t>
            </a:r>
          </a:p>
          <a:p>
            <a:pPr marL="323850" indent="-161925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Heol Billingsley, Nantgarw, CF15 7QZ</a:t>
            </a:r>
          </a:p>
          <a:p>
            <a:pPr>
              <a:lnSpc>
                <a:spcPts val="2100"/>
              </a:lnSpc>
            </a:pPr>
          </a:p>
          <a:p>
            <a:pPr marL="323850" indent="-161925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 Bold"/>
              </a:rPr>
              <a:t>E-bost: </a:t>
            </a:r>
            <a:r>
              <a:rPr lang="en-US" sz="1500" u="sng">
                <a:solidFill>
                  <a:srgbClr val="143752"/>
                </a:solidFill>
                <a:latin typeface="Verdana Pro"/>
                <a:hlinkClick r:id="rId2" tooltip="mailto:eascservicereviewqueries@wales.nhs.uk"/>
              </a:rPr>
              <a:t>eascservicereviewqueries@wales.nhs.uk</a:t>
            </a:r>
          </a:p>
          <a:p>
            <a:pPr>
              <a:lnSpc>
                <a:spcPts val="2100"/>
              </a:lnSpc>
            </a:pPr>
          </a:p>
          <a:p>
            <a:pPr marL="323850" indent="-161925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 Bold"/>
              </a:rPr>
              <a:t>Ffurflen Ymholiad Ar-lein:  </a:t>
            </a:r>
            <a:r>
              <a:rPr lang="en-US" sz="1500" u="sng">
                <a:solidFill>
                  <a:srgbClr val="143752"/>
                </a:solidFill>
                <a:latin typeface="Verdana Pro"/>
                <a:hlinkClick r:id="rId3" tooltip="https://pgab.gig.cymru/ymrwymiad/age"/>
              </a:rPr>
              <a:t>https://pgab.gig.cymru/ymrwymiad/age</a:t>
            </a:r>
          </a:p>
          <a:p>
            <a:pPr>
              <a:lnSpc>
                <a:spcPts val="2100"/>
              </a:lnSpc>
            </a:pPr>
          </a:p>
          <a:p>
            <a:pPr marL="323850" indent="-161925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 Bold"/>
              </a:rPr>
              <a:t>Llinell ateb ffôn: </a:t>
            </a:r>
            <a:r>
              <a:rPr lang="en-US" sz="1500">
                <a:solidFill>
                  <a:srgbClr val="143752"/>
                </a:solidFill>
                <a:latin typeface="Verdana Pro"/>
              </a:rPr>
              <a:t>01443 471520</a:t>
            </a:r>
          </a:p>
          <a:p>
            <a:pPr>
              <a:lnSpc>
                <a:spcPts val="2100"/>
              </a:lnSpc>
            </a:pPr>
          </a:p>
          <a:p>
            <a:pPr marL="323850" indent="-161925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Gallwch ddarllen y wybodaeth lawn yn Gymraeg ac yn Saesneg ar wefan EASC </a:t>
            </a:r>
            <a:r>
              <a:rPr lang="en-US" sz="1500" u="sng">
                <a:solidFill>
                  <a:srgbClr val="143752"/>
                </a:solidFill>
                <a:latin typeface="Verdana Pro"/>
                <a:hlinkClick r:id="rId4" tooltip="http://www.pgab.gig.cymru"/>
              </a:rPr>
              <a:t>www.pgab.gig.cymru</a:t>
            </a:r>
            <a:r>
              <a:rPr lang="en-US" sz="1500">
                <a:solidFill>
                  <a:srgbClr val="143752"/>
                </a:solidFill>
                <a:latin typeface="Verdana Pro"/>
              </a:rPr>
              <a:t> </a:t>
            </a:r>
          </a:p>
          <a:p>
            <a:pPr>
              <a:lnSpc>
                <a:spcPts val="2100"/>
              </a:lnSpc>
            </a:pPr>
          </a:p>
          <a:p>
            <a:pPr marL="323850" indent="-161925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Gwneud cais am wybodaeth mewn iaith arall neu ei hargraffu, trwy e-bost neu siarad ag aelod o dîm EASC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8989806" y="2225332"/>
            <a:ext cx="2659767" cy="2660140"/>
            <a:chOff x="0" y="0"/>
            <a:chExt cx="3546356" cy="3546854"/>
          </a:xfrm>
        </p:grpSpPr>
        <p:pic>
          <p:nvPicPr>
            <p:cNvPr name="Picture 4" id="4"/>
            <p:cNvPicPr>
              <a:picLocks noChangeAspect="true"/>
            </p:cNvPicPr>
            <p:nvPr/>
          </p:nvPicPr>
          <p:blipFill>
            <a:blip r:embed="rId5">
              <a:alphaModFix amt="27000"/>
            </a:blip>
            <a:srcRect l="16617" t="0" r="16617" b="0"/>
            <a:stretch>
              <a:fillRect/>
            </a:stretch>
          </p:blipFill>
          <p:spPr>
            <a:xfrm flipH="false" flipV="false">
              <a:off x="0" y="0"/>
              <a:ext cx="3546356" cy="3546854"/>
            </a:xfrm>
            <a:prstGeom prst="rect">
              <a:avLst/>
            </a:prstGeom>
          </p:spPr>
        </p:pic>
      </p:grpSp>
      <p:sp>
        <p:nvSpPr>
          <p:cNvPr name="Freeform 5" id="5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8"/>
              <a:stretch>
                <a:fillRect l="-16666" t="0" r="-16666" b="0"/>
              </a:stretch>
            </a:blip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9597874" y="3158087"/>
            <a:ext cx="1424581" cy="1424581"/>
          </a:xfrm>
          <a:custGeom>
            <a:avLst/>
            <a:gdLst/>
            <a:ahLst/>
            <a:cxnLst/>
            <a:rect r="r" b="b" t="t" l="l"/>
            <a:pathLst>
              <a:path h="1424581" w="1424581">
                <a:moveTo>
                  <a:pt x="0" y="0"/>
                </a:moveTo>
                <a:lnTo>
                  <a:pt x="1424581" y="0"/>
                </a:lnTo>
                <a:lnTo>
                  <a:pt x="1424581" y="1424581"/>
                </a:lnTo>
                <a:lnTo>
                  <a:pt x="0" y="142458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43114" y="662668"/>
            <a:ext cx="8635249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Sut i roi eich adborth...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116035" y="6440507"/>
            <a:ext cx="3844373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Pwyllgor Gwasanaethau Ambiwlans Brys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Adolygiad Gwasanaeth EMRTS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9097218" y="2443699"/>
            <a:ext cx="2408982" cy="4883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"/>
              </a:lnSpc>
            </a:pPr>
            <a:r>
              <a:rPr lang="en-US" sz="1400">
                <a:solidFill>
                  <a:srgbClr val="143752"/>
                </a:solidFill>
                <a:latin typeface="Verdana Pro Bold"/>
              </a:rPr>
              <a:t>Ymrwymiad Adolygu Gwasanaeth EMRTS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343114" y="1462405"/>
            <a:ext cx="11306459" cy="32334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379"/>
              </a:lnSpc>
            </a:pPr>
            <a:r>
              <a:rPr lang="en-US" sz="1699">
                <a:solidFill>
                  <a:srgbClr val="143752"/>
                </a:solidFill>
                <a:latin typeface="Verdana Pro Bold"/>
              </a:rPr>
              <a:t>Yna byddaf yn:</a:t>
            </a:r>
          </a:p>
          <a:p>
            <a:pPr>
              <a:lnSpc>
                <a:spcPts val="2379"/>
              </a:lnSpc>
            </a:pPr>
          </a:p>
          <a:p>
            <a:pPr marL="367029" indent="-183514" lvl="1">
              <a:lnSpc>
                <a:spcPts val="2379"/>
              </a:lnSpc>
              <a:buFont typeface="Arial"/>
              <a:buChar char="•"/>
            </a:pPr>
            <a:r>
              <a:rPr lang="en-US" sz="1699">
                <a:solidFill>
                  <a:srgbClr val="143752"/>
                </a:solidFill>
                <a:latin typeface="Verdana Pro"/>
              </a:rPr>
              <a:t>Ystyriwch </a:t>
            </a:r>
            <a:r>
              <a:rPr lang="en-US" sz="1699">
                <a:solidFill>
                  <a:srgbClr val="143752"/>
                </a:solidFill>
                <a:latin typeface="Verdana Pro Bold"/>
              </a:rPr>
              <a:t>eich adborth</a:t>
            </a:r>
          </a:p>
          <a:p>
            <a:pPr>
              <a:lnSpc>
                <a:spcPts val="2379"/>
              </a:lnSpc>
            </a:pPr>
          </a:p>
          <a:p>
            <a:pPr marL="367029" indent="-183514" lvl="1">
              <a:lnSpc>
                <a:spcPts val="2379"/>
              </a:lnSpc>
              <a:buFont typeface="Arial"/>
              <a:buChar char="•"/>
            </a:pPr>
            <a:r>
              <a:rPr lang="en-US" sz="1699">
                <a:solidFill>
                  <a:srgbClr val="143752"/>
                </a:solidFill>
                <a:latin typeface="Verdana Pro"/>
              </a:rPr>
              <a:t>Gwerthuswch yr </a:t>
            </a:r>
            <a:r>
              <a:rPr lang="en-US" sz="1699">
                <a:solidFill>
                  <a:srgbClr val="143752"/>
                </a:solidFill>
                <a:latin typeface="Verdana Pro Bold"/>
              </a:rPr>
              <a:t>opsiynau </a:t>
            </a:r>
            <a:r>
              <a:rPr lang="en-US" sz="1699">
                <a:solidFill>
                  <a:srgbClr val="143752"/>
                </a:solidFill>
                <a:latin typeface="Verdana Pro"/>
              </a:rPr>
              <a:t>gan ddefnyddio'r ffactorau</a:t>
            </a:r>
          </a:p>
          <a:p>
            <a:pPr>
              <a:lnSpc>
                <a:spcPts val="2379"/>
              </a:lnSpc>
            </a:pPr>
          </a:p>
          <a:p>
            <a:pPr marL="367029" indent="-183514" lvl="1">
              <a:lnSpc>
                <a:spcPts val="2379"/>
              </a:lnSpc>
              <a:buFont typeface="Arial"/>
              <a:buChar char="•"/>
            </a:pPr>
            <a:r>
              <a:rPr lang="en-US" sz="1699">
                <a:solidFill>
                  <a:srgbClr val="143752"/>
                </a:solidFill>
                <a:latin typeface="Verdana Pro Bold"/>
              </a:rPr>
              <a:t>Dod i argymhelliad a'r opsiwn a ffefrir</a:t>
            </a:r>
          </a:p>
          <a:p>
            <a:pPr>
              <a:lnSpc>
                <a:spcPts val="2379"/>
              </a:lnSpc>
            </a:pPr>
          </a:p>
          <a:p>
            <a:pPr marL="367029" indent="-183514" lvl="1">
              <a:lnSpc>
                <a:spcPts val="2379"/>
              </a:lnSpc>
              <a:buFont typeface="Arial"/>
              <a:buChar char="•"/>
            </a:pPr>
            <a:r>
              <a:rPr lang="en-US" sz="1699">
                <a:solidFill>
                  <a:srgbClr val="143752"/>
                </a:solidFill>
                <a:latin typeface="Verdana Pro Bold"/>
              </a:rPr>
              <a:t>Gwneud argymhelliad </a:t>
            </a:r>
            <a:r>
              <a:rPr lang="en-US" sz="1699">
                <a:solidFill>
                  <a:srgbClr val="143752"/>
                </a:solidFill>
                <a:latin typeface="Verdana Pro"/>
              </a:rPr>
              <a:t>i’r Pwyllgor Gwasanaethau Ambiwlans Brys (PGAB)</a:t>
            </a:r>
          </a:p>
          <a:p>
            <a:pPr>
              <a:lnSpc>
                <a:spcPts val="2379"/>
              </a:lnSpc>
            </a:pPr>
          </a:p>
          <a:p>
            <a:pPr marL="367029" indent="-183514" lvl="1">
              <a:lnSpc>
                <a:spcPts val="2379"/>
              </a:lnSpc>
              <a:buFont typeface="Arial"/>
              <a:buChar char="•"/>
            </a:pPr>
            <a:r>
              <a:rPr lang="en-US" sz="1699">
                <a:solidFill>
                  <a:srgbClr val="143752"/>
                </a:solidFill>
                <a:latin typeface="Verdana Pro Bold"/>
              </a:rPr>
              <a:t>Bydd PGAB yn gwneud penderfyniad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343114" y="591928"/>
            <a:ext cx="8635249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Y camau nesaf ar ôl Cam 2...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8116035" y="6440507"/>
            <a:ext cx="3844373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Pwyllgor Gwasanaethau Ambiwlans Brys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Adolygiad Gwasanaeth EMRTS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083501" y="186939"/>
            <a:ext cx="3969242" cy="997722"/>
          </a:xfrm>
          <a:custGeom>
            <a:avLst/>
            <a:gdLst/>
            <a:ahLst/>
            <a:cxnLst/>
            <a:rect r="r" b="b" t="t" l="l"/>
            <a:pathLst>
              <a:path h="997722" w="3969242">
                <a:moveTo>
                  <a:pt x="0" y="0"/>
                </a:moveTo>
                <a:lnTo>
                  <a:pt x="3969243" y="0"/>
                </a:lnTo>
                <a:lnTo>
                  <a:pt x="3969243" y="997722"/>
                </a:lnTo>
                <a:lnTo>
                  <a:pt x="0" y="99772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225573" y="2294948"/>
            <a:ext cx="7645951" cy="2730238"/>
            <a:chOff x="0" y="0"/>
            <a:chExt cx="10194601" cy="3640317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0" y="2098114"/>
              <a:ext cx="9596363" cy="154220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760"/>
                </a:lnSpc>
                <a:spcBef>
                  <a:spcPct val="0"/>
                </a:spcBef>
              </a:pPr>
              <a:r>
                <a:rPr lang="en-US" sz="3400">
                  <a:solidFill>
                    <a:srgbClr val="143752"/>
                  </a:solidFill>
                  <a:latin typeface="Verdana Pro Bold"/>
                </a:rPr>
                <a:t>Diolch / Thank you Cwestiynau/Questions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-38100"/>
              <a:ext cx="10194601" cy="91016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2800"/>
                </a:lnSpc>
                <a:spcBef>
                  <a:spcPct val="0"/>
                </a:spcBef>
              </a:pPr>
              <a:r>
                <a:rPr lang="en-US" sz="2000">
                  <a:solidFill>
                    <a:srgbClr val="143752"/>
                  </a:solidFill>
                  <a:latin typeface="Verdana Pro Bold"/>
                </a:rPr>
                <a:t>Adroddiad Prif Gomisiynydd y Gwasanaethau Ambiwlans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0" y="1046691"/>
              <a:ext cx="9823846" cy="71098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2240"/>
                </a:lnSpc>
              </a:pPr>
              <a:r>
                <a:rPr lang="en-US" sz="1600">
                  <a:solidFill>
                    <a:srgbClr val="143752"/>
                  </a:solidFill>
                  <a:latin typeface="Verdana Pro Bold"/>
                </a:rPr>
                <a:t>Adolygiad Gwasanaeth Gwasanaeth Adalw a Throsglwyddo Meddygol Brys</a:t>
              </a: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482354" y="1794754"/>
            <a:ext cx="3475598" cy="3475584"/>
            <a:chOff x="0" y="0"/>
            <a:chExt cx="6350000" cy="634997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 l="-16666" t="0" r="-16666" b="0"/>
              </a:stretch>
            </a:blipFill>
          </p:spPr>
        </p:sp>
      </p:grp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343114" y="638175"/>
            <a:ext cx="8635249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Ble rydyn ni nawr...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086218" y="6440507"/>
            <a:ext cx="3874190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Pwyllgor Gwasanaethau Ambiwlans Brys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Adolygiad Gwasanaeth EMRTS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43114" y="1685925"/>
            <a:ext cx="11555561" cy="4524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100"/>
              </a:lnSpc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Rydym wedi edrych ar y ffeithiau, ac wedi cynhyrchu’r dogfennau dwyieithog canlynol a’u darparu ar-lein:</a:t>
            </a:r>
          </a:p>
          <a:p>
            <a:pPr>
              <a:lnSpc>
                <a:spcPts val="2100"/>
              </a:lnSpc>
            </a:pPr>
          </a:p>
          <a:p>
            <a:pPr marL="323852" indent="-161926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Adroddiad Prif Gomisiynydd y Gwasanaethau Ambiwlans</a:t>
            </a:r>
          </a:p>
          <a:p>
            <a:pPr marL="323852" indent="-161926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Adroddiad Prif Gomisiynydd y Gwasanaethau Ambiwlans - Fersiwn Iaith Clir</a:t>
            </a:r>
          </a:p>
          <a:p>
            <a:pPr marL="323852" indent="-161926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Cam 2 Cwestiynau Cyffredin (FAQs)</a:t>
            </a:r>
          </a:p>
          <a:p>
            <a:pPr>
              <a:lnSpc>
                <a:spcPts val="2100"/>
              </a:lnSpc>
            </a:pPr>
          </a:p>
          <a:p>
            <a:pPr>
              <a:lnSpc>
                <a:spcPts val="2100"/>
              </a:lnSpc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I gefnogi’r dogfennau hyn rydym hefyd wedi datblygu:</a:t>
            </a:r>
          </a:p>
          <a:p>
            <a:pPr>
              <a:lnSpc>
                <a:spcPts val="2100"/>
              </a:lnSpc>
            </a:pPr>
          </a:p>
          <a:p>
            <a:pPr marL="323852" indent="-161926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Dogfen Ategol 1 - Hanes EMRTS</a:t>
            </a:r>
          </a:p>
          <a:p>
            <a:pPr marL="323852" indent="-161926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Dogfen Ategol 2 - Ymgysylltu - Yr Hyn a Wnaethom a'r Hyn a Clywsom</a:t>
            </a:r>
          </a:p>
          <a:p>
            <a:pPr marL="323852" indent="-161926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Dogfen Ategol 3 - Adroddiad Picker Institute</a:t>
            </a:r>
          </a:p>
          <a:p>
            <a:pPr marL="323852" indent="-161926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Dogfen Ategol 4 - Pecyn Gwybodaeth Data Hanesyddol EMRTS</a:t>
            </a:r>
          </a:p>
          <a:p>
            <a:pPr marL="323852" indent="-161926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Dogfen Ategol 5 - Amser Gyrru a Chwmpas Poblogaeth</a:t>
            </a:r>
          </a:p>
          <a:p>
            <a:pPr marL="323852" indent="-161926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Dogfen Ategol 6 - Data Tywydd</a:t>
            </a:r>
          </a:p>
          <a:p>
            <a:pPr marL="323852" indent="-161926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Dogfen Ategol 7 - Modelu Optima</a:t>
            </a:r>
          </a:p>
          <a:p>
            <a:pPr>
              <a:lnSpc>
                <a:spcPts val="2100"/>
              </a:lnSpc>
            </a:pPr>
          </a:p>
          <a:p>
            <a:pPr>
              <a:lnSpc>
                <a:spcPts val="2100"/>
              </a:lnSpc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Mae’r holl ddogfennau ar gael ar ein gwefan: </a:t>
            </a:r>
            <a:r>
              <a:rPr lang="en-US" sz="1500" u="sng">
                <a:solidFill>
                  <a:srgbClr val="143752"/>
                </a:solidFill>
                <a:latin typeface="Verdana Pro"/>
                <a:hlinkClick r:id="rId5" tooltip="https://easc.nhs.wales/engagement/sdp/"/>
              </a:rPr>
              <a:t>https://easc.nhs.wales/engagement/sdp/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8989806" y="2603755"/>
            <a:ext cx="2659767" cy="2660140"/>
            <a:chOff x="0" y="0"/>
            <a:chExt cx="3546356" cy="3546854"/>
          </a:xfrm>
        </p:grpSpPr>
        <p:pic>
          <p:nvPicPr>
            <p:cNvPr name="Picture 10" id="10"/>
            <p:cNvPicPr>
              <a:picLocks noChangeAspect="true"/>
            </p:cNvPicPr>
            <p:nvPr/>
          </p:nvPicPr>
          <p:blipFill>
            <a:blip r:embed="rId6">
              <a:alphaModFix amt="27000"/>
            </a:blip>
            <a:srcRect l="16617" t="0" r="16617" b="0"/>
            <a:stretch>
              <a:fillRect/>
            </a:stretch>
          </p:blipFill>
          <p:spPr>
            <a:xfrm flipH="false" flipV="false">
              <a:off x="0" y="0"/>
              <a:ext cx="3546356" cy="3546854"/>
            </a:xfrm>
            <a:prstGeom prst="rect">
              <a:avLst/>
            </a:prstGeom>
          </p:spPr>
        </p:pic>
      </p:grpSp>
      <p:sp>
        <p:nvSpPr>
          <p:cNvPr name="Freeform 11" id="11"/>
          <p:cNvSpPr/>
          <p:nvPr/>
        </p:nvSpPr>
        <p:spPr>
          <a:xfrm flipH="false" flipV="false" rot="0">
            <a:off x="9597874" y="3536510"/>
            <a:ext cx="1424581" cy="1424581"/>
          </a:xfrm>
          <a:custGeom>
            <a:avLst/>
            <a:gdLst/>
            <a:ahLst/>
            <a:cxnLst/>
            <a:rect r="r" b="b" t="t" l="l"/>
            <a:pathLst>
              <a:path h="1424581" w="1424581">
                <a:moveTo>
                  <a:pt x="0" y="0"/>
                </a:moveTo>
                <a:lnTo>
                  <a:pt x="1424581" y="0"/>
                </a:lnTo>
                <a:lnTo>
                  <a:pt x="1424581" y="1424581"/>
                </a:lnTo>
                <a:lnTo>
                  <a:pt x="0" y="142458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9097218" y="2822122"/>
            <a:ext cx="2408982" cy="4883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"/>
              </a:lnSpc>
            </a:pPr>
            <a:r>
              <a:rPr lang="en-US" sz="1400">
                <a:solidFill>
                  <a:srgbClr val="143752"/>
                </a:solidFill>
                <a:latin typeface="Verdana Pro Bold"/>
              </a:rPr>
              <a:t>Ymrwymiad Adolygu Gwasanaeth EMRTS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450538" y="2274263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79"/>
                </a:lnTo>
                <a:lnTo>
                  <a:pt x="0" y="34287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50538" y="3057545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80"/>
                </a:lnTo>
                <a:lnTo>
                  <a:pt x="0" y="342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450538" y="1617058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80"/>
                </a:lnTo>
                <a:lnTo>
                  <a:pt x="0" y="342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1379851" y="5367141"/>
            <a:ext cx="9432297" cy="805059"/>
            <a:chOff x="0" y="0"/>
            <a:chExt cx="3726340" cy="31804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726340" cy="318048"/>
            </a:xfrm>
            <a:custGeom>
              <a:avLst/>
              <a:gdLst/>
              <a:ahLst/>
              <a:cxnLst/>
              <a:rect r="r" b="b" t="t" l="l"/>
              <a:pathLst>
                <a:path h="318048" w="3726340">
                  <a:moveTo>
                    <a:pt x="0" y="0"/>
                  </a:moveTo>
                  <a:lnTo>
                    <a:pt x="3726340" y="0"/>
                  </a:lnTo>
                  <a:lnTo>
                    <a:pt x="3726340" y="318048"/>
                  </a:lnTo>
                  <a:lnTo>
                    <a:pt x="0" y="318048"/>
                  </a:lnTo>
                  <a:close/>
                </a:path>
              </a:pathLst>
            </a:custGeom>
            <a:solidFill>
              <a:srgbClr val="2F598B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28575"/>
              <a:ext cx="3726340" cy="34662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79"/>
                </a:lnSpc>
              </a:pPr>
              <a:r>
                <a:rPr lang="en-US" sz="1699">
                  <a:solidFill>
                    <a:srgbClr val="FFFFFF"/>
                  </a:solidFill>
                  <a:latin typeface="Verdana Pro"/>
                </a:rPr>
                <a:t>Esbonnir hyn ymhellach yn Nogfen Ategol 2 - Ymgysylltu Yr Hyn a Wnaethom a'r Hyn a Clywsom a Dogfen Ategol 3 - Adroddiad Picker Institute</a:t>
              </a: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343114" y="662668"/>
            <a:ext cx="8635249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Beth ddigwyddodd yng Ngham 1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086218" y="6440507"/>
            <a:ext cx="3874190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Pwyllgor Gwasanaethau Ambiwlans Brys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Adolygiad Gwasanaeth EMRTS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899710" y="1605280"/>
            <a:ext cx="10998965" cy="17570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Esboniwyd sut mae gwasanaeth EMRTS yn gweithio a phwysigrwydd yr Elusen</a:t>
            </a:r>
          </a:p>
          <a:p>
            <a:pPr>
              <a:lnSpc>
                <a:spcPts val="2380"/>
              </a:lnSpc>
            </a:pPr>
          </a:p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Fe wnaethom egluro pam ein bod yn adolygu'r gwasanaeth a pham mae angen i ni wneud EMRTS yn well</a:t>
            </a:r>
          </a:p>
          <a:p>
            <a:pPr>
              <a:lnSpc>
                <a:spcPts val="2380"/>
              </a:lnSpc>
            </a:pPr>
          </a:p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Fe wnaethom egluro sut y gallech chi ‘ddweud eich dweud’ yn y broses hon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343114" y="662668"/>
            <a:ext cx="10533639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Yng Ngham 1, gofynnais i chi...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086218" y="6440507"/>
            <a:ext cx="3874190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Pwyllgor Gwasanaethau Ambiwlans Brys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Adolygiad Gwasanaeth EMRTS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43114" y="1557655"/>
            <a:ext cx="11555561" cy="38239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Ydym ni wedi meddwl am y ffyrdd cywir o wneud yr EMRTS yn well?</a:t>
            </a:r>
          </a:p>
          <a:p>
            <a:pPr>
              <a:lnSpc>
                <a:spcPts val="2380"/>
              </a:lnSpc>
            </a:pPr>
          </a:p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Am sylwadau ar y ffactorau arfaethedig i'n helpu i werthuso opsiynau</a:t>
            </a:r>
          </a:p>
          <a:p>
            <a:pPr>
              <a:lnSpc>
                <a:spcPts val="2380"/>
              </a:lnSpc>
            </a:pPr>
          </a:p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Am sylwadau ar bwysau'r ffactorau arfaethedig</a:t>
            </a:r>
          </a:p>
          <a:p>
            <a:pPr>
              <a:lnSpc>
                <a:spcPts val="2380"/>
              </a:lnSpc>
            </a:pPr>
          </a:p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Am sylwadau ar yr opsiynau model arfaethedig y gellid eu datblygu a</a:t>
            </a:r>
          </a:p>
          <a:p>
            <a:pPr>
              <a:lnSpc>
                <a:spcPts val="2380"/>
              </a:lnSpc>
            </a:pPr>
          </a:p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Am awgrymiadau am opsiynau eraill y gellid eu datblygu</a:t>
            </a:r>
          </a:p>
          <a:p>
            <a:pPr>
              <a:lnSpc>
                <a:spcPts val="2380"/>
              </a:lnSpc>
            </a:pPr>
          </a:p>
          <a:p>
            <a:pPr>
              <a:lnSpc>
                <a:spcPts val="2380"/>
              </a:lnSpc>
            </a:pPr>
          </a:p>
          <a:p>
            <a:pPr>
              <a:lnSpc>
                <a:spcPts val="2380"/>
              </a:lnSpc>
            </a:pPr>
          </a:p>
          <a:p>
            <a:pPr algn="ctr"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Gwrandewais ar eich holl sylwadau, pryderon, cwestiynau ac awgrymiadau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343114" y="662668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Yng Ngham 1, dywedasoch...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066339" y="6440507"/>
            <a:ext cx="3894069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Pwyllgor Gwasanaethau Ambiwlans Brys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Adolygiad Gwasanaeth EMRTS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43114" y="1568596"/>
            <a:ext cx="11555561" cy="871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Roeddech yn pryderu am yr effaith bosibl ar ymatebion</a:t>
            </a:r>
          </a:p>
          <a:p>
            <a:pPr>
              <a:lnSpc>
                <a:spcPts val="2380"/>
              </a:lnSpc>
            </a:pPr>
          </a:p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Roeddech am gael eglurder ynghylch hanes y gwasanaeth ac anghenion cleifion heb eu diwallu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39467" y="4715656"/>
            <a:ext cx="10959208" cy="2806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Mae gwybodaeth hanesyddol am weithgarwch ac amser ymateb wedi'i hadolygu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43114" y="3239916"/>
            <a:ext cx="9169786" cy="11709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Yr hyn yr wyf wedi'i wneud mewn ymateb...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450538" y="4715656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79"/>
                </a:lnTo>
                <a:lnTo>
                  <a:pt x="0" y="34287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554876" y="5752620"/>
            <a:ext cx="10845595" cy="652235"/>
            <a:chOff x="0" y="0"/>
            <a:chExt cx="4284680" cy="257673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4284680" cy="257673"/>
            </a:xfrm>
            <a:custGeom>
              <a:avLst/>
              <a:gdLst/>
              <a:ahLst/>
              <a:cxnLst/>
              <a:rect r="r" b="b" t="t" l="l"/>
              <a:pathLst>
                <a:path h="257673" w="4284680">
                  <a:moveTo>
                    <a:pt x="0" y="0"/>
                  </a:moveTo>
                  <a:lnTo>
                    <a:pt x="4284680" y="0"/>
                  </a:lnTo>
                  <a:lnTo>
                    <a:pt x="4284680" y="257673"/>
                  </a:lnTo>
                  <a:lnTo>
                    <a:pt x="0" y="257673"/>
                  </a:lnTo>
                  <a:close/>
                </a:path>
              </a:pathLst>
            </a:custGeom>
            <a:solidFill>
              <a:srgbClr val="2F598B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28575"/>
              <a:ext cx="4284680" cy="28624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59"/>
                </a:lnSpc>
              </a:pPr>
              <a:r>
                <a:rPr lang="en-US" sz="1399">
                  <a:solidFill>
                    <a:srgbClr val="FFFFFF"/>
                  </a:solidFill>
                  <a:latin typeface="Verdana Pro"/>
                </a:rPr>
                <a:t>Esbonnir hyn ymhellach yn Nogfen Ategol 1 - Hanes EMRTS, Dogfen Ategol 4 - Pecyn Gwybodaeth Data Hanesyddol EMRTS a Dogfen Ategol 7 - Modelu Optima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343114" y="662668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Yng Ngham 1, dywedasoch...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066339" y="6440507"/>
            <a:ext cx="3894069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Pwyllgor Gwasanaethau Ambiwlans Brys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Adolygiad Gwasanaeth EMRTS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33589" y="1282929"/>
            <a:ext cx="11555561" cy="20523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67034" indent="-183517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Defnyddiwch y data mwyaf priodol ar gyfer modelu</a:t>
            </a:r>
          </a:p>
          <a:p>
            <a:pPr>
              <a:lnSpc>
                <a:spcPts val="2380"/>
              </a:lnSpc>
            </a:pPr>
          </a:p>
          <a:p>
            <a:pPr marL="367034" indent="-183517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Ystyriwch effeithiau'r tywydd</a:t>
            </a:r>
          </a:p>
          <a:p>
            <a:pPr>
              <a:lnSpc>
                <a:spcPts val="2380"/>
              </a:lnSpc>
            </a:pPr>
          </a:p>
          <a:p>
            <a:pPr marL="367034" indent="-183517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Ystyriwch amrywiaethau poblogaeth</a:t>
            </a:r>
          </a:p>
          <a:p>
            <a:pPr>
              <a:lnSpc>
                <a:spcPts val="2380"/>
              </a:lnSpc>
            </a:pPr>
          </a:p>
          <a:p>
            <a:pPr marL="367034" indent="-183517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Ystyried anghenion gwledig o gymharu ag anghenion trefol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49406" y="4264540"/>
            <a:ext cx="10949269" cy="13690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240"/>
              </a:lnSpc>
            </a:pPr>
            <a:r>
              <a:rPr lang="en-US" sz="1600">
                <a:solidFill>
                  <a:srgbClr val="143752"/>
                </a:solidFill>
                <a:latin typeface="Verdana Pro"/>
              </a:rPr>
              <a:t>Wedi defnyddio'r data mwyaf diweddar sydd ar gael</a:t>
            </a:r>
          </a:p>
          <a:p>
            <a:pPr>
              <a:lnSpc>
                <a:spcPts val="2240"/>
              </a:lnSpc>
            </a:pPr>
          </a:p>
          <a:p>
            <a:pPr>
              <a:lnSpc>
                <a:spcPts val="2240"/>
              </a:lnSpc>
            </a:pPr>
            <a:r>
              <a:rPr lang="en-US" sz="1600">
                <a:solidFill>
                  <a:srgbClr val="143752"/>
                </a:solidFill>
                <a:latin typeface="Verdana Pro"/>
              </a:rPr>
              <a:t>Wedi edrych ar fodelu newydd sy'n cyfrif am ddatblygiadau gwasanaeth, newidiadau yn y galw a'r tywydd</a:t>
            </a:r>
          </a:p>
          <a:p>
            <a:pPr>
              <a:lnSpc>
                <a:spcPts val="2240"/>
              </a:lnSpc>
            </a:pPr>
          </a:p>
          <a:p>
            <a:pPr>
              <a:lnSpc>
                <a:spcPts val="2240"/>
              </a:lnSpc>
            </a:pPr>
            <a:r>
              <a:rPr lang="en-US" sz="1600">
                <a:solidFill>
                  <a:srgbClr val="143752"/>
                </a:solidFill>
                <a:latin typeface="Verdana Pro"/>
              </a:rPr>
              <a:t>Cynhyrchu adolygiad daearyddol a phoblogaeth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43114" y="3487649"/>
            <a:ext cx="11306459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Yr hyn yr wyf wedi'i wneud mewn ymateb...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450538" y="4268063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80"/>
                </a:lnTo>
                <a:lnTo>
                  <a:pt x="0" y="342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450538" y="4801443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80"/>
                </a:lnTo>
                <a:lnTo>
                  <a:pt x="0" y="342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450538" y="5353873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79"/>
                </a:lnTo>
                <a:lnTo>
                  <a:pt x="0" y="34287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554876" y="5807322"/>
            <a:ext cx="10845595" cy="601714"/>
            <a:chOff x="0" y="0"/>
            <a:chExt cx="4284680" cy="237714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284680" cy="237714"/>
            </a:xfrm>
            <a:custGeom>
              <a:avLst/>
              <a:gdLst/>
              <a:ahLst/>
              <a:cxnLst/>
              <a:rect r="r" b="b" t="t" l="l"/>
              <a:pathLst>
                <a:path h="237714" w="4284680">
                  <a:moveTo>
                    <a:pt x="0" y="0"/>
                  </a:moveTo>
                  <a:lnTo>
                    <a:pt x="4284680" y="0"/>
                  </a:lnTo>
                  <a:lnTo>
                    <a:pt x="4284680" y="237714"/>
                  </a:lnTo>
                  <a:lnTo>
                    <a:pt x="0" y="237714"/>
                  </a:lnTo>
                  <a:close/>
                </a:path>
              </a:pathLst>
            </a:custGeom>
            <a:solidFill>
              <a:srgbClr val="2F598B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28575"/>
              <a:ext cx="4284680" cy="26628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59"/>
                </a:lnSpc>
              </a:pPr>
              <a:r>
                <a:rPr lang="en-US" sz="1399">
                  <a:solidFill>
                    <a:srgbClr val="FFFFFF"/>
                  </a:solidFill>
                  <a:latin typeface="Verdana Pro"/>
                </a:rPr>
                <a:t>Esbonnir hyn ymhellach yn Nogfen Ategol 4 - Pecyn Gwybodaeth Data Hanesyddol EMRTS a Dogfen Ategol 5 - Amser Gyrru a Chwmpas Poblogaeth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343114" y="662668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Yng Ngham 1, dywedasoch...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066339" y="6440507"/>
            <a:ext cx="3894069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Pwyllgor Gwasanaethau Ambiwlans Brys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Adolygiad Gwasanaeth EMRTS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43114" y="1498481"/>
            <a:ext cx="11555561" cy="871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67032" indent="-183516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Cadwch y ffactorau arfaethedig i helpu i werthuso'r opsiynau</a:t>
            </a:r>
          </a:p>
          <a:p>
            <a:pPr>
              <a:lnSpc>
                <a:spcPts val="2380"/>
              </a:lnSpc>
            </a:pPr>
          </a:p>
          <a:p>
            <a:pPr marL="367032" indent="-183516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Addaswch y pwysoliadau ffactor arfaethedig ar gyfer y broses gwerthuso opsiynau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09649" y="3873778"/>
            <a:ext cx="10989025" cy="14617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Cadw'r ffactorau ar gyfer y broses werthuso a diffinio'r rhain yn fanylach</a:t>
            </a:r>
          </a:p>
          <a:p>
            <a:pPr>
              <a:lnSpc>
                <a:spcPts val="2380"/>
              </a:lnSpc>
            </a:pPr>
          </a:p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Cynyddu'r pwysoliad ffactor Sgiliau Clinigol a Chynaliadwyedd</a:t>
            </a:r>
          </a:p>
          <a:p>
            <a:pPr>
              <a:lnSpc>
                <a:spcPts val="2380"/>
              </a:lnSpc>
            </a:pPr>
          </a:p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Gostyngwyd y pwysiad ffactor Gwerth am Arian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43114" y="2845723"/>
            <a:ext cx="11432228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Yr hyn yr wyf wedi'i wneud mewn ymateb...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450538" y="3854738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80"/>
                </a:lnTo>
                <a:lnTo>
                  <a:pt x="0" y="342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450538" y="4454793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80"/>
                </a:lnTo>
                <a:lnTo>
                  <a:pt x="0" y="342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450538" y="5047576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79"/>
                </a:lnTo>
                <a:lnTo>
                  <a:pt x="0" y="34287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554876" y="6061016"/>
            <a:ext cx="10845595" cy="348020"/>
            <a:chOff x="0" y="0"/>
            <a:chExt cx="4284680" cy="137489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284680" cy="137489"/>
            </a:xfrm>
            <a:custGeom>
              <a:avLst/>
              <a:gdLst/>
              <a:ahLst/>
              <a:cxnLst/>
              <a:rect r="r" b="b" t="t" l="l"/>
              <a:pathLst>
                <a:path h="137489" w="4284680">
                  <a:moveTo>
                    <a:pt x="0" y="0"/>
                  </a:moveTo>
                  <a:lnTo>
                    <a:pt x="4284680" y="0"/>
                  </a:lnTo>
                  <a:lnTo>
                    <a:pt x="4284680" y="137489"/>
                  </a:lnTo>
                  <a:lnTo>
                    <a:pt x="0" y="137489"/>
                  </a:lnTo>
                  <a:close/>
                </a:path>
              </a:pathLst>
            </a:custGeom>
            <a:solidFill>
              <a:srgbClr val="2F598B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28575"/>
              <a:ext cx="4284680" cy="16606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59"/>
                </a:lnSpc>
              </a:pPr>
              <a:r>
                <a:rPr lang="en-US" sz="1399">
                  <a:solidFill>
                    <a:srgbClr val="FFFFFF"/>
                  </a:solidFill>
                  <a:latin typeface="Verdana Pro"/>
                </a:rPr>
                <a:t>Esbonnir hyn ymhellach yn Nogfen Ategol 2 - Ymgysylltu - Yr Hyn a Wnaethom a'r Hyn a Glywsom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graphicFrame>
        <p:nvGraphicFramePr>
          <p:cNvPr name="Table 5" id="5"/>
          <p:cNvGraphicFramePr>
            <a:graphicFrameLocks noGrp="true"/>
          </p:cNvGraphicFramePr>
          <p:nvPr/>
        </p:nvGraphicFramePr>
        <p:xfrm>
          <a:off x="844902" y="1284033"/>
          <a:ext cx="10265543" cy="4895850"/>
        </p:xfrm>
        <a:graphic>
          <a:graphicData uri="http://schemas.openxmlformats.org/drawingml/2006/table">
            <a:tbl>
              <a:tblPr/>
              <a:tblGrid>
                <a:gridCol w="1534086"/>
                <a:gridCol w="5824554"/>
                <a:gridCol w="1315930"/>
                <a:gridCol w="1590973"/>
              </a:tblGrid>
              <a:tr h="82235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143752"/>
                          </a:solidFill>
                          <a:latin typeface="Verdana Pro Bold"/>
                        </a:rPr>
                        <a:t>Ffactor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Disgrifiad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Pwysiad Arfaethedig yng Ngham 1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Pwysiad y cytunwyd arno ar ôl Cam 1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23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Verdana Pro Bold"/>
                        </a:rPr>
                        <a:t>Cynnydd mewn Iechyd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43752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Gwella ansawdd gofal a chanlyniadau i gleifion yng Nghymru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25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25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23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Verdana Pro Bold"/>
                        </a:rPr>
                        <a:t>Ecwiti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43752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Sicrhau bod holl boblogaeth Cymru yn cael mynediad digonol ac amserol at ofal critigol arbenigol cyn ysbyty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25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25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23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Verdana Pro Bold"/>
                        </a:rPr>
                        <a:t>Sgiliau Clinigol a Chynaliadwyedd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43752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Cadw ac ailhyfforddi ein staff a’u galluogi i ddefnyddio eu sgiliau i frig eu set sgiliau a denu a recriwtio’r bobl orau ar gyfer ein gwasanaeth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15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20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35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Verdana Pro Bold"/>
                        </a:rPr>
                        <a:t>Gwerth am arian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43752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Er mwyn gwneud y mwyaf o effeithlonrwydd…. Galluogi’r boblogaeth i gyrraedd y lefel uchaf bosibl o enillion iechyd ar gyfer lefel benodol o wariant*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20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15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350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Verdana Pro Bold"/>
                        </a:rPr>
                        <a:t>Fforddiadwyedd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43752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Sicrhau bod y gwasanaeth a ddarperir yn gallu gweithredu’n effeithiol o fewn cyfyngiadau ariannol GIG Cymru ac Ymddiriedolaeth Elusennol Ambiwlans Awyr Cymru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15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15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110">
                <a:tc gridSpan="2">
                  <a:txBody>
                    <a:bodyPr anchor="t" rtlCol="false"/>
                    <a:lstStyle/>
                    <a:p>
                      <a:pPr algn="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Cyfanswm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true">
                  <a:txBody>
                    <a:bodyPr anchor="t" rtlCol="false"/>
                    <a:lstStyle/>
                    <a:p>
                      <a:pPr algn="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Cyfanswm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100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100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name="TextBox 6" id="6"/>
          <p:cNvSpPr txBox="true"/>
          <p:nvPr/>
        </p:nvSpPr>
        <p:spPr>
          <a:xfrm rot="0">
            <a:off x="343114" y="591928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Nodyn Atgoffa Gwerthusiad Ffactor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8066339" y="6440507"/>
            <a:ext cx="3894069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Pwyllgor Gwasanaethau Ambiwlans Brys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Adolygiad Gwasanaeth EMRTS</a:t>
            </a:r>
          </a:p>
        </p:txBody>
      </p:sp>
      <p:sp>
        <p:nvSpPr>
          <p:cNvPr name="AutoShape 9" id="9"/>
          <p:cNvSpPr/>
          <p:nvPr/>
        </p:nvSpPr>
        <p:spPr>
          <a:xfrm>
            <a:off x="9232301" y="4482556"/>
            <a:ext cx="561198" cy="0"/>
          </a:xfrm>
          <a:prstGeom prst="line">
            <a:avLst/>
          </a:prstGeom>
          <a:ln cap="flat" w="38100">
            <a:solidFill>
              <a:srgbClr val="FF3131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AutoShape 10" id="10"/>
          <p:cNvSpPr/>
          <p:nvPr/>
        </p:nvSpPr>
        <p:spPr>
          <a:xfrm>
            <a:off x="9232301" y="3712908"/>
            <a:ext cx="561198" cy="0"/>
          </a:xfrm>
          <a:prstGeom prst="line">
            <a:avLst/>
          </a:prstGeom>
          <a:ln cap="flat" w="38100">
            <a:solidFill>
              <a:srgbClr val="00BF63"/>
            </a:solidFill>
            <a:prstDash val="solid"/>
            <a:headEnd type="none" len="sm" w="sm"/>
            <a:tailEnd type="arrow" len="sm" w="med"/>
          </a:ln>
        </p:spPr>
      </p:sp>
      <p:grpSp>
        <p:nvGrpSpPr>
          <p:cNvPr name="Group 11" id="11"/>
          <p:cNvGrpSpPr/>
          <p:nvPr/>
        </p:nvGrpSpPr>
        <p:grpSpPr>
          <a:xfrm rot="0">
            <a:off x="554876" y="6140112"/>
            <a:ext cx="10845595" cy="348020"/>
            <a:chOff x="0" y="0"/>
            <a:chExt cx="4284680" cy="137489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284680" cy="137489"/>
            </a:xfrm>
            <a:custGeom>
              <a:avLst/>
              <a:gdLst/>
              <a:ahLst/>
              <a:cxnLst/>
              <a:rect r="r" b="b" t="t" l="l"/>
              <a:pathLst>
                <a:path h="137489" w="4284680">
                  <a:moveTo>
                    <a:pt x="0" y="0"/>
                  </a:moveTo>
                  <a:lnTo>
                    <a:pt x="4284680" y="0"/>
                  </a:lnTo>
                  <a:lnTo>
                    <a:pt x="4284680" y="137489"/>
                  </a:lnTo>
                  <a:lnTo>
                    <a:pt x="0" y="137489"/>
                  </a:lnTo>
                  <a:close/>
                </a:path>
              </a:pathLst>
            </a:custGeom>
            <a:solidFill>
              <a:srgbClr val="2F598B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28575"/>
              <a:ext cx="4284680" cy="16606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59"/>
                </a:lnSpc>
              </a:pPr>
              <a:r>
                <a:rPr lang="en-US" sz="1399">
                  <a:solidFill>
                    <a:srgbClr val="FFFFFF"/>
                  </a:solidFill>
                  <a:latin typeface="Verdana Pro"/>
                </a:rPr>
                <a:t>Esbonnir hyn ymhellach yn Nogfen Ategol 2 - Ymgysylltu - Yr Hyn a Wnaethom a'r Hyn a Clywsom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343114" y="662668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Yng Ngham 1, dywedasoch...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066339" y="6440507"/>
            <a:ext cx="3894069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Pwyllgor Gwasanaethau Ambiwlans Brys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Adolygiad Gwasanaeth EMRTS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43114" y="1498481"/>
            <a:ext cx="11555561" cy="2806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Awgrymiadau ar gyfer datblygu opsiynau eraill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19588" y="3319250"/>
            <a:ext cx="10979086" cy="2806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Modelwyd y senarios awgrymedig hyn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43114" y="2243105"/>
            <a:ext cx="10708878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Yr hyn yr wyf wedi'i wneud mewn ymateb...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450538" y="3302433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79"/>
                </a:lnTo>
                <a:lnTo>
                  <a:pt x="0" y="34287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554876" y="5807322"/>
            <a:ext cx="10845595" cy="601714"/>
            <a:chOff x="0" y="0"/>
            <a:chExt cx="4284680" cy="237714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4284680" cy="237714"/>
            </a:xfrm>
            <a:custGeom>
              <a:avLst/>
              <a:gdLst/>
              <a:ahLst/>
              <a:cxnLst/>
              <a:rect r="r" b="b" t="t" l="l"/>
              <a:pathLst>
                <a:path h="237714" w="4284680">
                  <a:moveTo>
                    <a:pt x="0" y="0"/>
                  </a:moveTo>
                  <a:lnTo>
                    <a:pt x="4284680" y="0"/>
                  </a:lnTo>
                  <a:lnTo>
                    <a:pt x="4284680" y="237714"/>
                  </a:lnTo>
                  <a:lnTo>
                    <a:pt x="0" y="237714"/>
                  </a:lnTo>
                  <a:close/>
                </a:path>
              </a:pathLst>
            </a:custGeom>
            <a:solidFill>
              <a:srgbClr val="2F598B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28575"/>
              <a:ext cx="4284680" cy="26628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59"/>
                </a:lnSpc>
              </a:pPr>
              <a:r>
                <a:rPr lang="en-US" sz="1399">
                  <a:solidFill>
                    <a:srgbClr val="FFFFFF"/>
                  </a:solidFill>
                  <a:latin typeface="Verdana Pro"/>
                </a:rPr>
                <a:t>Esbonnir hyn ymhellach ar dudalen 37 o Adroddiad Prif Gomisiynydd y Gwasanaethau Ambiwlans ac yn Nogfen Ategol 7 - Modelu Optima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DAFxoihdGW8</dc:identifier>
  <dcterms:modified xsi:type="dcterms:W3CDTF">2011-08-01T06:04:30Z</dcterms:modified>
  <cp:revision>1</cp:revision>
  <dc:title>Copy of Phase 2 Public Engagement Slides English</dc:title>
</cp:coreProperties>
</file>