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8" r:id="rId3"/>
    <p:sldId id="259" r:id="rId4"/>
    <p:sldId id="269" r:id="rId5"/>
    <p:sldId id="260" r:id="rId6"/>
    <p:sldId id="261" r:id="rId7"/>
    <p:sldId id="264" r:id="rId8"/>
    <p:sldId id="267" r:id="rId9"/>
    <p:sldId id="268" r:id="rId10"/>
    <p:sldId id="265" r:id="rId11"/>
    <p:sldId id="263" r:id="rId12"/>
    <p:sldId id="262" r:id="rId13"/>
  </p:sldIdLst>
  <p:sldSz cx="12192000" cy="6858000"/>
  <p:notesSz cx="6858000" cy="9144000"/>
  <p:embeddedFontLst>
    <p:embeddedFont>
      <p:font typeface="Verdana" panose="020B0604030504040204" pitchFamily="34" charset="0"/>
      <p:regular r:id="rId14"/>
      <p:bold r:id="rId15"/>
      <p:italic r:id="rId16"/>
      <p:boldItalic r:id="rId17"/>
    </p:embeddedFont>
    <p:embeddedFont>
      <p:font typeface="Calibri" panose="020F0502020204030204" pitchFamily="34" charset="0"/>
      <p:regular r:id="rId18"/>
      <p:bold r:id="rId19"/>
      <p:italic r:id="rId20"/>
      <p:boldItalic r:id="rId2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106" d="100"/>
          <a:sy n="106" d="100"/>
        </p:scale>
        <p:origin x="186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cap="none" spc="20" baseline="0">
                <a:solidFill>
                  <a:schemeClr val="dk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/>
              <a:t>Triage Category 1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cap="none" spc="20" baseline="0">
              <a:solidFill>
                <a:schemeClr val="dk1">
                  <a:lumMod val="50000"/>
                  <a:lumOff val="50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v>Conveyed by Ambulance</c:v>
          </c:tx>
          <c:spPr>
            <a:ln w="22225" cap="rnd" cmpd="sng" algn="ctr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cat>
            <c:numRef>
              <c:f>Sheet1!$A$1:$A$24</c:f>
              <c:numCache>
                <c:formatCode>mmm\-yy</c:formatCode>
                <c:ptCount val="24"/>
                <c:pt idx="0">
                  <c:v>44287</c:v>
                </c:pt>
                <c:pt idx="1">
                  <c:v>44317</c:v>
                </c:pt>
                <c:pt idx="2">
                  <c:v>44348</c:v>
                </c:pt>
                <c:pt idx="3">
                  <c:v>44378</c:v>
                </c:pt>
                <c:pt idx="4">
                  <c:v>44409</c:v>
                </c:pt>
                <c:pt idx="5">
                  <c:v>44440</c:v>
                </c:pt>
                <c:pt idx="6">
                  <c:v>44470</c:v>
                </c:pt>
                <c:pt idx="7">
                  <c:v>44501</c:v>
                </c:pt>
                <c:pt idx="8">
                  <c:v>44531</c:v>
                </c:pt>
                <c:pt idx="9">
                  <c:v>44562</c:v>
                </c:pt>
                <c:pt idx="10">
                  <c:v>44593</c:v>
                </c:pt>
                <c:pt idx="11">
                  <c:v>44621</c:v>
                </c:pt>
                <c:pt idx="12">
                  <c:v>44652</c:v>
                </c:pt>
                <c:pt idx="13">
                  <c:v>44682</c:v>
                </c:pt>
                <c:pt idx="14">
                  <c:v>44713</c:v>
                </c:pt>
                <c:pt idx="15">
                  <c:v>44743</c:v>
                </c:pt>
                <c:pt idx="16">
                  <c:v>44774</c:v>
                </c:pt>
                <c:pt idx="17">
                  <c:v>44805</c:v>
                </c:pt>
                <c:pt idx="18">
                  <c:v>44835</c:v>
                </c:pt>
                <c:pt idx="19">
                  <c:v>44866</c:v>
                </c:pt>
                <c:pt idx="20">
                  <c:v>44896</c:v>
                </c:pt>
                <c:pt idx="21">
                  <c:v>44927</c:v>
                </c:pt>
                <c:pt idx="22">
                  <c:v>44958</c:v>
                </c:pt>
                <c:pt idx="23">
                  <c:v>44986</c:v>
                </c:pt>
              </c:numCache>
            </c:numRef>
          </c:cat>
          <c:val>
            <c:numRef>
              <c:f>Sheet1!$B$1:$B$24</c:f>
              <c:numCache>
                <c:formatCode>General</c:formatCode>
                <c:ptCount val="24"/>
                <c:pt idx="0">
                  <c:v>357</c:v>
                </c:pt>
                <c:pt idx="1">
                  <c:v>367</c:v>
                </c:pt>
                <c:pt idx="2">
                  <c:v>345</c:v>
                </c:pt>
                <c:pt idx="3">
                  <c:v>327</c:v>
                </c:pt>
                <c:pt idx="4">
                  <c:v>323</c:v>
                </c:pt>
                <c:pt idx="5">
                  <c:v>265</c:v>
                </c:pt>
                <c:pt idx="6">
                  <c:v>294</c:v>
                </c:pt>
                <c:pt idx="7">
                  <c:v>337</c:v>
                </c:pt>
                <c:pt idx="8">
                  <c:v>278</c:v>
                </c:pt>
                <c:pt idx="9">
                  <c:v>318</c:v>
                </c:pt>
                <c:pt idx="10">
                  <c:v>307</c:v>
                </c:pt>
                <c:pt idx="11">
                  <c:v>363</c:v>
                </c:pt>
                <c:pt idx="12">
                  <c:v>283</c:v>
                </c:pt>
                <c:pt idx="13">
                  <c:v>299</c:v>
                </c:pt>
                <c:pt idx="14">
                  <c:v>289</c:v>
                </c:pt>
                <c:pt idx="15">
                  <c:v>327</c:v>
                </c:pt>
                <c:pt idx="16">
                  <c:v>312</c:v>
                </c:pt>
                <c:pt idx="17">
                  <c:v>266</c:v>
                </c:pt>
                <c:pt idx="18">
                  <c:v>293</c:v>
                </c:pt>
                <c:pt idx="19">
                  <c:v>277</c:v>
                </c:pt>
                <c:pt idx="20">
                  <c:v>341</c:v>
                </c:pt>
                <c:pt idx="21">
                  <c:v>301</c:v>
                </c:pt>
                <c:pt idx="22">
                  <c:v>271</c:v>
                </c:pt>
                <c:pt idx="23">
                  <c:v>261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8396-4C82-97BD-092A5DA499AB}"/>
            </c:ext>
          </c:extLst>
        </c:ser>
        <c:ser>
          <c:idx val="1"/>
          <c:order val="1"/>
          <c:tx>
            <c:v>Self presented</c:v>
          </c:tx>
          <c:spPr>
            <a:ln w="22225" cap="rnd" cmpd="sng" algn="ctr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cat>
            <c:numRef>
              <c:f>Sheet1!$A$1:$A$24</c:f>
              <c:numCache>
                <c:formatCode>mmm\-yy</c:formatCode>
                <c:ptCount val="24"/>
                <c:pt idx="0">
                  <c:v>44287</c:v>
                </c:pt>
                <c:pt idx="1">
                  <c:v>44317</c:v>
                </c:pt>
                <c:pt idx="2">
                  <c:v>44348</c:v>
                </c:pt>
                <c:pt idx="3">
                  <c:v>44378</c:v>
                </c:pt>
                <c:pt idx="4">
                  <c:v>44409</c:v>
                </c:pt>
                <c:pt idx="5">
                  <c:v>44440</c:v>
                </c:pt>
                <c:pt idx="6">
                  <c:v>44470</c:v>
                </c:pt>
                <c:pt idx="7">
                  <c:v>44501</c:v>
                </c:pt>
                <c:pt idx="8">
                  <c:v>44531</c:v>
                </c:pt>
                <c:pt idx="9">
                  <c:v>44562</c:v>
                </c:pt>
                <c:pt idx="10">
                  <c:v>44593</c:v>
                </c:pt>
                <c:pt idx="11">
                  <c:v>44621</c:v>
                </c:pt>
                <c:pt idx="12">
                  <c:v>44652</c:v>
                </c:pt>
                <c:pt idx="13">
                  <c:v>44682</c:v>
                </c:pt>
                <c:pt idx="14">
                  <c:v>44713</c:v>
                </c:pt>
                <c:pt idx="15">
                  <c:v>44743</c:v>
                </c:pt>
                <c:pt idx="16">
                  <c:v>44774</c:v>
                </c:pt>
                <c:pt idx="17">
                  <c:v>44805</c:v>
                </c:pt>
                <c:pt idx="18">
                  <c:v>44835</c:v>
                </c:pt>
                <c:pt idx="19">
                  <c:v>44866</c:v>
                </c:pt>
                <c:pt idx="20">
                  <c:v>44896</c:v>
                </c:pt>
                <c:pt idx="21">
                  <c:v>44927</c:v>
                </c:pt>
                <c:pt idx="22">
                  <c:v>44958</c:v>
                </c:pt>
                <c:pt idx="23">
                  <c:v>44986</c:v>
                </c:pt>
              </c:numCache>
            </c:numRef>
          </c:cat>
          <c:val>
            <c:numRef>
              <c:f>Sheet1!$C$1:$C$24</c:f>
              <c:numCache>
                <c:formatCode>General</c:formatCode>
                <c:ptCount val="24"/>
                <c:pt idx="0">
                  <c:v>190</c:v>
                </c:pt>
                <c:pt idx="1">
                  <c:v>262</c:v>
                </c:pt>
                <c:pt idx="2">
                  <c:v>273</c:v>
                </c:pt>
                <c:pt idx="3">
                  <c:v>292</c:v>
                </c:pt>
                <c:pt idx="4">
                  <c:v>318</c:v>
                </c:pt>
                <c:pt idx="5">
                  <c:v>316</c:v>
                </c:pt>
                <c:pt idx="6">
                  <c:v>298</c:v>
                </c:pt>
                <c:pt idx="7">
                  <c:v>316</c:v>
                </c:pt>
                <c:pt idx="8">
                  <c:v>285</c:v>
                </c:pt>
                <c:pt idx="9">
                  <c:v>253</c:v>
                </c:pt>
                <c:pt idx="10">
                  <c:v>256</c:v>
                </c:pt>
                <c:pt idx="11">
                  <c:v>244</c:v>
                </c:pt>
                <c:pt idx="12">
                  <c:v>300</c:v>
                </c:pt>
                <c:pt idx="13">
                  <c:v>281</c:v>
                </c:pt>
                <c:pt idx="14">
                  <c:v>270</c:v>
                </c:pt>
                <c:pt idx="15">
                  <c:v>375</c:v>
                </c:pt>
                <c:pt idx="16">
                  <c:v>410</c:v>
                </c:pt>
                <c:pt idx="17">
                  <c:v>362</c:v>
                </c:pt>
                <c:pt idx="18">
                  <c:v>362</c:v>
                </c:pt>
                <c:pt idx="19">
                  <c:v>282</c:v>
                </c:pt>
                <c:pt idx="20">
                  <c:v>319</c:v>
                </c:pt>
                <c:pt idx="21">
                  <c:v>214</c:v>
                </c:pt>
                <c:pt idx="22">
                  <c:v>224</c:v>
                </c:pt>
                <c:pt idx="23">
                  <c:v>263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8396-4C82-97BD-092A5DA499A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dropLines>
          <c:spPr>
            <a:ln w="9525" cap="flat" cmpd="sng" algn="ctr">
              <a:solidFill>
                <a:schemeClr val="dk1">
                  <a:lumMod val="35000"/>
                  <a:lumOff val="65000"/>
                  <a:alpha val="33000"/>
                </a:schemeClr>
              </a:solidFill>
              <a:round/>
            </a:ln>
            <a:effectLst/>
          </c:spPr>
        </c:dropLines>
        <c:smooth val="0"/>
        <c:axId val="1697397872"/>
        <c:axId val="1697398288"/>
      </c:lineChart>
      <c:dateAx>
        <c:axId val="1697397872"/>
        <c:scaling>
          <c:orientation val="minMax"/>
        </c:scaling>
        <c:delete val="0"/>
        <c:axPos val="b"/>
        <c:numFmt formatCode="mmm\-yy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spc="2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97398288"/>
        <c:crosses val="autoZero"/>
        <c:auto val="1"/>
        <c:lblOffset val="100"/>
        <c:baseTimeUnit val="months"/>
      </c:dateAx>
      <c:valAx>
        <c:axId val="169739828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spc="2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97397872"/>
        <c:crosses val="autoZero"/>
        <c:crossBetween val="between"/>
      </c:valAx>
      <c:spPr>
        <a:gradFill>
          <a:gsLst>
            <a:gs pos="100000">
              <a:schemeClr val="lt1">
                <a:lumMod val="95000"/>
              </a:schemeClr>
            </a:gs>
            <a:gs pos="0">
              <a:schemeClr val="lt1"/>
            </a:gs>
          </a:gsLst>
          <a:lin ang="5400000" scaled="0"/>
        </a:gradFill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lt1"/>
    </a:solidFill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/>
              <a:t>Triage Category</a:t>
            </a:r>
            <a:r>
              <a:rPr lang="en-GB" baseline="0"/>
              <a:t> 5 </a:t>
            </a:r>
            <a:endParaRPr lang="en-GB"/>
          </a:p>
        </c:rich>
      </c:tx>
      <c:layout>
        <c:manualLayout>
          <c:xMode val="edge"/>
          <c:yMode val="edge"/>
          <c:x val="0.40949300087489071"/>
          <c:y val="1.851851851851851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cat>
            <c:numRef>
              <c:f>Sheet1!$A$25:$A$48</c:f>
              <c:numCache>
                <c:formatCode>mmm\-yy</c:formatCode>
                <c:ptCount val="24"/>
                <c:pt idx="0">
                  <c:v>44287</c:v>
                </c:pt>
                <c:pt idx="1">
                  <c:v>44317</c:v>
                </c:pt>
                <c:pt idx="2">
                  <c:v>44348</c:v>
                </c:pt>
                <c:pt idx="3">
                  <c:v>44378</c:v>
                </c:pt>
                <c:pt idx="4">
                  <c:v>44409</c:v>
                </c:pt>
                <c:pt idx="5">
                  <c:v>44440</c:v>
                </c:pt>
                <c:pt idx="6">
                  <c:v>44470</c:v>
                </c:pt>
                <c:pt idx="7">
                  <c:v>44501</c:v>
                </c:pt>
                <c:pt idx="8">
                  <c:v>44531</c:v>
                </c:pt>
                <c:pt idx="9">
                  <c:v>44562</c:v>
                </c:pt>
                <c:pt idx="10">
                  <c:v>44593</c:v>
                </c:pt>
                <c:pt idx="11">
                  <c:v>44621</c:v>
                </c:pt>
                <c:pt idx="12">
                  <c:v>44652</c:v>
                </c:pt>
                <c:pt idx="13">
                  <c:v>44682</c:v>
                </c:pt>
                <c:pt idx="14">
                  <c:v>44713</c:v>
                </c:pt>
                <c:pt idx="15">
                  <c:v>44743</c:v>
                </c:pt>
                <c:pt idx="16">
                  <c:v>44774</c:v>
                </c:pt>
                <c:pt idx="17">
                  <c:v>44805</c:v>
                </c:pt>
                <c:pt idx="18">
                  <c:v>44835</c:v>
                </c:pt>
                <c:pt idx="19">
                  <c:v>44866</c:v>
                </c:pt>
                <c:pt idx="20">
                  <c:v>44896</c:v>
                </c:pt>
                <c:pt idx="21">
                  <c:v>44927</c:v>
                </c:pt>
                <c:pt idx="22">
                  <c:v>44958</c:v>
                </c:pt>
                <c:pt idx="23">
                  <c:v>44986</c:v>
                </c:pt>
              </c:numCache>
            </c:numRef>
          </c:cat>
          <c:val>
            <c:numRef>
              <c:f>Sheet1!$B$25:$B$48</c:f>
              <c:numCache>
                <c:formatCode>General</c:formatCode>
                <c:ptCount val="24"/>
                <c:pt idx="0">
                  <c:v>50</c:v>
                </c:pt>
                <c:pt idx="1">
                  <c:v>67</c:v>
                </c:pt>
                <c:pt idx="2">
                  <c:v>42</c:v>
                </c:pt>
                <c:pt idx="3">
                  <c:v>44</c:v>
                </c:pt>
                <c:pt idx="4">
                  <c:v>49</c:v>
                </c:pt>
                <c:pt idx="5">
                  <c:v>56</c:v>
                </c:pt>
                <c:pt idx="6">
                  <c:v>45</c:v>
                </c:pt>
                <c:pt idx="7">
                  <c:v>45</c:v>
                </c:pt>
                <c:pt idx="8">
                  <c:v>54</c:v>
                </c:pt>
                <c:pt idx="9">
                  <c:v>74</c:v>
                </c:pt>
                <c:pt idx="10">
                  <c:v>46</c:v>
                </c:pt>
                <c:pt idx="11">
                  <c:v>52</c:v>
                </c:pt>
                <c:pt idx="12">
                  <c:v>65</c:v>
                </c:pt>
                <c:pt idx="13">
                  <c:v>76</c:v>
                </c:pt>
                <c:pt idx="14">
                  <c:v>81</c:v>
                </c:pt>
                <c:pt idx="15">
                  <c:v>79</c:v>
                </c:pt>
                <c:pt idx="16">
                  <c:v>57</c:v>
                </c:pt>
                <c:pt idx="17">
                  <c:v>63</c:v>
                </c:pt>
                <c:pt idx="18">
                  <c:v>67</c:v>
                </c:pt>
                <c:pt idx="19">
                  <c:v>62</c:v>
                </c:pt>
                <c:pt idx="20">
                  <c:v>87</c:v>
                </c:pt>
                <c:pt idx="21">
                  <c:v>84</c:v>
                </c:pt>
                <c:pt idx="22">
                  <c:v>76</c:v>
                </c:pt>
                <c:pt idx="23">
                  <c:v>63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9D3D-43DA-A34E-25A2E7575990}"/>
            </c:ext>
          </c:extLst>
        </c:ser>
        <c:ser>
          <c:idx val="1"/>
          <c:order val="1"/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cat>
            <c:numRef>
              <c:f>Sheet1!$A$25:$A$48</c:f>
              <c:numCache>
                <c:formatCode>mmm\-yy</c:formatCode>
                <c:ptCount val="24"/>
                <c:pt idx="0">
                  <c:v>44287</c:v>
                </c:pt>
                <c:pt idx="1">
                  <c:v>44317</c:v>
                </c:pt>
                <c:pt idx="2">
                  <c:v>44348</c:v>
                </c:pt>
                <c:pt idx="3">
                  <c:v>44378</c:v>
                </c:pt>
                <c:pt idx="4">
                  <c:v>44409</c:v>
                </c:pt>
                <c:pt idx="5">
                  <c:v>44440</c:v>
                </c:pt>
                <c:pt idx="6">
                  <c:v>44470</c:v>
                </c:pt>
                <c:pt idx="7">
                  <c:v>44501</c:v>
                </c:pt>
                <c:pt idx="8">
                  <c:v>44531</c:v>
                </c:pt>
                <c:pt idx="9">
                  <c:v>44562</c:v>
                </c:pt>
                <c:pt idx="10">
                  <c:v>44593</c:v>
                </c:pt>
                <c:pt idx="11">
                  <c:v>44621</c:v>
                </c:pt>
                <c:pt idx="12">
                  <c:v>44652</c:v>
                </c:pt>
                <c:pt idx="13">
                  <c:v>44682</c:v>
                </c:pt>
                <c:pt idx="14">
                  <c:v>44713</c:v>
                </c:pt>
                <c:pt idx="15">
                  <c:v>44743</c:v>
                </c:pt>
                <c:pt idx="16">
                  <c:v>44774</c:v>
                </c:pt>
                <c:pt idx="17">
                  <c:v>44805</c:v>
                </c:pt>
                <c:pt idx="18">
                  <c:v>44835</c:v>
                </c:pt>
                <c:pt idx="19">
                  <c:v>44866</c:v>
                </c:pt>
                <c:pt idx="20">
                  <c:v>44896</c:v>
                </c:pt>
                <c:pt idx="21">
                  <c:v>44927</c:v>
                </c:pt>
                <c:pt idx="22">
                  <c:v>44958</c:v>
                </c:pt>
                <c:pt idx="23">
                  <c:v>44986</c:v>
                </c:pt>
              </c:numCache>
            </c:numRef>
          </c:cat>
          <c:val>
            <c:numRef>
              <c:f>Sheet1!$C$25:$C$48</c:f>
              <c:numCache>
                <c:formatCode>General</c:formatCode>
                <c:ptCount val="24"/>
                <c:pt idx="0">
                  <c:v>597</c:v>
                </c:pt>
                <c:pt idx="1">
                  <c:v>676</c:v>
                </c:pt>
                <c:pt idx="2">
                  <c:v>766</c:v>
                </c:pt>
                <c:pt idx="3">
                  <c:v>811</c:v>
                </c:pt>
                <c:pt idx="4">
                  <c:v>683</c:v>
                </c:pt>
                <c:pt idx="5">
                  <c:v>588</c:v>
                </c:pt>
                <c:pt idx="6">
                  <c:v>551</c:v>
                </c:pt>
                <c:pt idx="7">
                  <c:v>557</c:v>
                </c:pt>
                <c:pt idx="8">
                  <c:v>430</c:v>
                </c:pt>
                <c:pt idx="9">
                  <c:v>337</c:v>
                </c:pt>
                <c:pt idx="10">
                  <c:v>387</c:v>
                </c:pt>
                <c:pt idx="11">
                  <c:v>522</c:v>
                </c:pt>
                <c:pt idx="12">
                  <c:v>414</c:v>
                </c:pt>
                <c:pt idx="13">
                  <c:v>513</c:v>
                </c:pt>
                <c:pt idx="14">
                  <c:v>438</c:v>
                </c:pt>
                <c:pt idx="15">
                  <c:v>480</c:v>
                </c:pt>
                <c:pt idx="16">
                  <c:v>522</c:v>
                </c:pt>
                <c:pt idx="17">
                  <c:v>483</c:v>
                </c:pt>
                <c:pt idx="18">
                  <c:v>479</c:v>
                </c:pt>
                <c:pt idx="19">
                  <c:v>394</c:v>
                </c:pt>
                <c:pt idx="20">
                  <c:v>383</c:v>
                </c:pt>
                <c:pt idx="21">
                  <c:v>437</c:v>
                </c:pt>
                <c:pt idx="22">
                  <c:v>392</c:v>
                </c:pt>
                <c:pt idx="23">
                  <c:v>468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9D3D-43DA-A34E-25A2E757599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696644128"/>
        <c:axId val="1696646624"/>
      </c:lineChart>
      <c:dateAx>
        <c:axId val="1696644128"/>
        <c:scaling>
          <c:orientation val="minMax"/>
        </c:scaling>
        <c:delete val="0"/>
        <c:axPos val="b"/>
        <c:numFmt formatCode="mmm\-yy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96646624"/>
        <c:crosses val="autoZero"/>
        <c:auto val="1"/>
        <c:lblOffset val="100"/>
        <c:baseTimeUnit val="months"/>
      </c:dateAx>
      <c:valAx>
        <c:axId val="16966466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966441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30">
  <cs:axisTitle>
    <cs:lnRef idx="0"/>
    <cs:fillRef idx="0"/>
    <cs:effectRef idx="0"/>
    <cs:fontRef idx="minor">
      <a:schemeClr val="dk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b="0" kern="1200" spc="20" baseline="0"/>
  </cs:categoryAxis>
  <cs:chartArea mods="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>
  <cs:dataPoint3D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 cmpd="sng" algn="ctr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 cap="flat" cmpd="sng" algn="ctr">
        <a:solidFill>
          <a:schemeClr val="phClr"/>
        </a:solidFill>
        <a:round/>
      </a:ln>
    </cs:spPr>
  </cs:dataPointMarker>
  <cs:dataPointMarkerLayout symbol="circle" size="4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>
        <a:solidFill>
          <a:schemeClr val="dk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  <a:alpha val="33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dk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dk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dk1"/>
    </cs:fontRef>
    <cs:spPr>
      <a:gradFill>
        <a:gsLst>
          <a:gs pos="100000">
            <a:schemeClr val="lt1">
              <a:lumMod val="95000"/>
            </a:schemeClr>
          </a:gs>
          <a:gs pos="0">
            <a:schemeClr val="lt1"/>
          </a:gs>
        </a:gsLst>
        <a:lin ang="5400000" scaled="0"/>
      </a:gradFill>
    </cs:spPr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dk1">
        <a:lumMod val="50000"/>
        <a:lumOff val="50000"/>
      </a:schemeClr>
    </cs:fontRef>
    <cs:defRPr sz="1400" kern="1200" cap="none" spc="2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 spc="20" baseline="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5/9/2023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5/9/2023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5/9/2023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3.png"/><Relationship Id="rId7" Type="http://schemas.openxmlformats.org/officeDocument/2006/relationships/image" Target="../media/image1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4.png"/><Relationship Id="rId4" Type="http://schemas.openxmlformats.org/officeDocument/2006/relationships/image" Target="../media/image4.svg"/><Relationship Id="rId9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3.png"/><Relationship Id="rId7" Type="http://schemas.openxmlformats.org/officeDocument/2006/relationships/image" Target="../media/image6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4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3.png"/><Relationship Id="rId7" Type="http://schemas.openxmlformats.org/officeDocument/2006/relationships/image" Target="../media/image6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4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3.png"/><Relationship Id="rId7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4.png"/><Relationship Id="rId4" Type="http://schemas.openxmlformats.org/officeDocument/2006/relationships/image" Target="../media/image4.svg"/><Relationship Id="rId9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4.png"/><Relationship Id="rId4" Type="http://schemas.openxmlformats.org/officeDocument/2006/relationships/image" Target="../media/image4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3.png"/><Relationship Id="rId7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11" Type="http://schemas.openxmlformats.org/officeDocument/2006/relationships/image" Target="../media/image13.png"/><Relationship Id="rId5" Type="http://schemas.openxmlformats.org/officeDocument/2006/relationships/image" Target="../media/image4.png"/><Relationship Id="rId10" Type="http://schemas.openxmlformats.org/officeDocument/2006/relationships/image" Target="../media/image8.png"/><Relationship Id="rId4" Type="http://schemas.openxmlformats.org/officeDocument/2006/relationships/image" Target="../media/image4.svg"/><Relationship Id="rId9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2.png"/><Relationship Id="rId7" Type="http://schemas.openxmlformats.org/officeDocument/2006/relationships/image" Target="../media/image6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4.png"/><Relationship Id="rId4" Type="http://schemas.openxmlformats.org/officeDocument/2006/relationships/image" Target="../media/image4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3.png"/><Relationship Id="rId7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4.png"/><Relationship Id="rId4" Type="http://schemas.openxmlformats.org/officeDocument/2006/relationships/image" Target="../media/image4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chart" Target="../charts/chart2.xml"/><Relationship Id="rId3" Type="http://schemas.openxmlformats.org/officeDocument/2006/relationships/image" Target="../media/image3.png"/><Relationship Id="rId7" Type="http://schemas.openxmlformats.org/officeDocument/2006/relationships/chart" Target="../charts/chart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4.png"/><Relationship Id="rId4" Type="http://schemas.openxmlformats.org/officeDocument/2006/relationships/image" Target="../media/image4.sv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6977562" y="-953737"/>
            <a:ext cx="6355986" cy="6355986"/>
            <a:chOff x="0" y="0"/>
            <a:chExt cx="8474648" cy="8474648"/>
          </a:xfrm>
        </p:grpSpPr>
        <p:grpSp>
          <p:nvGrpSpPr>
            <p:cNvPr id="3" name="Group 3"/>
            <p:cNvGrpSpPr/>
            <p:nvPr/>
          </p:nvGrpSpPr>
          <p:grpSpPr>
            <a:xfrm>
              <a:off x="0" y="0"/>
              <a:ext cx="8474648" cy="8474648"/>
              <a:chOff x="0" y="0"/>
              <a:chExt cx="6350000" cy="6350000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21665" h="6350000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143752"/>
              </a:solidFill>
            </p:spPr>
          </p:sp>
        </p:grpSp>
        <p:grpSp>
          <p:nvGrpSpPr>
            <p:cNvPr id="5" name="Group 5"/>
            <p:cNvGrpSpPr>
              <a:grpSpLocks noChangeAspect="1"/>
            </p:cNvGrpSpPr>
            <p:nvPr/>
          </p:nvGrpSpPr>
          <p:grpSpPr>
            <a:xfrm>
              <a:off x="178349" y="178161"/>
              <a:ext cx="8136389" cy="8136356"/>
              <a:chOff x="0" y="0"/>
              <a:chExt cx="6350000" cy="6349975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0" y="0"/>
                <a:ext cx="6350000" cy="6349974"/>
              </a:xfrm>
              <a:custGeom>
                <a:avLst/>
                <a:gdLst/>
                <a:ahLst/>
                <a:cxnLst/>
                <a:rect l="l" t="t" r="r" b="b"/>
                <a:pathLst>
                  <a:path w="6350000" h="6349974">
                    <a:moveTo>
                      <a:pt x="6350000" y="3175025"/>
                    </a:moveTo>
                    <a:cubicBezTo>
                      <a:pt x="6350000" y="4928451"/>
                      <a:pt x="4928476" y="6349974"/>
                      <a:pt x="3175000" y="6349974"/>
                    </a:cubicBezTo>
                    <a:cubicBezTo>
                      <a:pt x="1421498" y="6349974"/>
                      <a:pt x="0" y="4928451"/>
                      <a:pt x="0" y="3175025"/>
                    </a:cubicBezTo>
                    <a:cubicBezTo>
                      <a:pt x="0" y="1421511"/>
                      <a:pt x="1421498" y="0"/>
                      <a:pt x="3175000" y="0"/>
                    </a:cubicBezTo>
                    <a:cubicBezTo>
                      <a:pt x="4928501" y="0"/>
                      <a:pt x="6350000" y="1421511"/>
                      <a:pt x="6350000" y="3175025"/>
                    </a:cubicBezTo>
                    <a:close/>
                  </a:path>
                </a:pathLst>
              </a:custGeom>
              <a:blipFill>
                <a:blip r:embed="rId2"/>
                <a:stretch>
                  <a:fillRect r="-285850"/>
                </a:stretch>
              </a:blipFill>
            </p:spPr>
          </p:sp>
        </p:grpSp>
      </p:grpSp>
      <p:grpSp>
        <p:nvGrpSpPr>
          <p:cNvPr id="7" name="Group 7"/>
          <p:cNvGrpSpPr/>
          <p:nvPr/>
        </p:nvGrpSpPr>
        <p:grpSpPr>
          <a:xfrm rot="5400000">
            <a:off x="5718739" y="384739"/>
            <a:ext cx="754522" cy="12192000"/>
            <a:chOff x="0" y="0"/>
            <a:chExt cx="430706" cy="69596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430706" cy="6959600"/>
            </a:xfrm>
            <a:custGeom>
              <a:avLst/>
              <a:gdLst/>
              <a:ahLst/>
              <a:cxnLst/>
              <a:rect l="l" t="t" r="r" b="b"/>
              <a:pathLst>
                <a:path w="430706" h="6959600">
                  <a:moveTo>
                    <a:pt x="0" y="0"/>
                  </a:moveTo>
                  <a:lnTo>
                    <a:pt x="430706" y="0"/>
                  </a:lnTo>
                  <a:lnTo>
                    <a:pt x="430706" y="6959600"/>
                  </a:lnTo>
                  <a:lnTo>
                    <a:pt x="0" y="6959600"/>
                  </a:lnTo>
                  <a:close/>
                </a:path>
              </a:pathLst>
            </a:custGeom>
            <a:solidFill>
              <a:srgbClr val="143752"/>
            </a:solidFill>
          </p:spPr>
        </p:sp>
      </p:grpSp>
      <p:pic>
        <p:nvPicPr>
          <p:cNvPr id="9" name="Picture 9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81308" y="6143394"/>
            <a:ext cx="2481232" cy="665850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5735681" y="6290552"/>
            <a:ext cx="170906" cy="170906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5735681" y="6537303"/>
            <a:ext cx="170906" cy="131442"/>
          </a:xfrm>
          <a:prstGeom prst="rect">
            <a:avLst/>
          </a:prstGeom>
        </p:spPr>
      </p:pic>
      <p:grpSp>
        <p:nvGrpSpPr>
          <p:cNvPr id="12" name="Group 12"/>
          <p:cNvGrpSpPr/>
          <p:nvPr/>
        </p:nvGrpSpPr>
        <p:grpSpPr>
          <a:xfrm rot="5400000">
            <a:off x="5784193" y="6337076"/>
            <a:ext cx="623614" cy="293862"/>
            <a:chOff x="0" y="0"/>
            <a:chExt cx="1212798" cy="571500"/>
          </a:xfrm>
        </p:grpSpPr>
        <p:sp>
          <p:nvSpPr>
            <p:cNvPr id="13" name="Freeform 13"/>
            <p:cNvSpPr/>
            <p:nvPr/>
          </p:nvSpPr>
          <p:spPr>
            <a:xfrm>
              <a:off x="0" y="255270"/>
              <a:ext cx="1212798" cy="69850"/>
            </a:xfrm>
            <a:custGeom>
              <a:avLst/>
              <a:gdLst/>
              <a:ahLst/>
              <a:cxnLst/>
              <a:rect l="l" t="t" r="r" b="b"/>
              <a:pathLst>
                <a:path w="1212798" h="69850">
                  <a:moveTo>
                    <a:pt x="921968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1212798" y="69850"/>
                  </a:lnTo>
                  <a:lnTo>
                    <a:pt x="1212798" y="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14" name="TextBox 14"/>
          <p:cNvSpPr txBox="1"/>
          <p:nvPr/>
        </p:nvSpPr>
        <p:spPr>
          <a:xfrm>
            <a:off x="94858" y="2687398"/>
            <a:ext cx="6839342" cy="3570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100"/>
              </a:lnSpc>
              <a:spcBef>
                <a:spcPct val="0"/>
              </a:spcBef>
            </a:pPr>
            <a:r>
              <a:rPr lang="en-US" sz="2214" b="1" dirty="0" smtClean="0">
                <a:solidFill>
                  <a:srgbClr val="14375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Quality Report</a:t>
            </a:r>
            <a:endParaRPr lang="en-US" sz="2214" b="1" dirty="0">
              <a:solidFill>
                <a:srgbClr val="143752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497931" y="3050582"/>
            <a:ext cx="6244137" cy="8976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72"/>
              </a:lnSpc>
              <a:spcBef>
                <a:spcPct val="0"/>
              </a:spcBef>
            </a:pPr>
            <a:r>
              <a:rPr lang="en-US" sz="2480" dirty="0" smtClean="0">
                <a:solidFill>
                  <a:srgbClr val="14375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Management Group</a:t>
            </a:r>
          </a:p>
          <a:p>
            <a:pPr algn="ctr">
              <a:lnSpc>
                <a:spcPts val="3472"/>
              </a:lnSpc>
              <a:spcBef>
                <a:spcPct val="0"/>
              </a:spcBef>
            </a:pPr>
            <a:r>
              <a:rPr lang="en-US" sz="2480" dirty="0" smtClean="0">
                <a:solidFill>
                  <a:srgbClr val="14375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Latest Data loaded March 23</a:t>
            </a:r>
            <a:endParaRPr lang="en-US" sz="2480" dirty="0">
              <a:solidFill>
                <a:srgbClr val="143752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3839430" y="6330366"/>
            <a:ext cx="1829576" cy="897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715"/>
              </a:lnSpc>
              <a:spcBef>
                <a:spcPct val="0"/>
              </a:spcBef>
            </a:pPr>
            <a:r>
              <a:rPr lang="en-US" sz="745" spc="72" dirty="0">
                <a:solidFill>
                  <a:srgbClr val="FEFFF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HTTPS://EASC.NHS.WALES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3657600" y="6557385"/>
            <a:ext cx="2011406" cy="8976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r">
              <a:lnSpc>
                <a:spcPts val="715"/>
              </a:lnSpc>
              <a:spcBef>
                <a:spcPct val="0"/>
              </a:spcBef>
            </a:pPr>
            <a:r>
              <a:rPr lang="en-US" sz="745" spc="72" dirty="0">
                <a:solidFill>
                  <a:srgbClr val="FEFFF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CTM_CASC_EASC@WALES.NHS.UK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84379" y="190500"/>
            <a:ext cx="10156690" cy="4890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160"/>
              </a:lnSpc>
            </a:pPr>
            <a:r>
              <a:rPr lang="en-US" sz="3200" b="1" dirty="0" smtClean="0">
                <a:solidFill>
                  <a:schemeClr val="tx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Equitable Care</a:t>
            </a:r>
            <a:endParaRPr lang="en-US" sz="3200" b="1" dirty="0">
              <a:solidFill>
                <a:schemeClr val="tx2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 rot="5400000">
            <a:off x="5718739" y="384739"/>
            <a:ext cx="754522" cy="12192000"/>
            <a:chOff x="0" y="0"/>
            <a:chExt cx="430706" cy="69596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30706" cy="6959600"/>
            </a:xfrm>
            <a:custGeom>
              <a:avLst/>
              <a:gdLst/>
              <a:ahLst/>
              <a:cxnLst/>
              <a:rect l="l" t="t" r="r" b="b"/>
              <a:pathLst>
                <a:path w="430706" h="6959600">
                  <a:moveTo>
                    <a:pt x="0" y="0"/>
                  </a:moveTo>
                  <a:lnTo>
                    <a:pt x="430706" y="0"/>
                  </a:lnTo>
                  <a:lnTo>
                    <a:pt x="430706" y="6959600"/>
                  </a:lnTo>
                  <a:lnTo>
                    <a:pt x="0" y="6959600"/>
                  </a:lnTo>
                  <a:close/>
                </a:path>
              </a:pathLst>
            </a:custGeom>
            <a:solidFill>
              <a:srgbClr val="143752"/>
            </a:solidFill>
          </p:spPr>
        </p:sp>
      </p:grpSp>
      <p:pic>
        <p:nvPicPr>
          <p:cNvPr id="5" name="Picture 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81308" y="6143394"/>
            <a:ext cx="2481232" cy="66585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5735681" y="6290552"/>
            <a:ext cx="170906" cy="170906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5735681" y="6537303"/>
            <a:ext cx="170906" cy="131442"/>
          </a:xfrm>
          <a:prstGeom prst="rect">
            <a:avLst/>
          </a:prstGeom>
        </p:spPr>
      </p:pic>
      <p:grpSp>
        <p:nvGrpSpPr>
          <p:cNvPr id="8" name="Group 8"/>
          <p:cNvGrpSpPr/>
          <p:nvPr/>
        </p:nvGrpSpPr>
        <p:grpSpPr>
          <a:xfrm rot="5400000">
            <a:off x="5784193" y="6337076"/>
            <a:ext cx="623614" cy="293862"/>
            <a:chOff x="0" y="0"/>
            <a:chExt cx="1212798" cy="571500"/>
          </a:xfrm>
        </p:grpSpPr>
        <p:sp>
          <p:nvSpPr>
            <p:cNvPr id="9" name="Freeform 9"/>
            <p:cNvSpPr/>
            <p:nvPr/>
          </p:nvSpPr>
          <p:spPr>
            <a:xfrm>
              <a:off x="0" y="255270"/>
              <a:ext cx="1212798" cy="69850"/>
            </a:xfrm>
            <a:custGeom>
              <a:avLst/>
              <a:gdLst/>
              <a:ahLst/>
              <a:cxnLst/>
              <a:rect l="l" t="t" r="r" b="b"/>
              <a:pathLst>
                <a:path w="1212798" h="69850">
                  <a:moveTo>
                    <a:pt x="921968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1212798" y="69850"/>
                  </a:lnTo>
                  <a:lnTo>
                    <a:pt x="1212798" y="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10" name="TextBox 10"/>
          <p:cNvSpPr txBox="1"/>
          <p:nvPr/>
        </p:nvSpPr>
        <p:spPr>
          <a:xfrm>
            <a:off x="3839430" y="6330366"/>
            <a:ext cx="1829576" cy="897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715"/>
              </a:lnSpc>
              <a:spcBef>
                <a:spcPct val="0"/>
              </a:spcBef>
            </a:pPr>
            <a:r>
              <a:rPr lang="en-US" sz="745" spc="72">
                <a:solidFill>
                  <a:srgbClr val="FEFFF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HTTPS://EASC.NHS.WALES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3693516" y="6557385"/>
            <a:ext cx="1975490" cy="8976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r">
              <a:lnSpc>
                <a:spcPts val="715"/>
              </a:lnSpc>
              <a:spcBef>
                <a:spcPct val="0"/>
              </a:spcBef>
            </a:pPr>
            <a:r>
              <a:rPr lang="en-US" sz="745" spc="72" dirty="0">
                <a:solidFill>
                  <a:srgbClr val="FEFFF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CTM_CASC_EASC@WALES.NHS.UK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6242931" y="6366649"/>
            <a:ext cx="5814358" cy="1907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60"/>
              </a:lnSpc>
              <a:spcBef>
                <a:spcPct val="0"/>
              </a:spcBef>
            </a:pPr>
            <a:r>
              <a:rPr lang="en-US" sz="1114" dirty="0" smtClean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Quality Report</a:t>
            </a:r>
            <a:endParaRPr lang="en-US" sz="1114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384378" y="716591"/>
            <a:ext cx="112742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i="1" dirty="0" smtClean="0">
                <a:solidFill>
                  <a:srgbClr val="002060"/>
                </a:solidFill>
              </a:rPr>
              <a:t>Commissioning </a:t>
            </a:r>
            <a:r>
              <a:rPr lang="en-GB" i="1" dirty="0">
                <a:solidFill>
                  <a:srgbClr val="002060"/>
                </a:solidFill>
              </a:rPr>
              <a:t>services to provide equity of access and consistency in standards of care to patients across Wales 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5908" y="1358410"/>
            <a:ext cx="3179068" cy="3945660"/>
          </a:xfrm>
          <a:prstGeom prst="rect">
            <a:avLst/>
          </a:prstGeom>
        </p:spPr>
      </p:pic>
      <p:pic>
        <p:nvPicPr>
          <p:cNvPr id="3074" name="Picture 6" descr="image00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0" y="1359098"/>
            <a:ext cx="3124200" cy="39449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3321032" y="1700665"/>
            <a:ext cx="2182058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chemeClr val="tx2">
                    <a:lumMod val="75000"/>
                  </a:schemeClr>
                </a:solidFill>
              </a:rPr>
              <a:t>This map shows the location of where Advanced Practice Paramedics were deployed in March. The data shows resources throughout Wales with the majority of responses in the South. </a:t>
            </a:r>
            <a:endParaRPr lang="en-GB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35034" y="1084885"/>
            <a:ext cx="121931" cy="4688230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9753600" y="1700665"/>
            <a:ext cx="218205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chemeClr val="tx2">
                    <a:lumMod val="75000"/>
                  </a:schemeClr>
                </a:solidFill>
              </a:rPr>
              <a:t>This map shows the location of where Falls Response Units were deployed in March. The data shows the majority of responses in the South. </a:t>
            </a:r>
            <a:endParaRPr lang="en-GB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9829799" y="4114800"/>
            <a:ext cx="2227489" cy="1690325"/>
          </a:xfrm>
          <a:prstGeom prst="roundRect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en-GB" dirty="0" smtClean="0">
                <a:solidFill>
                  <a:srgbClr val="0E316F"/>
                </a:solidFill>
              </a:rPr>
              <a:t>Further analysis of benefits and outcomes will be explored</a:t>
            </a:r>
            <a:endParaRPr lang="en-GB" b="1" dirty="0" smtClean="0">
              <a:solidFill>
                <a:srgbClr val="1F497D">
                  <a:lumMod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71084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84379" y="190500"/>
            <a:ext cx="10156690" cy="4890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160"/>
              </a:lnSpc>
            </a:pPr>
            <a:r>
              <a:rPr lang="en-US" sz="3200" b="1" dirty="0" smtClean="0">
                <a:solidFill>
                  <a:schemeClr val="tx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Patient Centered Care </a:t>
            </a:r>
            <a:endParaRPr lang="en-US" sz="3200" b="1" dirty="0">
              <a:solidFill>
                <a:schemeClr val="tx2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 rot="5400000">
            <a:off x="5718739" y="384739"/>
            <a:ext cx="754522" cy="12192000"/>
            <a:chOff x="0" y="0"/>
            <a:chExt cx="430706" cy="69596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30706" cy="6959600"/>
            </a:xfrm>
            <a:custGeom>
              <a:avLst/>
              <a:gdLst/>
              <a:ahLst/>
              <a:cxnLst/>
              <a:rect l="l" t="t" r="r" b="b"/>
              <a:pathLst>
                <a:path w="430706" h="6959600">
                  <a:moveTo>
                    <a:pt x="0" y="0"/>
                  </a:moveTo>
                  <a:lnTo>
                    <a:pt x="430706" y="0"/>
                  </a:lnTo>
                  <a:lnTo>
                    <a:pt x="430706" y="6959600"/>
                  </a:lnTo>
                  <a:lnTo>
                    <a:pt x="0" y="6959600"/>
                  </a:lnTo>
                  <a:close/>
                </a:path>
              </a:pathLst>
            </a:custGeom>
            <a:solidFill>
              <a:srgbClr val="143752"/>
            </a:solidFill>
          </p:spPr>
        </p:sp>
      </p:grpSp>
      <p:pic>
        <p:nvPicPr>
          <p:cNvPr id="5" name="Picture 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81308" y="6143394"/>
            <a:ext cx="2481232" cy="66585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5735681" y="6290552"/>
            <a:ext cx="170906" cy="170906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5735681" y="6537303"/>
            <a:ext cx="170906" cy="131442"/>
          </a:xfrm>
          <a:prstGeom prst="rect">
            <a:avLst/>
          </a:prstGeom>
        </p:spPr>
      </p:pic>
      <p:grpSp>
        <p:nvGrpSpPr>
          <p:cNvPr id="8" name="Group 8"/>
          <p:cNvGrpSpPr/>
          <p:nvPr/>
        </p:nvGrpSpPr>
        <p:grpSpPr>
          <a:xfrm rot="5400000">
            <a:off x="5784193" y="6337076"/>
            <a:ext cx="623614" cy="293862"/>
            <a:chOff x="0" y="0"/>
            <a:chExt cx="1212798" cy="571500"/>
          </a:xfrm>
        </p:grpSpPr>
        <p:sp>
          <p:nvSpPr>
            <p:cNvPr id="9" name="Freeform 9"/>
            <p:cNvSpPr/>
            <p:nvPr/>
          </p:nvSpPr>
          <p:spPr>
            <a:xfrm>
              <a:off x="0" y="255270"/>
              <a:ext cx="1212798" cy="69850"/>
            </a:xfrm>
            <a:custGeom>
              <a:avLst/>
              <a:gdLst/>
              <a:ahLst/>
              <a:cxnLst/>
              <a:rect l="l" t="t" r="r" b="b"/>
              <a:pathLst>
                <a:path w="1212798" h="69850">
                  <a:moveTo>
                    <a:pt x="921968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1212798" y="69850"/>
                  </a:lnTo>
                  <a:lnTo>
                    <a:pt x="1212798" y="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10" name="TextBox 10"/>
          <p:cNvSpPr txBox="1"/>
          <p:nvPr/>
        </p:nvSpPr>
        <p:spPr>
          <a:xfrm>
            <a:off x="3839430" y="6330366"/>
            <a:ext cx="1829576" cy="897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715"/>
              </a:lnSpc>
              <a:spcBef>
                <a:spcPct val="0"/>
              </a:spcBef>
            </a:pPr>
            <a:r>
              <a:rPr lang="en-US" sz="745" spc="72">
                <a:solidFill>
                  <a:srgbClr val="FEFFF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HTTPS://EASC.NHS.WALES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3693516" y="6557385"/>
            <a:ext cx="1975490" cy="8976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r">
              <a:lnSpc>
                <a:spcPts val="715"/>
              </a:lnSpc>
              <a:spcBef>
                <a:spcPct val="0"/>
              </a:spcBef>
            </a:pPr>
            <a:r>
              <a:rPr lang="en-US" sz="745" spc="72" dirty="0">
                <a:solidFill>
                  <a:srgbClr val="FEFFF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CTM_CASC_EASC@WALES.NHS.UK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6242931" y="6366649"/>
            <a:ext cx="5814358" cy="2051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60"/>
              </a:lnSpc>
              <a:spcBef>
                <a:spcPct val="0"/>
              </a:spcBef>
            </a:pPr>
            <a:r>
              <a:rPr lang="en-US" sz="1114" dirty="0" smtClean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Quality Report</a:t>
            </a:r>
            <a:endParaRPr lang="en-US" sz="1114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384378" y="716591"/>
            <a:ext cx="112742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i="1" dirty="0" smtClean="0">
                <a:solidFill>
                  <a:srgbClr val="002060"/>
                </a:solidFill>
              </a:rPr>
              <a:t>Commissioning </a:t>
            </a:r>
            <a:r>
              <a:rPr lang="en-GB" i="1" dirty="0">
                <a:solidFill>
                  <a:srgbClr val="002060"/>
                </a:solidFill>
              </a:rPr>
              <a:t>services to do deliver </a:t>
            </a:r>
            <a:r>
              <a:rPr lang="en-GB" i="1" dirty="0" smtClean="0">
                <a:solidFill>
                  <a:srgbClr val="002060"/>
                </a:solidFill>
              </a:rPr>
              <a:t>care that is </a:t>
            </a:r>
            <a:r>
              <a:rPr lang="en-GB" i="1" dirty="0">
                <a:solidFill>
                  <a:srgbClr val="002060"/>
                </a:solidFill>
              </a:rPr>
              <a:t>culturally embedded and supported by a common approach to assessing and managing peoples needs.  </a:t>
            </a: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609239" y="2828643"/>
            <a:ext cx="3448050" cy="3143250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533400" y="1600200"/>
            <a:ext cx="8153400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>
                <a:solidFill>
                  <a:schemeClr val="tx2">
                    <a:lumMod val="75000"/>
                  </a:schemeClr>
                </a:solidFill>
              </a:rPr>
              <a:t>Opportunities for learning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chemeClr val="tx2">
                    <a:lumMod val="75000"/>
                  </a:schemeClr>
                </a:solidFill>
              </a:rPr>
              <a:t>Monitoring response to complaint times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chemeClr val="tx2">
                    <a:lumMod val="75000"/>
                  </a:schemeClr>
                </a:solidFill>
              </a:rPr>
              <a:t>Delayed community response – have all opportunities been explored?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chemeClr val="tx2">
                    <a:lumMod val="75000"/>
                  </a:schemeClr>
                </a:solidFill>
              </a:rPr>
              <a:t>Call categorisation – How will this be monitored?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chemeClr val="tx2">
                    <a:lumMod val="75000"/>
                  </a:schemeClr>
                </a:solidFill>
              </a:rPr>
              <a:t>End of Life- How are these patients identified?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chemeClr val="tx2">
                    <a:lumMod val="75000"/>
                  </a:schemeClr>
                </a:solidFill>
              </a:rPr>
              <a:t>Await outcome of review of Red incidents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chemeClr val="tx2">
                    <a:lumMod val="75000"/>
                  </a:schemeClr>
                </a:solidFill>
              </a:rPr>
              <a:t>How do we improve care for older people?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chemeClr val="tx2">
                    <a:lumMod val="75000"/>
                  </a:schemeClr>
                </a:solidFill>
              </a:rPr>
              <a:t>Analysis of patients conveyed by ambulance presenting at 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chemeClr val="tx2">
                    <a:lumMod val="75000"/>
                  </a:schemeClr>
                </a:solidFill>
              </a:rPr>
              <a:t>Capture patients that were advised to attend ED by another service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chemeClr val="tx2">
                    <a:lumMod val="75000"/>
                  </a:schemeClr>
                </a:solidFill>
              </a:rPr>
              <a:t>Benefits and outcomes for patients that received a specialist response from either an APP or a Falls vehicle.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643831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6977562" y="-953737"/>
            <a:ext cx="6355986" cy="6355986"/>
            <a:chOff x="0" y="0"/>
            <a:chExt cx="8474648" cy="8474648"/>
          </a:xfrm>
        </p:grpSpPr>
        <p:grpSp>
          <p:nvGrpSpPr>
            <p:cNvPr id="3" name="Group 3"/>
            <p:cNvGrpSpPr/>
            <p:nvPr/>
          </p:nvGrpSpPr>
          <p:grpSpPr>
            <a:xfrm>
              <a:off x="0" y="0"/>
              <a:ext cx="8474648" cy="8474648"/>
              <a:chOff x="0" y="0"/>
              <a:chExt cx="6350000" cy="6350000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21665" h="6350000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143752"/>
              </a:solidFill>
            </p:spPr>
          </p:sp>
        </p:grpSp>
        <p:grpSp>
          <p:nvGrpSpPr>
            <p:cNvPr id="5" name="Group 5"/>
            <p:cNvGrpSpPr>
              <a:grpSpLocks noChangeAspect="1"/>
            </p:cNvGrpSpPr>
            <p:nvPr/>
          </p:nvGrpSpPr>
          <p:grpSpPr>
            <a:xfrm>
              <a:off x="178349" y="178161"/>
              <a:ext cx="8136389" cy="8136356"/>
              <a:chOff x="0" y="0"/>
              <a:chExt cx="6350000" cy="6349975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0" y="0"/>
                <a:ext cx="6350000" cy="6349974"/>
              </a:xfrm>
              <a:custGeom>
                <a:avLst/>
                <a:gdLst/>
                <a:ahLst/>
                <a:cxnLst/>
                <a:rect l="l" t="t" r="r" b="b"/>
                <a:pathLst>
                  <a:path w="6350000" h="6349974">
                    <a:moveTo>
                      <a:pt x="6350000" y="3175025"/>
                    </a:moveTo>
                    <a:cubicBezTo>
                      <a:pt x="6350000" y="4928451"/>
                      <a:pt x="4928476" y="6349974"/>
                      <a:pt x="3175000" y="6349974"/>
                    </a:cubicBezTo>
                    <a:cubicBezTo>
                      <a:pt x="1421498" y="6349974"/>
                      <a:pt x="0" y="4928451"/>
                      <a:pt x="0" y="3175025"/>
                    </a:cubicBezTo>
                    <a:cubicBezTo>
                      <a:pt x="0" y="1421511"/>
                      <a:pt x="1421498" y="0"/>
                      <a:pt x="3175000" y="0"/>
                    </a:cubicBezTo>
                    <a:cubicBezTo>
                      <a:pt x="4928501" y="0"/>
                      <a:pt x="6350000" y="1421511"/>
                      <a:pt x="6350000" y="3175025"/>
                    </a:cubicBezTo>
                    <a:close/>
                  </a:path>
                </a:pathLst>
              </a:custGeom>
              <a:blipFill>
                <a:blip r:embed="rId2"/>
                <a:stretch>
                  <a:fillRect r="-285850"/>
                </a:stretch>
              </a:blipFill>
            </p:spPr>
          </p:sp>
        </p:grpSp>
      </p:grpSp>
      <p:grpSp>
        <p:nvGrpSpPr>
          <p:cNvPr id="7" name="Group 7"/>
          <p:cNvGrpSpPr/>
          <p:nvPr/>
        </p:nvGrpSpPr>
        <p:grpSpPr>
          <a:xfrm rot="5400000">
            <a:off x="5718739" y="384739"/>
            <a:ext cx="754522" cy="12192000"/>
            <a:chOff x="0" y="0"/>
            <a:chExt cx="430706" cy="69596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430706" cy="6959600"/>
            </a:xfrm>
            <a:custGeom>
              <a:avLst/>
              <a:gdLst/>
              <a:ahLst/>
              <a:cxnLst/>
              <a:rect l="l" t="t" r="r" b="b"/>
              <a:pathLst>
                <a:path w="430706" h="6959600">
                  <a:moveTo>
                    <a:pt x="0" y="0"/>
                  </a:moveTo>
                  <a:lnTo>
                    <a:pt x="430706" y="0"/>
                  </a:lnTo>
                  <a:lnTo>
                    <a:pt x="430706" y="6959600"/>
                  </a:lnTo>
                  <a:lnTo>
                    <a:pt x="0" y="6959600"/>
                  </a:lnTo>
                  <a:close/>
                </a:path>
              </a:pathLst>
            </a:custGeom>
            <a:solidFill>
              <a:srgbClr val="143752"/>
            </a:solidFill>
          </p:spPr>
        </p:sp>
      </p:grpSp>
      <p:pic>
        <p:nvPicPr>
          <p:cNvPr id="9" name="Picture 9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81308" y="6143394"/>
            <a:ext cx="2481232" cy="665850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5735681" y="6290552"/>
            <a:ext cx="170906" cy="170906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5735681" y="6537303"/>
            <a:ext cx="170906" cy="131442"/>
          </a:xfrm>
          <a:prstGeom prst="rect">
            <a:avLst/>
          </a:prstGeom>
        </p:spPr>
      </p:pic>
      <p:grpSp>
        <p:nvGrpSpPr>
          <p:cNvPr id="12" name="Group 12"/>
          <p:cNvGrpSpPr/>
          <p:nvPr/>
        </p:nvGrpSpPr>
        <p:grpSpPr>
          <a:xfrm rot="5400000">
            <a:off x="5784193" y="6337076"/>
            <a:ext cx="623614" cy="293862"/>
            <a:chOff x="0" y="0"/>
            <a:chExt cx="1212798" cy="571500"/>
          </a:xfrm>
        </p:grpSpPr>
        <p:sp>
          <p:nvSpPr>
            <p:cNvPr id="13" name="Freeform 13"/>
            <p:cNvSpPr/>
            <p:nvPr/>
          </p:nvSpPr>
          <p:spPr>
            <a:xfrm>
              <a:off x="0" y="255270"/>
              <a:ext cx="1212798" cy="69850"/>
            </a:xfrm>
            <a:custGeom>
              <a:avLst/>
              <a:gdLst/>
              <a:ahLst/>
              <a:cxnLst/>
              <a:rect l="l" t="t" r="r" b="b"/>
              <a:pathLst>
                <a:path w="1212798" h="69850">
                  <a:moveTo>
                    <a:pt x="921968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1212798" y="69850"/>
                  </a:lnTo>
                  <a:lnTo>
                    <a:pt x="1212798" y="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14" name="TextBox 14"/>
          <p:cNvSpPr txBox="1"/>
          <p:nvPr/>
        </p:nvSpPr>
        <p:spPr>
          <a:xfrm>
            <a:off x="94858" y="2687398"/>
            <a:ext cx="6839342" cy="3570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100"/>
              </a:lnSpc>
              <a:spcBef>
                <a:spcPct val="0"/>
              </a:spcBef>
            </a:pPr>
            <a:r>
              <a:rPr lang="en-US" sz="2214" b="1" dirty="0">
                <a:solidFill>
                  <a:srgbClr val="14375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Emergency Ambulance Services Committee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3839430" y="6330366"/>
            <a:ext cx="1829576" cy="897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715"/>
              </a:lnSpc>
              <a:spcBef>
                <a:spcPct val="0"/>
              </a:spcBef>
            </a:pPr>
            <a:r>
              <a:rPr lang="en-US" sz="745" spc="72" dirty="0">
                <a:solidFill>
                  <a:srgbClr val="FEFFF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HTTPS://EASC.NHS.WALES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3657600" y="6557385"/>
            <a:ext cx="2011406" cy="8976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r">
              <a:lnSpc>
                <a:spcPts val="715"/>
              </a:lnSpc>
              <a:spcBef>
                <a:spcPct val="0"/>
              </a:spcBef>
            </a:pPr>
            <a:r>
              <a:rPr lang="en-US" sz="745" spc="72" dirty="0">
                <a:solidFill>
                  <a:srgbClr val="FEFFF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CTM_CASC_EASC@WALES.NHS.UK</a:t>
            </a:r>
          </a:p>
        </p:txBody>
      </p:sp>
    </p:spTree>
    <p:extLst>
      <p:ext uri="{BB962C8B-B14F-4D97-AF65-F5344CB8AC3E}">
        <p14:creationId xmlns:p14="http://schemas.microsoft.com/office/powerpoint/2010/main" val="14036310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84379" y="190500"/>
            <a:ext cx="10156690" cy="4890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160"/>
              </a:lnSpc>
            </a:pPr>
            <a:r>
              <a:rPr lang="en-US" sz="3200" b="1" dirty="0" smtClean="0">
                <a:solidFill>
                  <a:schemeClr val="tx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Purpose</a:t>
            </a:r>
            <a:endParaRPr lang="en-US" sz="3200" b="1" dirty="0">
              <a:solidFill>
                <a:schemeClr val="tx2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 rot="5400000">
            <a:off x="5718739" y="384739"/>
            <a:ext cx="754522" cy="12192000"/>
            <a:chOff x="0" y="0"/>
            <a:chExt cx="430706" cy="69596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30706" cy="6959600"/>
            </a:xfrm>
            <a:custGeom>
              <a:avLst/>
              <a:gdLst/>
              <a:ahLst/>
              <a:cxnLst/>
              <a:rect l="l" t="t" r="r" b="b"/>
              <a:pathLst>
                <a:path w="430706" h="6959600">
                  <a:moveTo>
                    <a:pt x="0" y="0"/>
                  </a:moveTo>
                  <a:lnTo>
                    <a:pt x="430706" y="0"/>
                  </a:lnTo>
                  <a:lnTo>
                    <a:pt x="430706" y="6959600"/>
                  </a:lnTo>
                  <a:lnTo>
                    <a:pt x="0" y="6959600"/>
                  </a:lnTo>
                  <a:close/>
                </a:path>
              </a:pathLst>
            </a:custGeom>
            <a:solidFill>
              <a:srgbClr val="143752"/>
            </a:solidFill>
          </p:spPr>
        </p:sp>
      </p:grpSp>
      <p:pic>
        <p:nvPicPr>
          <p:cNvPr id="5" name="Picture 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81308" y="6143394"/>
            <a:ext cx="2481232" cy="66585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5735681" y="6290552"/>
            <a:ext cx="170906" cy="170906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5735681" y="6537303"/>
            <a:ext cx="170906" cy="131442"/>
          </a:xfrm>
          <a:prstGeom prst="rect">
            <a:avLst/>
          </a:prstGeom>
        </p:spPr>
      </p:pic>
      <p:grpSp>
        <p:nvGrpSpPr>
          <p:cNvPr id="8" name="Group 8"/>
          <p:cNvGrpSpPr/>
          <p:nvPr/>
        </p:nvGrpSpPr>
        <p:grpSpPr>
          <a:xfrm rot="5400000">
            <a:off x="5784193" y="6337076"/>
            <a:ext cx="623614" cy="293862"/>
            <a:chOff x="0" y="0"/>
            <a:chExt cx="1212798" cy="571500"/>
          </a:xfrm>
        </p:grpSpPr>
        <p:sp>
          <p:nvSpPr>
            <p:cNvPr id="9" name="Freeform 9"/>
            <p:cNvSpPr/>
            <p:nvPr/>
          </p:nvSpPr>
          <p:spPr>
            <a:xfrm>
              <a:off x="0" y="255270"/>
              <a:ext cx="1212798" cy="69850"/>
            </a:xfrm>
            <a:custGeom>
              <a:avLst/>
              <a:gdLst/>
              <a:ahLst/>
              <a:cxnLst/>
              <a:rect l="l" t="t" r="r" b="b"/>
              <a:pathLst>
                <a:path w="1212798" h="69850">
                  <a:moveTo>
                    <a:pt x="921968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1212798" y="69850"/>
                  </a:lnTo>
                  <a:lnTo>
                    <a:pt x="1212798" y="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10" name="TextBox 10"/>
          <p:cNvSpPr txBox="1"/>
          <p:nvPr/>
        </p:nvSpPr>
        <p:spPr>
          <a:xfrm>
            <a:off x="3839430" y="6330366"/>
            <a:ext cx="1829576" cy="897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715"/>
              </a:lnSpc>
              <a:spcBef>
                <a:spcPct val="0"/>
              </a:spcBef>
            </a:pPr>
            <a:r>
              <a:rPr lang="en-US" sz="745" spc="72">
                <a:solidFill>
                  <a:srgbClr val="FEFFF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HTTPS://EASC.NHS.WALES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3693516" y="6557385"/>
            <a:ext cx="1975490" cy="8976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r">
              <a:lnSpc>
                <a:spcPts val="715"/>
              </a:lnSpc>
              <a:spcBef>
                <a:spcPct val="0"/>
              </a:spcBef>
            </a:pPr>
            <a:r>
              <a:rPr lang="en-US" sz="745" spc="72" dirty="0">
                <a:solidFill>
                  <a:srgbClr val="FEFFF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CTM_CASC_EASC@WALES.NHS.UK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6242931" y="6366649"/>
            <a:ext cx="5814358" cy="1907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60"/>
              </a:lnSpc>
              <a:spcBef>
                <a:spcPct val="0"/>
              </a:spcBef>
            </a:pPr>
            <a:r>
              <a:rPr lang="en-US" sz="1114" dirty="0" smtClean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Quality Report</a:t>
            </a:r>
            <a:endParaRPr lang="en-US" sz="1114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33400" y="962381"/>
            <a:ext cx="8915400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000" b="1" dirty="0">
                <a:solidFill>
                  <a:schemeClr val="tx2">
                    <a:lumMod val="75000"/>
                  </a:schemeClr>
                </a:solidFill>
              </a:rPr>
              <a:t>The Duty of </a:t>
            </a:r>
            <a:r>
              <a:rPr lang="en-GB" sz="2000" b="1" dirty="0" smtClean="0">
                <a:solidFill>
                  <a:schemeClr val="tx2">
                    <a:lumMod val="75000"/>
                  </a:schemeClr>
                </a:solidFill>
              </a:rPr>
              <a:t>Quality</a:t>
            </a:r>
          </a:p>
          <a:p>
            <a:r>
              <a:rPr lang="en-GB" dirty="0" smtClean="0">
                <a:solidFill>
                  <a:schemeClr val="tx2">
                    <a:lumMod val="75000"/>
                  </a:schemeClr>
                </a:solidFill>
              </a:rPr>
              <a:t>The Committee has a responsibility to support </a:t>
            </a:r>
            <a:r>
              <a:rPr lang="en-GB" dirty="0">
                <a:solidFill>
                  <a:schemeClr val="tx2">
                    <a:lumMod val="75000"/>
                  </a:schemeClr>
                </a:solidFill>
              </a:rPr>
              <a:t>the delivery of </a:t>
            </a:r>
            <a:r>
              <a:rPr lang="en-GB" dirty="0" smtClean="0">
                <a:solidFill>
                  <a:schemeClr val="tx2">
                    <a:lumMod val="75000"/>
                  </a:schemeClr>
                </a:solidFill>
              </a:rPr>
              <a:t>Emergency Ambulance Services, and therefore must do so with a view to securing improvement in the quality of the services provided.</a:t>
            </a:r>
          </a:p>
          <a:p>
            <a:endParaRPr lang="en-GB" dirty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en-GB" sz="2000" b="1" dirty="0" smtClean="0">
                <a:solidFill>
                  <a:schemeClr val="tx2">
                    <a:lumMod val="75000"/>
                  </a:schemeClr>
                </a:solidFill>
              </a:rPr>
              <a:t>The Duty of Candour</a:t>
            </a:r>
          </a:p>
          <a:p>
            <a:r>
              <a:rPr lang="en-GB" dirty="0" smtClean="0">
                <a:solidFill>
                  <a:schemeClr val="tx2">
                    <a:lumMod val="75000"/>
                  </a:schemeClr>
                </a:solidFill>
              </a:rPr>
              <a:t>The Committee has a responsibility to ensure Emergency Ambulance Services are identifying and learning from incidents that have caused harm and supporting the development of initiatives to stop similar incidents from happening again. </a:t>
            </a:r>
          </a:p>
          <a:p>
            <a:endParaRPr lang="en-GB" dirty="0" smtClean="0"/>
          </a:p>
          <a:p>
            <a:endParaRPr lang="en-GB" dirty="0">
              <a:solidFill>
                <a:schemeClr val="tx2">
                  <a:lumMod val="75000"/>
                </a:schemeClr>
              </a:solidFill>
            </a:endParaRPr>
          </a:p>
          <a:p>
            <a:endParaRPr lang="en-GB" dirty="0"/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372600" y="190500"/>
            <a:ext cx="2543175" cy="2343150"/>
          </a:xfrm>
          <a:prstGeom prst="rect">
            <a:avLst/>
          </a:prstGeom>
        </p:spPr>
      </p:pic>
      <p:sp>
        <p:nvSpPr>
          <p:cNvPr id="21" name="Rectangle 20"/>
          <p:cNvSpPr/>
          <p:nvPr/>
        </p:nvSpPr>
        <p:spPr>
          <a:xfrm>
            <a:off x="533399" y="4076761"/>
            <a:ext cx="1153912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>
                <a:solidFill>
                  <a:schemeClr val="tx2">
                    <a:lumMod val="75000"/>
                  </a:schemeClr>
                </a:solidFill>
              </a:rPr>
              <a:t>The purpose of this report is to ensure both requirements are addressed and to inform the Committee of progress in improving quality of Emergency Ambulance Services.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84378" y="227546"/>
            <a:ext cx="10156690" cy="4890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160"/>
              </a:lnSpc>
            </a:pPr>
            <a:r>
              <a:rPr lang="en-US" sz="3200" b="1" dirty="0" smtClean="0">
                <a:solidFill>
                  <a:schemeClr val="tx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Safe Care</a:t>
            </a:r>
            <a:endParaRPr lang="en-US" sz="3200" b="1" dirty="0">
              <a:solidFill>
                <a:schemeClr val="tx2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 rot="5400000">
            <a:off x="5718739" y="384739"/>
            <a:ext cx="754522" cy="12192000"/>
            <a:chOff x="0" y="0"/>
            <a:chExt cx="430706" cy="69596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30706" cy="6959600"/>
            </a:xfrm>
            <a:custGeom>
              <a:avLst/>
              <a:gdLst/>
              <a:ahLst/>
              <a:cxnLst/>
              <a:rect l="l" t="t" r="r" b="b"/>
              <a:pathLst>
                <a:path w="430706" h="6959600">
                  <a:moveTo>
                    <a:pt x="0" y="0"/>
                  </a:moveTo>
                  <a:lnTo>
                    <a:pt x="430706" y="0"/>
                  </a:lnTo>
                  <a:lnTo>
                    <a:pt x="430706" y="6959600"/>
                  </a:lnTo>
                  <a:lnTo>
                    <a:pt x="0" y="6959600"/>
                  </a:lnTo>
                  <a:close/>
                </a:path>
              </a:pathLst>
            </a:custGeom>
            <a:solidFill>
              <a:srgbClr val="143752"/>
            </a:solidFill>
          </p:spPr>
        </p:sp>
      </p:grpSp>
      <p:pic>
        <p:nvPicPr>
          <p:cNvPr id="5" name="Picture 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81308" y="6143394"/>
            <a:ext cx="2481232" cy="66585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5735681" y="6290552"/>
            <a:ext cx="170906" cy="170906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5735681" y="6537303"/>
            <a:ext cx="170906" cy="131442"/>
          </a:xfrm>
          <a:prstGeom prst="rect">
            <a:avLst/>
          </a:prstGeom>
        </p:spPr>
      </p:pic>
      <p:grpSp>
        <p:nvGrpSpPr>
          <p:cNvPr id="8" name="Group 8"/>
          <p:cNvGrpSpPr/>
          <p:nvPr/>
        </p:nvGrpSpPr>
        <p:grpSpPr>
          <a:xfrm rot="5400000">
            <a:off x="5784193" y="6337076"/>
            <a:ext cx="623614" cy="293862"/>
            <a:chOff x="0" y="0"/>
            <a:chExt cx="1212798" cy="571500"/>
          </a:xfrm>
        </p:grpSpPr>
        <p:sp>
          <p:nvSpPr>
            <p:cNvPr id="9" name="Freeform 9"/>
            <p:cNvSpPr/>
            <p:nvPr/>
          </p:nvSpPr>
          <p:spPr>
            <a:xfrm>
              <a:off x="0" y="255270"/>
              <a:ext cx="1212798" cy="69850"/>
            </a:xfrm>
            <a:custGeom>
              <a:avLst/>
              <a:gdLst/>
              <a:ahLst/>
              <a:cxnLst/>
              <a:rect l="l" t="t" r="r" b="b"/>
              <a:pathLst>
                <a:path w="1212798" h="69850">
                  <a:moveTo>
                    <a:pt x="921968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1212798" y="69850"/>
                  </a:lnTo>
                  <a:lnTo>
                    <a:pt x="1212798" y="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10" name="TextBox 10"/>
          <p:cNvSpPr txBox="1"/>
          <p:nvPr/>
        </p:nvSpPr>
        <p:spPr>
          <a:xfrm>
            <a:off x="3839430" y="6330366"/>
            <a:ext cx="1829576" cy="897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715"/>
              </a:lnSpc>
              <a:spcBef>
                <a:spcPct val="0"/>
              </a:spcBef>
            </a:pPr>
            <a:r>
              <a:rPr lang="en-US" sz="745" spc="72">
                <a:solidFill>
                  <a:srgbClr val="FEFFF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HTTPS://EASC.NHS.WALES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3693516" y="6557385"/>
            <a:ext cx="1975490" cy="8976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r">
              <a:lnSpc>
                <a:spcPts val="715"/>
              </a:lnSpc>
              <a:spcBef>
                <a:spcPct val="0"/>
              </a:spcBef>
            </a:pPr>
            <a:r>
              <a:rPr lang="en-US" sz="745" spc="72" dirty="0">
                <a:solidFill>
                  <a:srgbClr val="FEFFF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CTM_CASC_EASC@WALES.NHS.UK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384378" y="810819"/>
            <a:ext cx="11274221" cy="215443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81359" lvl="1">
              <a:lnSpc>
                <a:spcPts val="2352"/>
              </a:lnSpc>
            </a:pPr>
            <a:endParaRPr lang="en-GB" sz="1680" dirty="0">
              <a:solidFill>
                <a:srgbClr val="143752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181359" lvl="1">
              <a:lnSpc>
                <a:spcPts val="2352"/>
              </a:lnSpc>
            </a:pPr>
            <a:endParaRPr lang="en-GB" sz="1680" dirty="0" smtClean="0">
              <a:solidFill>
                <a:srgbClr val="143752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181359" lvl="1">
              <a:lnSpc>
                <a:spcPts val="2352"/>
              </a:lnSpc>
            </a:pPr>
            <a:endParaRPr lang="en-GB" sz="1680" dirty="0" smtClean="0">
              <a:solidFill>
                <a:srgbClr val="143752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181359" lvl="1">
              <a:lnSpc>
                <a:spcPts val="2352"/>
              </a:lnSpc>
            </a:pPr>
            <a:endParaRPr lang="en-GB" sz="1680" dirty="0" smtClean="0">
              <a:solidFill>
                <a:srgbClr val="143752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181359" lvl="1">
              <a:lnSpc>
                <a:spcPts val="2352"/>
              </a:lnSpc>
            </a:pPr>
            <a:endParaRPr lang="en-GB" sz="1680" b="1" dirty="0">
              <a:solidFill>
                <a:srgbClr val="143752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181359" lvl="1">
              <a:lnSpc>
                <a:spcPts val="2352"/>
              </a:lnSpc>
            </a:pPr>
            <a:endParaRPr lang="en-GB" sz="1680" b="1" dirty="0" smtClean="0">
              <a:solidFill>
                <a:srgbClr val="143752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181359" lvl="1">
              <a:lnSpc>
                <a:spcPts val="2352"/>
              </a:lnSpc>
            </a:pPr>
            <a:endParaRPr lang="en-US" sz="1680" b="1" dirty="0">
              <a:solidFill>
                <a:srgbClr val="143752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6242931" y="6366649"/>
            <a:ext cx="5814358" cy="1907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60"/>
              </a:lnSpc>
              <a:spcBef>
                <a:spcPct val="0"/>
              </a:spcBef>
            </a:pPr>
            <a:r>
              <a:rPr lang="en-US" sz="1114" dirty="0" smtClean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Quality Report</a:t>
            </a:r>
            <a:endParaRPr lang="en-US" sz="1114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384378" y="716591"/>
            <a:ext cx="112742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i="1" dirty="0">
                <a:solidFill>
                  <a:srgbClr val="002060"/>
                </a:solidFill>
              </a:rPr>
              <a:t>A system level focus on commissioning and ensuring sufficient levels of resource availability to provide safe </a:t>
            </a:r>
            <a:r>
              <a:rPr lang="en-GB" i="1" dirty="0" smtClean="0">
                <a:solidFill>
                  <a:srgbClr val="002060"/>
                </a:solidFill>
              </a:rPr>
              <a:t>services. </a:t>
            </a:r>
            <a:endParaRPr lang="en-GB" i="1" dirty="0">
              <a:solidFill>
                <a:srgbClr val="002060"/>
              </a:solidFill>
            </a:endParaRPr>
          </a:p>
        </p:txBody>
      </p:sp>
      <p:sp>
        <p:nvSpPr>
          <p:cNvPr id="26" name="Rounded Rectangle 25"/>
          <p:cNvSpPr/>
          <p:nvPr/>
        </p:nvSpPr>
        <p:spPr>
          <a:xfrm>
            <a:off x="796699" y="4049968"/>
            <a:ext cx="2725485" cy="1685950"/>
          </a:xfrm>
          <a:prstGeom prst="roundRect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2">
                    <a:lumMod val="75000"/>
                  </a:schemeClr>
                </a:solidFill>
              </a:rPr>
              <a:t>Recruitment, redeployment and assessment of workload along with an OCP against PTR functions will help mitigate this. 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4CD374BE-137D-A696-A9DB-68DC47646CA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4752" y="1413209"/>
            <a:ext cx="3001550" cy="2181491"/>
          </a:xfrm>
          <a:prstGeom prst="rect">
            <a:avLst/>
          </a:prstGeom>
          <a:ln w="28575">
            <a:solidFill>
              <a:srgbClr val="007749"/>
            </a:solidFill>
          </a:ln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0AA0A7C6-7F70-0B41-CF9D-C1688EFA727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540639" y="1170498"/>
            <a:ext cx="7349938" cy="2823277"/>
          </a:xfrm>
          <a:prstGeom prst="rect">
            <a:avLst/>
          </a:prstGeom>
          <a:ln w="28575">
            <a:solidFill>
              <a:srgbClr val="007749"/>
            </a:solidFill>
          </a:ln>
        </p:spPr>
      </p:pic>
      <p:sp>
        <p:nvSpPr>
          <p:cNvPr id="30" name="Rounded Rectangle 29"/>
          <p:cNvSpPr/>
          <p:nvPr/>
        </p:nvSpPr>
        <p:spPr>
          <a:xfrm>
            <a:off x="7389285" y="4428406"/>
            <a:ext cx="4668004" cy="1281923"/>
          </a:xfrm>
          <a:prstGeom prst="roundRect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r>
              <a:rPr lang="en-GB" b="1" dirty="0" smtClean="0">
                <a:solidFill>
                  <a:schemeClr val="tx2">
                    <a:lumMod val="75000"/>
                  </a:schemeClr>
                </a:solidFill>
              </a:rPr>
              <a:t>Immediate </a:t>
            </a:r>
            <a:r>
              <a:rPr lang="en-GB" b="1" dirty="0">
                <a:solidFill>
                  <a:schemeClr val="tx2">
                    <a:lumMod val="75000"/>
                  </a:schemeClr>
                </a:solidFill>
              </a:rPr>
              <a:t>improvement actions</a:t>
            </a:r>
          </a:p>
          <a:p>
            <a:pPr algn="ctr"/>
            <a:r>
              <a:rPr lang="en-GB" dirty="0">
                <a:solidFill>
                  <a:schemeClr val="tx2">
                    <a:lumMod val="75000"/>
                  </a:schemeClr>
                </a:solidFill>
              </a:rPr>
              <a:t>Education of individual staff,</a:t>
            </a:r>
          </a:p>
          <a:p>
            <a:pPr algn="ctr"/>
            <a:r>
              <a:rPr lang="en-GB" dirty="0">
                <a:solidFill>
                  <a:schemeClr val="tx2">
                    <a:lumMod val="75000"/>
                  </a:schemeClr>
                </a:solidFill>
              </a:rPr>
              <a:t>Updates to SOP's, </a:t>
            </a:r>
          </a:p>
          <a:p>
            <a:pPr algn="ctr"/>
            <a:r>
              <a:rPr lang="en-GB" dirty="0">
                <a:solidFill>
                  <a:schemeClr val="tx2">
                    <a:lumMod val="75000"/>
                  </a:schemeClr>
                </a:solidFill>
              </a:rPr>
              <a:t>Circulation of bulletins </a:t>
            </a:r>
          </a:p>
          <a:p>
            <a:pPr algn="ctr"/>
            <a:endParaRPr lang="en-GB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083207" y="1127315"/>
            <a:ext cx="121931" cy="468823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4409626" y="4243700"/>
            <a:ext cx="260077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b="1" dirty="0">
                <a:solidFill>
                  <a:srgbClr val="1F497D">
                    <a:lumMod val="75000"/>
                  </a:srgbClr>
                </a:solidFill>
              </a:rPr>
              <a:t>Themes</a:t>
            </a:r>
            <a:r>
              <a:rPr lang="en-GB" dirty="0">
                <a:solidFill>
                  <a:srgbClr val="1F497D">
                    <a:lumMod val="75000"/>
                  </a:srgbClr>
                </a:solidFill>
              </a:rPr>
              <a:t>: 'delayed community response' and 'call categorisation'. </a:t>
            </a:r>
          </a:p>
        </p:txBody>
      </p:sp>
      <p:sp>
        <p:nvSpPr>
          <p:cNvPr id="19" name="Right Arrow 18"/>
          <p:cNvSpPr/>
          <p:nvPr/>
        </p:nvSpPr>
        <p:spPr>
          <a:xfrm>
            <a:off x="6477000" y="4850930"/>
            <a:ext cx="912285" cy="3048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Down Arrow 19"/>
          <p:cNvSpPr/>
          <p:nvPr/>
        </p:nvSpPr>
        <p:spPr>
          <a:xfrm>
            <a:off x="1996145" y="3654055"/>
            <a:ext cx="318763" cy="36933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83152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84378" y="227546"/>
            <a:ext cx="10156690" cy="4890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160"/>
              </a:lnSpc>
            </a:pPr>
            <a:r>
              <a:rPr lang="en-US" sz="3200" b="1" dirty="0" smtClean="0">
                <a:solidFill>
                  <a:schemeClr val="tx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Safe Care</a:t>
            </a:r>
            <a:endParaRPr lang="en-US" sz="3200" b="1" dirty="0">
              <a:solidFill>
                <a:schemeClr val="tx2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 rot="5400000">
            <a:off x="5718739" y="384739"/>
            <a:ext cx="754522" cy="12192000"/>
            <a:chOff x="0" y="0"/>
            <a:chExt cx="430706" cy="69596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30706" cy="6959600"/>
            </a:xfrm>
            <a:custGeom>
              <a:avLst/>
              <a:gdLst/>
              <a:ahLst/>
              <a:cxnLst/>
              <a:rect l="l" t="t" r="r" b="b"/>
              <a:pathLst>
                <a:path w="430706" h="6959600">
                  <a:moveTo>
                    <a:pt x="0" y="0"/>
                  </a:moveTo>
                  <a:lnTo>
                    <a:pt x="430706" y="0"/>
                  </a:lnTo>
                  <a:lnTo>
                    <a:pt x="430706" y="6959600"/>
                  </a:lnTo>
                  <a:lnTo>
                    <a:pt x="0" y="6959600"/>
                  </a:lnTo>
                  <a:close/>
                </a:path>
              </a:pathLst>
            </a:custGeom>
            <a:solidFill>
              <a:srgbClr val="143752"/>
            </a:solidFill>
          </p:spPr>
        </p:sp>
      </p:grpSp>
      <p:pic>
        <p:nvPicPr>
          <p:cNvPr id="5" name="Picture 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81308" y="6143394"/>
            <a:ext cx="2481232" cy="66585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5735681" y="6290552"/>
            <a:ext cx="170906" cy="170906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5735681" y="6537303"/>
            <a:ext cx="170906" cy="131442"/>
          </a:xfrm>
          <a:prstGeom prst="rect">
            <a:avLst/>
          </a:prstGeom>
        </p:spPr>
      </p:pic>
      <p:grpSp>
        <p:nvGrpSpPr>
          <p:cNvPr id="8" name="Group 8"/>
          <p:cNvGrpSpPr/>
          <p:nvPr/>
        </p:nvGrpSpPr>
        <p:grpSpPr>
          <a:xfrm rot="5400000">
            <a:off x="5784193" y="6337076"/>
            <a:ext cx="623614" cy="293862"/>
            <a:chOff x="0" y="0"/>
            <a:chExt cx="1212798" cy="571500"/>
          </a:xfrm>
        </p:grpSpPr>
        <p:sp>
          <p:nvSpPr>
            <p:cNvPr id="9" name="Freeform 9"/>
            <p:cNvSpPr/>
            <p:nvPr/>
          </p:nvSpPr>
          <p:spPr>
            <a:xfrm>
              <a:off x="0" y="255270"/>
              <a:ext cx="1212798" cy="69850"/>
            </a:xfrm>
            <a:custGeom>
              <a:avLst/>
              <a:gdLst/>
              <a:ahLst/>
              <a:cxnLst/>
              <a:rect l="l" t="t" r="r" b="b"/>
              <a:pathLst>
                <a:path w="1212798" h="69850">
                  <a:moveTo>
                    <a:pt x="921968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1212798" y="69850"/>
                  </a:lnTo>
                  <a:lnTo>
                    <a:pt x="1212798" y="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10" name="TextBox 10"/>
          <p:cNvSpPr txBox="1"/>
          <p:nvPr/>
        </p:nvSpPr>
        <p:spPr>
          <a:xfrm>
            <a:off x="3839430" y="6330366"/>
            <a:ext cx="1829576" cy="897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715"/>
              </a:lnSpc>
              <a:spcBef>
                <a:spcPct val="0"/>
              </a:spcBef>
            </a:pPr>
            <a:r>
              <a:rPr lang="en-US" sz="745" spc="72">
                <a:solidFill>
                  <a:srgbClr val="FEFFF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HTTPS://EASC.NHS.WALES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3693516" y="6557385"/>
            <a:ext cx="1975490" cy="8976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r">
              <a:lnSpc>
                <a:spcPts val="715"/>
              </a:lnSpc>
              <a:spcBef>
                <a:spcPct val="0"/>
              </a:spcBef>
            </a:pPr>
            <a:r>
              <a:rPr lang="en-US" sz="745" spc="72" dirty="0">
                <a:solidFill>
                  <a:srgbClr val="FEFFF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CTM_CASC_EASC@WALES.NHS.UK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384378" y="810819"/>
            <a:ext cx="11274221" cy="215443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81359" lvl="1">
              <a:lnSpc>
                <a:spcPts val="2352"/>
              </a:lnSpc>
            </a:pPr>
            <a:endParaRPr lang="en-GB" sz="1680" dirty="0">
              <a:solidFill>
                <a:srgbClr val="143752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181359" lvl="1">
              <a:lnSpc>
                <a:spcPts val="2352"/>
              </a:lnSpc>
            </a:pPr>
            <a:endParaRPr lang="en-GB" sz="1680" dirty="0" smtClean="0">
              <a:solidFill>
                <a:srgbClr val="143752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181359" lvl="1">
              <a:lnSpc>
                <a:spcPts val="2352"/>
              </a:lnSpc>
            </a:pPr>
            <a:endParaRPr lang="en-GB" sz="1680" dirty="0" smtClean="0">
              <a:solidFill>
                <a:srgbClr val="143752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181359" lvl="1">
              <a:lnSpc>
                <a:spcPts val="2352"/>
              </a:lnSpc>
            </a:pPr>
            <a:endParaRPr lang="en-GB" sz="1680" dirty="0" smtClean="0">
              <a:solidFill>
                <a:srgbClr val="143752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181359" lvl="1">
              <a:lnSpc>
                <a:spcPts val="2352"/>
              </a:lnSpc>
            </a:pPr>
            <a:endParaRPr lang="en-GB" sz="1680" b="1" dirty="0">
              <a:solidFill>
                <a:srgbClr val="143752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181359" lvl="1">
              <a:lnSpc>
                <a:spcPts val="2352"/>
              </a:lnSpc>
            </a:pPr>
            <a:endParaRPr lang="en-GB" sz="1680" b="1" dirty="0" smtClean="0">
              <a:solidFill>
                <a:srgbClr val="143752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181359" lvl="1">
              <a:lnSpc>
                <a:spcPts val="2352"/>
              </a:lnSpc>
            </a:pPr>
            <a:endParaRPr lang="en-US" sz="1680" b="1" dirty="0">
              <a:solidFill>
                <a:srgbClr val="143752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6242931" y="6366649"/>
            <a:ext cx="5814358" cy="1907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60"/>
              </a:lnSpc>
              <a:spcBef>
                <a:spcPct val="0"/>
              </a:spcBef>
            </a:pPr>
            <a:r>
              <a:rPr lang="en-US" sz="1114" dirty="0" smtClean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Quality Report</a:t>
            </a:r>
            <a:endParaRPr lang="en-US" sz="1114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384378" y="716591"/>
            <a:ext cx="112742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i="1" dirty="0">
                <a:solidFill>
                  <a:srgbClr val="002060"/>
                </a:solidFill>
              </a:rPr>
              <a:t>A system level focus on commissioning and ensuring sufficient levels of resource availability to provide safe </a:t>
            </a:r>
            <a:r>
              <a:rPr lang="en-GB" i="1" dirty="0" smtClean="0">
                <a:solidFill>
                  <a:srgbClr val="002060"/>
                </a:solidFill>
              </a:rPr>
              <a:t>services. </a:t>
            </a:r>
            <a:endParaRPr lang="en-GB" i="1" dirty="0">
              <a:solidFill>
                <a:srgbClr val="002060"/>
              </a:solidFill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6242931" y="1205636"/>
            <a:ext cx="0" cy="4585564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5" name="Rectangle 34"/>
          <p:cNvSpPr/>
          <p:nvPr/>
        </p:nvSpPr>
        <p:spPr>
          <a:xfrm>
            <a:off x="1882218" y="1187936"/>
            <a:ext cx="263636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GB" sz="2400" b="1" dirty="0" smtClean="0">
                <a:solidFill>
                  <a:srgbClr val="1F497D">
                    <a:lumMod val="75000"/>
                  </a:srgbClr>
                </a:solidFill>
              </a:rPr>
              <a:t>Joint Investigations</a:t>
            </a:r>
            <a:endParaRPr lang="en-GB" sz="2400" b="1" dirty="0">
              <a:solidFill>
                <a:srgbClr val="1F497D">
                  <a:lumMod val="75000"/>
                </a:srgbClr>
              </a:solidFill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230288" y="1861052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dirty="0" smtClean="0">
                <a:solidFill>
                  <a:schemeClr val="tx2">
                    <a:lumMod val="75000"/>
                  </a:schemeClr>
                </a:solidFill>
              </a:rPr>
              <a:t>In March </a:t>
            </a:r>
            <a:r>
              <a:rPr lang="en-GB" dirty="0">
                <a:solidFill>
                  <a:schemeClr val="tx2">
                    <a:lumMod val="75000"/>
                  </a:schemeClr>
                </a:solidFill>
              </a:rPr>
              <a:t>WAST identified </a:t>
            </a:r>
            <a:r>
              <a:rPr lang="en-GB" dirty="0" smtClean="0">
                <a:solidFill>
                  <a:schemeClr val="tx2">
                    <a:lumMod val="75000"/>
                  </a:schemeClr>
                </a:solidFill>
              </a:rPr>
              <a:t>15 Joint </a:t>
            </a:r>
            <a:r>
              <a:rPr lang="en-GB" dirty="0">
                <a:solidFill>
                  <a:schemeClr val="tx2">
                    <a:lumMod val="75000"/>
                  </a:schemeClr>
                </a:solidFill>
              </a:rPr>
              <a:t>Investigations and there </a:t>
            </a:r>
            <a:r>
              <a:rPr lang="en-GB" dirty="0" smtClean="0">
                <a:solidFill>
                  <a:schemeClr val="tx2">
                    <a:lumMod val="75000"/>
                  </a:schemeClr>
                </a:solidFill>
              </a:rPr>
              <a:t>were 3 referrals </a:t>
            </a:r>
            <a:r>
              <a:rPr lang="en-GB" dirty="0">
                <a:solidFill>
                  <a:schemeClr val="tx2">
                    <a:lumMod val="75000"/>
                  </a:schemeClr>
                </a:solidFill>
              </a:rPr>
              <a:t>from health boards into WAST under the Joint Investigation Framework. </a:t>
            </a:r>
          </a:p>
        </p:txBody>
      </p:sp>
      <p:sp>
        <p:nvSpPr>
          <p:cNvPr id="37" name="Rectangle 36"/>
          <p:cNvSpPr/>
          <p:nvPr/>
        </p:nvSpPr>
        <p:spPr>
          <a:xfrm>
            <a:off x="223200" y="2988373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b="1" dirty="0" smtClean="0">
                <a:solidFill>
                  <a:schemeClr val="tx2">
                    <a:lumMod val="75000"/>
                  </a:schemeClr>
                </a:solidFill>
              </a:rPr>
              <a:t>Themes</a:t>
            </a:r>
            <a:r>
              <a:rPr lang="en-GB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chemeClr val="tx2">
                    <a:lumMod val="75000"/>
                  </a:schemeClr>
                </a:solidFill>
              </a:rPr>
              <a:t>Delay </a:t>
            </a:r>
            <a:r>
              <a:rPr lang="en-GB" dirty="0">
                <a:solidFill>
                  <a:schemeClr val="tx2">
                    <a:lumMod val="75000"/>
                  </a:schemeClr>
                </a:solidFill>
              </a:rPr>
              <a:t>in raising </a:t>
            </a:r>
            <a:r>
              <a:rPr lang="en-GB" dirty="0" smtClean="0">
                <a:solidFill>
                  <a:schemeClr val="tx2">
                    <a:lumMod val="75000"/>
                  </a:schemeClr>
                </a:solidFill>
              </a:rPr>
              <a:t>concern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chemeClr val="tx2">
                    <a:lumMod val="75000"/>
                  </a:schemeClr>
                </a:solidFill>
              </a:rPr>
              <a:t>Lack </a:t>
            </a:r>
            <a:r>
              <a:rPr lang="en-GB" dirty="0">
                <a:solidFill>
                  <a:schemeClr val="tx2">
                    <a:lumMod val="75000"/>
                  </a:schemeClr>
                </a:solidFill>
              </a:rPr>
              <a:t>of clinical </a:t>
            </a:r>
            <a:r>
              <a:rPr lang="en-GB" dirty="0" smtClean="0">
                <a:solidFill>
                  <a:schemeClr val="tx2">
                    <a:lumMod val="75000"/>
                  </a:schemeClr>
                </a:solidFill>
              </a:rPr>
              <a:t>input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chemeClr val="tx2">
                    <a:lumMod val="75000"/>
                  </a:schemeClr>
                </a:solidFill>
              </a:rPr>
              <a:t>End </a:t>
            </a:r>
            <a:r>
              <a:rPr lang="en-GB" dirty="0">
                <a:solidFill>
                  <a:schemeClr val="tx2">
                    <a:lumMod val="75000"/>
                  </a:schemeClr>
                </a:solidFill>
              </a:rPr>
              <a:t>of Life </a:t>
            </a:r>
            <a:r>
              <a:rPr lang="en-GB" dirty="0" smtClean="0">
                <a:solidFill>
                  <a:schemeClr val="tx2">
                    <a:lumMod val="75000"/>
                  </a:schemeClr>
                </a:solidFill>
              </a:rPr>
              <a:t>Care</a:t>
            </a:r>
            <a:endParaRPr lang="en-GB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8" name="Rounded Rectangle 37"/>
          <p:cNvSpPr/>
          <p:nvPr/>
        </p:nvSpPr>
        <p:spPr>
          <a:xfrm>
            <a:off x="2919192" y="4015488"/>
            <a:ext cx="2743200" cy="1281923"/>
          </a:xfrm>
          <a:prstGeom prst="roundRect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tx2">
                    <a:lumMod val="75000"/>
                  </a:schemeClr>
                </a:solidFill>
              </a:rPr>
              <a:t>End of Life Care planning-  feedback to be taken to 6 Goals Steering Group</a:t>
            </a:r>
            <a:endParaRPr lang="en-GB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94B8446C-40FC-EFDA-2ACB-DC3E405A013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54096" y="1226658"/>
            <a:ext cx="4584570" cy="4790271"/>
          </a:xfrm>
          <a:prstGeom prst="rect">
            <a:avLst/>
          </a:prstGeom>
          <a:ln w="28575">
            <a:solidFill>
              <a:srgbClr val="007749"/>
            </a:solidFill>
          </a:ln>
        </p:spPr>
      </p:pic>
    </p:spTree>
    <p:extLst>
      <p:ext uri="{BB962C8B-B14F-4D97-AF65-F5344CB8AC3E}">
        <p14:creationId xmlns:p14="http://schemas.microsoft.com/office/powerpoint/2010/main" val="39520749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84379" y="190500"/>
            <a:ext cx="10156690" cy="4890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160"/>
              </a:lnSpc>
            </a:pPr>
            <a:r>
              <a:rPr lang="en-US" sz="3200" b="1" dirty="0" smtClean="0">
                <a:solidFill>
                  <a:schemeClr val="tx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Timely Care</a:t>
            </a:r>
            <a:endParaRPr lang="en-US" sz="3200" b="1" dirty="0">
              <a:solidFill>
                <a:schemeClr val="tx2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 rot="5400000">
            <a:off x="5718739" y="384739"/>
            <a:ext cx="754522" cy="12192000"/>
            <a:chOff x="0" y="0"/>
            <a:chExt cx="430706" cy="69596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30706" cy="6959600"/>
            </a:xfrm>
            <a:custGeom>
              <a:avLst/>
              <a:gdLst/>
              <a:ahLst/>
              <a:cxnLst/>
              <a:rect l="l" t="t" r="r" b="b"/>
              <a:pathLst>
                <a:path w="430706" h="6959600">
                  <a:moveTo>
                    <a:pt x="0" y="0"/>
                  </a:moveTo>
                  <a:lnTo>
                    <a:pt x="430706" y="0"/>
                  </a:lnTo>
                  <a:lnTo>
                    <a:pt x="430706" y="6959600"/>
                  </a:lnTo>
                  <a:lnTo>
                    <a:pt x="0" y="6959600"/>
                  </a:lnTo>
                  <a:close/>
                </a:path>
              </a:pathLst>
            </a:custGeom>
            <a:solidFill>
              <a:srgbClr val="143752"/>
            </a:solidFill>
          </p:spPr>
        </p:sp>
      </p:grpSp>
      <p:pic>
        <p:nvPicPr>
          <p:cNvPr id="5" name="Picture 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81308" y="6143394"/>
            <a:ext cx="2481232" cy="66585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5735681" y="6290552"/>
            <a:ext cx="170906" cy="170906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5735681" y="6537303"/>
            <a:ext cx="170906" cy="131442"/>
          </a:xfrm>
          <a:prstGeom prst="rect">
            <a:avLst/>
          </a:prstGeom>
        </p:spPr>
      </p:pic>
      <p:grpSp>
        <p:nvGrpSpPr>
          <p:cNvPr id="8" name="Group 8"/>
          <p:cNvGrpSpPr/>
          <p:nvPr/>
        </p:nvGrpSpPr>
        <p:grpSpPr>
          <a:xfrm rot="5400000">
            <a:off x="5784193" y="6337076"/>
            <a:ext cx="623614" cy="293862"/>
            <a:chOff x="0" y="0"/>
            <a:chExt cx="1212798" cy="571500"/>
          </a:xfrm>
        </p:grpSpPr>
        <p:sp>
          <p:nvSpPr>
            <p:cNvPr id="9" name="Freeform 9"/>
            <p:cNvSpPr/>
            <p:nvPr/>
          </p:nvSpPr>
          <p:spPr>
            <a:xfrm>
              <a:off x="0" y="255270"/>
              <a:ext cx="1212798" cy="69850"/>
            </a:xfrm>
            <a:custGeom>
              <a:avLst/>
              <a:gdLst/>
              <a:ahLst/>
              <a:cxnLst/>
              <a:rect l="l" t="t" r="r" b="b"/>
              <a:pathLst>
                <a:path w="1212798" h="69850">
                  <a:moveTo>
                    <a:pt x="921968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1212798" y="69850"/>
                  </a:lnTo>
                  <a:lnTo>
                    <a:pt x="1212798" y="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10" name="TextBox 10"/>
          <p:cNvSpPr txBox="1"/>
          <p:nvPr/>
        </p:nvSpPr>
        <p:spPr>
          <a:xfrm>
            <a:off x="3839430" y="6330366"/>
            <a:ext cx="1829576" cy="897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715"/>
              </a:lnSpc>
              <a:spcBef>
                <a:spcPct val="0"/>
              </a:spcBef>
            </a:pPr>
            <a:r>
              <a:rPr lang="en-US" sz="745" spc="72">
                <a:solidFill>
                  <a:srgbClr val="FEFFF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HTTPS://EASC.NHS.WALES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3693516" y="6557385"/>
            <a:ext cx="1975490" cy="8976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r">
              <a:lnSpc>
                <a:spcPts val="715"/>
              </a:lnSpc>
              <a:spcBef>
                <a:spcPct val="0"/>
              </a:spcBef>
            </a:pPr>
            <a:r>
              <a:rPr lang="en-US" sz="745" spc="72" dirty="0">
                <a:solidFill>
                  <a:srgbClr val="FEFFF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CTM_CASC_EASC@WALES.NHS.UK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6242931" y="6366649"/>
            <a:ext cx="5814358" cy="1907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60"/>
              </a:lnSpc>
              <a:spcBef>
                <a:spcPct val="0"/>
              </a:spcBef>
            </a:pPr>
            <a:r>
              <a:rPr lang="en-US" sz="1114" dirty="0" smtClean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Quality Report</a:t>
            </a:r>
            <a:endParaRPr lang="en-US" sz="1114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384378" y="716591"/>
            <a:ext cx="112742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i="1" dirty="0" smtClean="0">
                <a:solidFill>
                  <a:srgbClr val="002060"/>
                </a:solidFill>
              </a:rPr>
              <a:t>Commissioning </a:t>
            </a:r>
            <a:r>
              <a:rPr lang="en-GB" i="1" dirty="0">
                <a:solidFill>
                  <a:srgbClr val="002060"/>
                </a:solidFill>
              </a:rPr>
              <a:t>services to provide a response within timescales that contribute to improving clinical outcomes and patient satisfaction 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24087" y="1459216"/>
            <a:ext cx="573551" cy="1284031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91368" y="2966145"/>
            <a:ext cx="620005" cy="1355422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86229" y="4516323"/>
            <a:ext cx="630281" cy="1436586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35034" y="1084885"/>
            <a:ext cx="121931" cy="4688230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360574" y="1036372"/>
            <a:ext cx="1706875" cy="1706875"/>
          </a:xfrm>
          <a:prstGeom prst="rect">
            <a:avLst/>
          </a:prstGeom>
        </p:spPr>
      </p:pic>
      <p:sp>
        <p:nvSpPr>
          <p:cNvPr id="24" name="Rectangle 23"/>
          <p:cNvSpPr/>
          <p:nvPr/>
        </p:nvSpPr>
        <p:spPr>
          <a:xfrm>
            <a:off x="6326134" y="1399968"/>
            <a:ext cx="5627104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>
                <a:solidFill>
                  <a:srgbClr val="0E316F"/>
                </a:solidFill>
              </a:rPr>
              <a:t>In February </a:t>
            </a:r>
            <a:endParaRPr lang="en-GB" dirty="0" smtClean="0">
              <a:solidFill>
                <a:srgbClr val="0E316F"/>
              </a:solidFill>
            </a:endParaRPr>
          </a:p>
          <a:p>
            <a:endParaRPr lang="en-GB" dirty="0" smtClean="0">
              <a:solidFill>
                <a:srgbClr val="0E316F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chemeClr val="tx2">
                    <a:lumMod val="75000"/>
                  </a:schemeClr>
                </a:solidFill>
              </a:rPr>
              <a:t>Calls Offered: 44,454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chemeClr val="tx2">
                    <a:lumMod val="75000"/>
                  </a:schemeClr>
                </a:solidFill>
              </a:rPr>
              <a:t>Calls Answered: 44,355</a:t>
            </a:r>
            <a:endParaRPr lang="en-GB" dirty="0" smtClean="0">
              <a:solidFill>
                <a:srgbClr val="FF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rgbClr val="0E316F"/>
                </a:solidFill>
              </a:rPr>
              <a:t>847 </a:t>
            </a:r>
            <a:r>
              <a:rPr lang="en-GB" dirty="0">
                <a:solidFill>
                  <a:srgbClr val="0E316F"/>
                </a:solidFill>
              </a:rPr>
              <a:t>patients waited over 12 hours for a </a:t>
            </a:r>
            <a:r>
              <a:rPr lang="en-GB" dirty="0" smtClean="0">
                <a:solidFill>
                  <a:srgbClr val="0E316F"/>
                </a:solidFill>
              </a:rPr>
              <a:t>response which is a significant increase on March (329)</a:t>
            </a:r>
          </a:p>
          <a:p>
            <a:endParaRPr lang="en-GB" dirty="0" smtClean="0">
              <a:solidFill>
                <a:srgbClr val="0E316F"/>
              </a:solidFill>
            </a:endParaRPr>
          </a:p>
          <a:p>
            <a:r>
              <a:rPr lang="en-GB" b="1" dirty="0" smtClean="0">
                <a:solidFill>
                  <a:srgbClr val="0E316F"/>
                </a:solidFill>
              </a:rPr>
              <a:t>NEPTS</a:t>
            </a:r>
            <a:endParaRPr lang="en-GB" dirty="0" smtClean="0">
              <a:solidFill>
                <a:srgbClr val="0E316F"/>
              </a:solidFill>
            </a:endParaRPr>
          </a:p>
          <a:p>
            <a:endParaRPr lang="en-GB" dirty="0" smtClean="0">
              <a:solidFill>
                <a:srgbClr val="0E316F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0E316F"/>
                </a:solidFill>
              </a:rPr>
              <a:t>76% </a:t>
            </a:r>
            <a:r>
              <a:rPr lang="en-GB" dirty="0" smtClean="0">
                <a:solidFill>
                  <a:srgbClr val="0E316F"/>
                </a:solidFill>
              </a:rPr>
              <a:t>of calls </a:t>
            </a:r>
            <a:r>
              <a:rPr lang="en-GB" dirty="0">
                <a:solidFill>
                  <a:srgbClr val="0E316F"/>
                </a:solidFill>
              </a:rPr>
              <a:t>were answered within 60 </a:t>
            </a:r>
            <a:r>
              <a:rPr lang="en-GB" dirty="0" smtClean="0">
                <a:solidFill>
                  <a:srgbClr val="0E316F"/>
                </a:solidFill>
              </a:rPr>
              <a:t>seconds,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rgbClr val="0E316F"/>
                </a:solidFill>
              </a:rPr>
              <a:t>4.4</a:t>
            </a:r>
            <a:r>
              <a:rPr lang="en-GB" dirty="0">
                <a:solidFill>
                  <a:srgbClr val="0E316F"/>
                </a:solidFill>
              </a:rPr>
              <a:t>% </a:t>
            </a:r>
            <a:r>
              <a:rPr lang="en-GB" dirty="0" smtClean="0">
                <a:solidFill>
                  <a:srgbClr val="0E316F"/>
                </a:solidFill>
              </a:rPr>
              <a:t>of calls </a:t>
            </a:r>
            <a:r>
              <a:rPr lang="en-GB" dirty="0">
                <a:solidFill>
                  <a:srgbClr val="0E316F"/>
                </a:solidFill>
              </a:rPr>
              <a:t>were abandoned before answering.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0E316F"/>
                </a:solidFill>
              </a:rPr>
              <a:t>63.8% of </a:t>
            </a:r>
            <a:r>
              <a:rPr lang="en-GB" dirty="0" smtClean="0">
                <a:solidFill>
                  <a:srgbClr val="0E316F"/>
                </a:solidFill>
              </a:rPr>
              <a:t>core journeys </a:t>
            </a:r>
            <a:r>
              <a:rPr lang="en-GB" dirty="0">
                <a:solidFill>
                  <a:srgbClr val="0E316F"/>
                </a:solidFill>
              </a:rPr>
              <a:t>arrived within 30 minutes of their appointment time.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0E316F"/>
                </a:solidFill>
              </a:rPr>
              <a:t>77% of discharge &amp; </a:t>
            </a:r>
            <a:r>
              <a:rPr lang="en-GB" dirty="0" smtClean="0">
                <a:solidFill>
                  <a:srgbClr val="0E316F"/>
                </a:solidFill>
              </a:rPr>
              <a:t>transfer </a:t>
            </a:r>
            <a:r>
              <a:rPr lang="en-GB" dirty="0">
                <a:solidFill>
                  <a:srgbClr val="0E316F"/>
                </a:solidFill>
              </a:rPr>
              <a:t>patients were collected in less than 60 minutes after their booked ready </a:t>
            </a:r>
            <a:r>
              <a:rPr lang="en-GB" dirty="0" smtClean="0">
                <a:solidFill>
                  <a:srgbClr val="0E316F"/>
                </a:solidFill>
              </a:rPr>
              <a:t>time.</a:t>
            </a:r>
            <a:endParaRPr lang="en-GB" dirty="0">
              <a:solidFill>
                <a:srgbClr val="0E316F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solidFill>
                <a:srgbClr val="0E316F"/>
              </a:solidFill>
            </a:endParaRPr>
          </a:p>
          <a:p>
            <a:endParaRPr lang="en-GB" dirty="0"/>
          </a:p>
        </p:txBody>
      </p:sp>
      <p:sp>
        <p:nvSpPr>
          <p:cNvPr id="25" name="Rounded Rectangle 24"/>
          <p:cNvSpPr/>
          <p:nvPr/>
        </p:nvSpPr>
        <p:spPr>
          <a:xfrm>
            <a:off x="1092713" y="1339763"/>
            <a:ext cx="4668004" cy="1563984"/>
          </a:xfrm>
          <a:prstGeom prst="roundRect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solidFill>
                  <a:schemeClr val="tx2">
                    <a:lumMod val="75000"/>
                  </a:schemeClr>
                </a:solidFill>
              </a:rPr>
              <a:t>Red</a:t>
            </a:r>
          </a:p>
          <a:p>
            <a:pPr algn="ctr"/>
            <a:r>
              <a:rPr lang="en-GB" dirty="0" smtClean="0">
                <a:solidFill>
                  <a:schemeClr val="tx2">
                    <a:lumMod val="75000"/>
                  </a:schemeClr>
                </a:solidFill>
              </a:rPr>
              <a:t>The longest wait time for a Red incident in February was 01:41. There were 3,949 incidents categorised as Red. A review of ‘Red’ incidents is underway and due for reporting in May. 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26" name="Rounded Rectangle 25"/>
          <p:cNvSpPr/>
          <p:nvPr/>
        </p:nvSpPr>
        <p:spPr>
          <a:xfrm>
            <a:off x="1092713" y="3012710"/>
            <a:ext cx="4668004" cy="1413136"/>
          </a:xfrm>
          <a:prstGeom prst="roundRect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solidFill>
                  <a:schemeClr val="tx2">
                    <a:lumMod val="75000"/>
                  </a:schemeClr>
                </a:solidFill>
              </a:rPr>
              <a:t>Amber</a:t>
            </a:r>
          </a:p>
          <a:p>
            <a:pPr algn="ctr"/>
            <a:r>
              <a:rPr lang="en-GB" dirty="0" smtClean="0">
                <a:solidFill>
                  <a:schemeClr val="tx2">
                    <a:lumMod val="75000"/>
                  </a:schemeClr>
                </a:solidFill>
              </a:rPr>
              <a:t>The median wait for Amber was 02:47. There were 14,749 incidents categorised as Amber.</a:t>
            </a:r>
            <a:endParaRPr lang="en-GB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7" name="Rounded Rectangle 26"/>
          <p:cNvSpPr/>
          <p:nvPr/>
        </p:nvSpPr>
        <p:spPr>
          <a:xfrm>
            <a:off x="1101573" y="4516323"/>
            <a:ext cx="4668004" cy="1281923"/>
          </a:xfrm>
          <a:prstGeom prst="roundRect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en-GB" b="1" dirty="0" smtClean="0">
                <a:solidFill>
                  <a:srgbClr val="1F497D">
                    <a:lumMod val="75000"/>
                  </a:srgbClr>
                </a:solidFill>
              </a:rPr>
              <a:t>Green</a:t>
            </a:r>
          </a:p>
          <a:p>
            <a:pPr lvl="0" algn="ctr"/>
            <a:r>
              <a:rPr lang="en-GB" dirty="0" smtClean="0">
                <a:solidFill>
                  <a:srgbClr val="1F497D">
                    <a:lumMod val="75000"/>
                  </a:srgbClr>
                </a:solidFill>
              </a:rPr>
              <a:t>The </a:t>
            </a:r>
            <a:r>
              <a:rPr lang="en-GB" dirty="0">
                <a:solidFill>
                  <a:srgbClr val="1F497D">
                    <a:lumMod val="75000"/>
                  </a:srgbClr>
                </a:solidFill>
              </a:rPr>
              <a:t>median wait for </a:t>
            </a:r>
            <a:r>
              <a:rPr lang="en-GB" dirty="0" smtClean="0">
                <a:solidFill>
                  <a:srgbClr val="1F497D">
                    <a:lumMod val="75000"/>
                  </a:srgbClr>
                </a:solidFill>
              </a:rPr>
              <a:t>Green was </a:t>
            </a:r>
            <a:r>
              <a:rPr lang="en-GB" dirty="0" smtClean="0">
                <a:solidFill>
                  <a:schemeClr val="tx2">
                    <a:lumMod val="75000"/>
                  </a:schemeClr>
                </a:solidFill>
              </a:rPr>
              <a:t>03:32 </a:t>
            </a:r>
            <a:r>
              <a:rPr lang="en-GB" dirty="0">
                <a:solidFill>
                  <a:schemeClr val="tx2">
                    <a:lumMod val="75000"/>
                  </a:schemeClr>
                </a:solidFill>
              </a:rPr>
              <a:t>There </a:t>
            </a:r>
            <a:r>
              <a:rPr lang="en-GB" dirty="0">
                <a:solidFill>
                  <a:srgbClr val="1F497D">
                    <a:lumMod val="75000"/>
                  </a:srgbClr>
                </a:solidFill>
              </a:rPr>
              <a:t>were </a:t>
            </a:r>
            <a:r>
              <a:rPr lang="en-GB" dirty="0" smtClean="0">
                <a:solidFill>
                  <a:schemeClr val="tx2">
                    <a:lumMod val="75000"/>
                  </a:schemeClr>
                </a:solidFill>
              </a:rPr>
              <a:t>1,336 </a:t>
            </a:r>
            <a:r>
              <a:rPr lang="en-GB" dirty="0">
                <a:solidFill>
                  <a:schemeClr val="tx2">
                    <a:lumMod val="75000"/>
                  </a:schemeClr>
                </a:solidFill>
              </a:rPr>
              <a:t>incidents </a:t>
            </a:r>
            <a:r>
              <a:rPr lang="en-GB" dirty="0">
                <a:solidFill>
                  <a:srgbClr val="1F497D">
                    <a:lumMod val="75000"/>
                  </a:srgbClr>
                </a:solidFill>
              </a:rPr>
              <a:t>categorised as </a:t>
            </a:r>
            <a:r>
              <a:rPr lang="en-GB" dirty="0" smtClean="0">
                <a:solidFill>
                  <a:srgbClr val="1F497D">
                    <a:lumMod val="75000"/>
                  </a:srgbClr>
                </a:solidFill>
              </a:rPr>
              <a:t>Green.</a:t>
            </a:r>
            <a:endParaRPr lang="en-GB" dirty="0">
              <a:solidFill>
                <a:srgbClr val="1F497D">
                  <a:lumMod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63889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39399" y="4364199"/>
            <a:ext cx="1617889" cy="1607693"/>
          </a:xfrm>
          <a:prstGeom prst="rect">
            <a:avLst/>
          </a:prstGeom>
        </p:spPr>
      </p:pic>
      <p:sp>
        <p:nvSpPr>
          <p:cNvPr id="2" name="TextBox 2"/>
          <p:cNvSpPr txBox="1"/>
          <p:nvPr/>
        </p:nvSpPr>
        <p:spPr>
          <a:xfrm>
            <a:off x="384379" y="190500"/>
            <a:ext cx="10156690" cy="4890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160"/>
              </a:lnSpc>
            </a:pPr>
            <a:r>
              <a:rPr lang="en-US" sz="3200" b="1" dirty="0" smtClean="0">
                <a:solidFill>
                  <a:schemeClr val="tx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Effective Care</a:t>
            </a:r>
            <a:endParaRPr lang="en-US" sz="3200" b="1" dirty="0">
              <a:solidFill>
                <a:schemeClr val="tx2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 rot="5400000">
            <a:off x="5734411" y="484718"/>
            <a:ext cx="754522" cy="12192000"/>
            <a:chOff x="0" y="0"/>
            <a:chExt cx="430706" cy="69596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30706" cy="6959600"/>
            </a:xfrm>
            <a:custGeom>
              <a:avLst/>
              <a:gdLst/>
              <a:ahLst/>
              <a:cxnLst/>
              <a:rect l="l" t="t" r="r" b="b"/>
              <a:pathLst>
                <a:path w="430706" h="6959600">
                  <a:moveTo>
                    <a:pt x="0" y="0"/>
                  </a:moveTo>
                  <a:lnTo>
                    <a:pt x="430706" y="0"/>
                  </a:lnTo>
                  <a:lnTo>
                    <a:pt x="430706" y="6959600"/>
                  </a:lnTo>
                  <a:lnTo>
                    <a:pt x="0" y="6959600"/>
                  </a:lnTo>
                  <a:close/>
                </a:path>
              </a:pathLst>
            </a:custGeom>
            <a:solidFill>
              <a:srgbClr val="143752"/>
            </a:solidFill>
          </p:spPr>
        </p:sp>
      </p:grpSp>
      <p:pic>
        <p:nvPicPr>
          <p:cNvPr id="5" name="Picture 5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81308" y="6143394"/>
            <a:ext cx="2481232" cy="66585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5735681" y="6290552"/>
            <a:ext cx="170906" cy="170906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5735681" y="6537303"/>
            <a:ext cx="170906" cy="131442"/>
          </a:xfrm>
          <a:prstGeom prst="rect">
            <a:avLst/>
          </a:prstGeom>
        </p:spPr>
      </p:pic>
      <p:grpSp>
        <p:nvGrpSpPr>
          <p:cNvPr id="8" name="Group 8"/>
          <p:cNvGrpSpPr/>
          <p:nvPr/>
        </p:nvGrpSpPr>
        <p:grpSpPr>
          <a:xfrm rot="5400000">
            <a:off x="5784193" y="6337076"/>
            <a:ext cx="623614" cy="293862"/>
            <a:chOff x="0" y="0"/>
            <a:chExt cx="1212798" cy="571500"/>
          </a:xfrm>
        </p:grpSpPr>
        <p:sp>
          <p:nvSpPr>
            <p:cNvPr id="9" name="Freeform 9"/>
            <p:cNvSpPr/>
            <p:nvPr/>
          </p:nvSpPr>
          <p:spPr>
            <a:xfrm>
              <a:off x="0" y="255270"/>
              <a:ext cx="1212798" cy="69850"/>
            </a:xfrm>
            <a:custGeom>
              <a:avLst/>
              <a:gdLst/>
              <a:ahLst/>
              <a:cxnLst/>
              <a:rect l="l" t="t" r="r" b="b"/>
              <a:pathLst>
                <a:path w="1212798" h="69850">
                  <a:moveTo>
                    <a:pt x="921968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1212798" y="69850"/>
                  </a:lnTo>
                  <a:lnTo>
                    <a:pt x="1212798" y="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10" name="TextBox 10"/>
          <p:cNvSpPr txBox="1"/>
          <p:nvPr/>
        </p:nvSpPr>
        <p:spPr>
          <a:xfrm>
            <a:off x="3839430" y="6330366"/>
            <a:ext cx="1829576" cy="897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715"/>
              </a:lnSpc>
              <a:spcBef>
                <a:spcPct val="0"/>
              </a:spcBef>
            </a:pPr>
            <a:r>
              <a:rPr lang="en-US" sz="745" spc="72">
                <a:solidFill>
                  <a:srgbClr val="FEFFF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HTTPS://EASC.NHS.WALES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3693516" y="6557385"/>
            <a:ext cx="1975490" cy="8976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r">
              <a:lnSpc>
                <a:spcPts val="715"/>
              </a:lnSpc>
              <a:spcBef>
                <a:spcPct val="0"/>
              </a:spcBef>
            </a:pPr>
            <a:r>
              <a:rPr lang="en-US" sz="745" spc="72" dirty="0">
                <a:solidFill>
                  <a:srgbClr val="FEFFF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CTM_CASC_EASC@WALES.NHS.UK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6242931" y="6366649"/>
            <a:ext cx="5814358" cy="1907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60"/>
              </a:lnSpc>
              <a:spcBef>
                <a:spcPct val="0"/>
              </a:spcBef>
            </a:pPr>
            <a:r>
              <a:rPr lang="en-US" sz="1114" dirty="0" smtClean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Quality Report</a:t>
            </a:r>
            <a:endParaRPr lang="en-US" sz="1114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384378" y="716591"/>
            <a:ext cx="112742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i="1" dirty="0" smtClean="0">
                <a:solidFill>
                  <a:srgbClr val="002060"/>
                </a:solidFill>
              </a:rPr>
              <a:t>Commissioning </a:t>
            </a:r>
            <a:r>
              <a:rPr lang="en-GB" i="1" dirty="0">
                <a:solidFill>
                  <a:srgbClr val="002060"/>
                </a:solidFill>
              </a:rPr>
              <a:t>services to do deliver care to  the right call, at the right time, with the right </a:t>
            </a:r>
            <a:r>
              <a:rPr lang="en-GB" i="1" dirty="0" smtClean="0">
                <a:solidFill>
                  <a:srgbClr val="002060"/>
                </a:solidFill>
              </a:rPr>
              <a:t>response. </a:t>
            </a:r>
            <a:endParaRPr lang="en-GB" i="1" dirty="0">
              <a:solidFill>
                <a:srgbClr val="00206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93110" y="3724939"/>
            <a:ext cx="560178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 smtClean="0">
                <a:solidFill>
                  <a:srgbClr val="0E316F"/>
                </a:solidFill>
              </a:rPr>
              <a:t>Return of Spontaneous Circulation (ROSC) </a:t>
            </a:r>
          </a:p>
          <a:p>
            <a:r>
              <a:rPr lang="en-GB" b="1" dirty="0" smtClean="0">
                <a:solidFill>
                  <a:srgbClr val="0E316F"/>
                </a:solidFill>
              </a:rPr>
              <a:t>In March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rgbClr val="0E316F"/>
                </a:solidFill>
              </a:rPr>
              <a:t>There were 3,949 </a:t>
            </a:r>
            <a:r>
              <a:rPr lang="en-GB" dirty="0">
                <a:solidFill>
                  <a:srgbClr val="0E316F"/>
                </a:solidFill>
              </a:rPr>
              <a:t>incidents categorised as 'Red'. </a:t>
            </a:r>
            <a:endParaRPr lang="en-GB" dirty="0" smtClean="0">
              <a:solidFill>
                <a:srgbClr val="0E316F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rgbClr val="0E316F"/>
                </a:solidFill>
              </a:rPr>
              <a:t>Of </a:t>
            </a:r>
            <a:r>
              <a:rPr lang="en-GB" dirty="0">
                <a:solidFill>
                  <a:srgbClr val="0E316F"/>
                </a:solidFill>
              </a:rPr>
              <a:t>these, 3</a:t>
            </a:r>
            <a:r>
              <a:rPr lang="en-GB" dirty="0" smtClean="0">
                <a:solidFill>
                  <a:srgbClr val="0E316F"/>
                </a:solidFill>
              </a:rPr>
              <a:t>07 </a:t>
            </a:r>
            <a:r>
              <a:rPr lang="en-GB" dirty="0">
                <a:solidFill>
                  <a:srgbClr val="0E316F"/>
                </a:solidFill>
              </a:rPr>
              <a:t>people had resuscitation attempts started on them, </a:t>
            </a:r>
            <a:endParaRPr lang="en-GB" dirty="0" smtClean="0">
              <a:solidFill>
                <a:srgbClr val="0E316F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0E316F"/>
                </a:solidFill>
              </a:rPr>
              <a:t>O</a:t>
            </a:r>
            <a:r>
              <a:rPr lang="en-GB" dirty="0" smtClean="0">
                <a:solidFill>
                  <a:srgbClr val="0E316F"/>
                </a:solidFill>
              </a:rPr>
              <a:t>f </a:t>
            </a:r>
            <a:r>
              <a:rPr lang="en-GB" dirty="0">
                <a:solidFill>
                  <a:srgbClr val="0E316F"/>
                </a:solidFill>
              </a:rPr>
              <a:t>that </a:t>
            </a:r>
            <a:r>
              <a:rPr lang="en-GB" dirty="0" smtClean="0">
                <a:solidFill>
                  <a:srgbClr val="0E316F"/>
                </a:solidFill>
              </a:rPr>
              <a:t>43 </a:t>
            </a:r>
            <a:r>
              <a:rPr lang="en-GB" dirty="0">
                <a:solidFill>
                  <a:srgbClr val="0E316F"/>
                </a:solidFill>
              </a:rPr>
              <a:t>people arrived at hospital with a return of spontaneous circulation (</a:t>
            </a:r>
            <a:r>
              <a:rPr lang="en-GB" dirty="0" smtClean="0">
                <a:solidFill>
                  <a:srgbClr val="0E316F"/>
                </a:solidFill>
              </a:rPr>
              <a:t>43/307 </a:t>
            </a:r>
            <a:r>
              <a:rPr lang="en-GB" dirty="0">
                <a:solidFill>
                  <a:srgbClr val="0E316F"/>
                </a:solidFill>
              </a:rPr>
              <a:t>= </a:t>
            </a:r>
            <a:r>
              <a:rPr lang="en-GB" dirty="0" smtClean="0">
                <a:solidFill>
                  <a:srgbClr val="0E316F"/>
                </a:solidFill>
              </a:rPr>
              <a:t>14% </a:t>
            </a:r>
            <a:r>
              <a:rPr lang="en-GB" dirty="0">
                <a:solidFill>
                  <a:srgbClr val="0E316F"/>
                </a:solidFill>
              </a:rPr>
              <a:t>ROSC).</a:t>
            </a:r>
            <a:endParaRPr lang="en-GB" dirty="0"/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35034" y="1084885"/>
            <a:ext cx="121931" cy="4688230"/>
          </a:xfrm>
          <a:prstGeom prst="rect">
            <a:avLst/>
          </a:prstGeom>
        </p:spPr>
      </p:pic>
      <p:sp>
        <p:nvSpPr>
          <p:cNvPr id="18" name="Rectangle 17"/>
          <p:cNvSpPr/>
          <p:nvPr/>
        </p:nvSpPr>
        <p:spPr>
          <a:xfrm>
            <a:off x="2618544" y="1197373"/>
            <a:ext cx="34406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b="1" dirty="0">
                <a:solidFill>
                  <a:srgbClr val="2B4168"/>
                </a:solidFill>
              </a:rPr>
              <a:t>ST Elevation Myocardial Infarction</a:t>
            </a:r>
            <a:endParaRPr lang="en-GB" dirty="0"/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-907258" y="1416286"/>
            <a:ext cx="3539659" cy="1900238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2760849" y="1566705"/>
            <a:ext cx="328804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tx2">
                    <a:lumMod val="75000"/>
                  </a:schemeClr>
                </a:solidFill>
              </a:rPr>
              <a:t>There were a total of </a:t>
            </a:r>
            <a:r>
              <a:rPr lang="en-GB" dirty="0" smtClean="0">
                <a:solidFill>
                  <a:schemeClr val="tx2">
                    <a:lumMod val="75000"/>
                  </a:schemeClr>
                </a:solidFill>
              </a:rPr>
              <a:t>108 </a:t>
            </a:r>
            <a:r>
              <a:rPr lang="en-GB" dirty="0">
                <a:solidFill>
                  <a:schemeClr val="tx2">
                    <a:lumMod val="75000"/>
                  </a:schemeClr>
                </a:solidFill>
              </a:rPr>
              <a:t>patients in </a:t>
            </a:r>
            <a:r>
              <a:rPr lang="en-GB" dirty="0" smtClean="0">
                <a:solidFill>
                  <a:schemeClr val="tx2">
                    <a:lumMod val="75000"/>
                  </a:schemeClr>
                </a:solidFill>
              </a:rPr>
              <a:t>March</a:t>
            </a:r>
            <a:r>
              <a:rPr lang="en-GB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GB" dirty="0">
                <a:solidFill>
                  <a:schemeClr val="tx2">
                    <a:lumMod val="75000"/>
                  </a:schemeClr>
                </a:solidFill>
              </a:rPr>
              <a:t>who were documented as having a ST Elevation Myocardia Infarction (STEMI). Of these </a:t>
            </a:r>
            <a:r>
              <a:rPr lang="en-GB" dirty="0" smtClean="0">
                <a:solidFill>
                  <a:schemeClr val="tx2">
                    <a:lumMod val="75000"/>
                  </a:schemeClr>
                </a:solidFill>
              </a:rPr>
              <a:t>38 </a:t>
            </a:r>
            <a:r>
              <a:rPr lang="en-GB" dirty="0">
                <a:solidFill>
                  <a:schemeClr val="tx2">
                    <a:lumMod val="75000"/>
                  </a:schemeClr>
                </a:solidFill>
              </a:rPr>
              <a:t>(</a:t>
            </a:r>
            <a:r>
              <a:rPr lang="en-GB" dirty="0" smtClean="0">
                <a:solidFill>
                  <a:schemeClr val="tx2">
                    <a:lumMod val="75000"/>
                  </a:schemeClr>
                </a:solidFill>
              </a:rPr>
              <a:t>35.2%) </a:t>
            </a:r>
            <a:r>
              <a:rPr lang="en-GB" dirty="0">
                <a:solidFill>
                  <a:schemeClr val="tx2">
                    <a:lumMod val="75000"/>
                  </a:schemeClr>
                </a:solidFill>
              </a:rPr>
              <a:t>were documented as receiving appropriate STEMI care </a:t>
            </a:r>
            <a:r>
              <a:rPr lang="en-GB" dirty="0" smtClean="0">
                <a:solidFill>
                  <a:schemeClr val="tx2">
                    <a:lumMod val="75000"/>
                  </a:schemeClr>
                </a:solidFill>
              </a:rPr>
              <a:t>bundle. </a:t>
            </a:r>
            <a:endParaRPr lang="en-GB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6305241" y="1122969"/>
            <a:ext cx="5460816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 smtClean="0">
                <a:solidFill>
                  <a:srgbClr val="0E316F"/>
                </a:solidFill>
              </a:rPr>
              <a:t>Falls- The biggest reason for a 999 call in March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rgbClr val="0E316F"/>
                </a:solidFill>
              </a:rPr>
              <a:t>4,271 </a:t>
            </a:r>
            <a:r>
              <a:rPr lang="en-GB" dirty="0">
                <a:solidFill>
                  <a:srgbClr val="0E316F"/>
                </a:solidFill>
              </a:rPr>
              <a:t>incidents categorised as a code 17 (Falls). </a:t>
            </a:r>
            <a:endParaRPr lang="en-GB" dirty="0" smtClean="0">
              <a:solidFill>
                <a:srgbClr val="0E316F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rgbClr val="0E316F"/>
                </a:solidFill>
              </a:rPr>
              <a:t>3,280 </a:t>
            </a:r>
            <a:r>
              <a:rPr lang="en-GB" dirty="0">
                <a:solidFill>
                  <a:srgbClr val="0E316F"/>
                </a:solidFill>
              </a:rPr>
              <a:t>of these patients were 75 years or older. </a:t>
            </a:r>
            <a:endParaRPr lang="en-GB" dirty="0" smtClean="0">
              <a:solidFill>
                <a:srgbClr val="0E316F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rgbClr val="0E316F"/>
                </a:solidFill>
              </a:rPr>
              <a:t>WAST </a:t>
            </a:r>
            <a:r>
              <a:rPr lang="en-GB" dirty="0">
                <a:solidFill>
                  <a:srgbClr val="0E316F"/>
                </a:solidFill>
              </a:rPr>
              <a:t>responded to 2,578 </a:t>
            </a:r>
            <a:r>
              <a:rPr lang="en-GB" dirty="0" smtClean="0">
                <a:solidFill>
                  <a:srgbClr val="0E316F"/>
                </a:solidFill>
              </a:rPr>
              <a:t>incidents (1,153 patients received a falls resource) and </a:t>
            </a:r>
            <a:r>
              <a:rPr lang="en-GB" dirty="0">
                <a:solidFill>
                  <a:srgbClr val="0E316F"/>
                </a:solidFill>
              </a:rPr>
              <a:t>conveyed 1,459 patients. </a:t>
            </a:r>
            <a:endParaRPr lang="en-GB" dirty="0" smtClean="0">
              <a:solidFill>
                <a:srgbClr val="0E316F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rgbClr val="0E316F"/>
                </a:solidFill>
              </a:rPr>
              <a:t>Having </a:t>
            </a:r>
            <a:r>
              <a:rPr lang="en-GB" dirty="0">
                <a:solidFill>
                  <a:srgbClr val="0E316F"/>
                </a:solidFill>
              </a:rPr>
              <a:t>been conveyed to hospital, 14% were handed over within 15 </a:t>
            </a:r>
            <a:r>
              <a:rPr lang="en-GB" dirty="0" err="1" smtClean="0">
                <a:solidFill>
                  <a:srgbClr val="0E316F"/>
                </a:solidFill>
              </a:rPr>
              <a:t>mins</a:t>
            </a:r>
            <a:endParaRPr lang="en-GB" dirty="0" smtClean="0">
              <a:solidFill>
                <a:srgbClr val="0E316F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0E316F"/>
                </a:solidFill>
              </a:rPr>
              <a:t>T</a:t>
            </a:r>
            <a:r>
              <a:rPr lang="en-GB" dirty="0" smtClean="0">
                <a:solidFill>
                  <a:srgbClr val="0E316F"/>
                </a:solidFill>
              </a:rPr>
              <a:t>he </a:t>
            </a:r>
            <a:r>
              <a:rPr lang="en-GB" dirty="0">
                <a:solidFill>
                  <a:srgbClr val="0E316F"/>
                </a:solidFill>
              </a:rPr>
              <a:t>longest time a patient who had been categorised as a code 17 (Falls) waited on an ambulance, outside a hospital, was </a:t>
            </a:r>
            <a:r>
              <a:rPr lang="en-GB" dirty="0" smtClean="0">
                <a:solidFill>
                  <a:srgbClr val="0E316F"/>
                </a:solidFill>
              </a:rPr>
              <a:t>26 </a:t>
            </a:r>
            <a:r>
              <a:rPr lang="en-GB" dirty="0">
                <a:solidFill>
                  <a:srgbClr val="0E316F"/>
                </a:solidFill>
              </a:rPr>
              <a:t>hours and 5</a:t>
            </a:r>
            <a:r>
              <a:rPr lang="en-GB" dirty="0" smtClean="0">
                <a:solidFill>
                  <a:srgbClr val="0E316F"/>
                </a:solidFill>
              </a:rPr>
              <a:t>0 </a:t>
            </a:r>
            <a:r>
              <a:rPr lang="en-GB" dirty="0">
                <a:solidFill>
                  <a:srgbClr val="0E316F"/>
                </a:solidFill>
              </a:rPr>
              <a:t>minutes, however the average time was 2 hours and </a:t>
            </a:r>
            <a:r>
              <a:rPr lang="en-GB" dirty="0" smtClean="0">
                <a:solidFill>
                  <a:srgbClr val="0E316F"/>
                </a:solidFill>
              </a:rPr>
              <a:t>20 </a:t>
            </a:r>
            <a:r>
              <a:rPr lang="en-GB" dirty="0">
                <a:solidFill>
                  <a:srgbClr val="0E316F"/>
                </a:solidFill>
              </a:rPr>
              <a:t>minutes</a:t>
            </a:r>
            <a:r>
              <a:rPr lang="en-GB" dirty="0" smtClean="0">
                <a:solidFill>
                  <a:srgbClr val="0E316F"/>
                </a:solidFill>
              </a:rPr>
              <a:t>.</a:t>
            </a:r>
          </a:p>
          <a:p>
            <a:endParaRPr lang="en-GB" dirty="0">
              <a:solidFill>
                <a:srgbClr val="0E316F"/>
              </a:solidFill>
              <a:effectLst/>
            </a:endParaRPr>
          </a:p>
        </p:txBody>
      </p:sp>
      <p:sp>
        <p:nvSpPr>
          <p:cNvPr id="24" name="Rounded Rectangle 23"/>
          <p:cNvSpPr/>
          <p:nvPr/>
        </p:nvSpPr>
        <p:spPr>
          <a:xfrm>
            <a:off x="6425310" y="4606494"/>
            <a:ext cx="3664460" cy="1410496"/>
          </a:xfrm>
          <a:prstGeom prst="roundRect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en-GB" dirty="0">
                <a:solidFill>
                  <a:srgbClr val="0E316F"/>
                </a:solidFill>
              </a:rPr>
              <a:t>Whilst this report details patients who have fallen and STEMI patients, future reports will explore other clinical outcomes. </a:t>
            </a:r>
            <a:endParaRPr lang="en-GB" b="1" dirty="0" smtClean="0">
              <a:solidFill>
                <a:srgbClr val="1F497D">
                  <a:lumMod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8991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84379" y="190500"/>
            <a:ext cx="10156690" cy="4890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160"/>
              </a:lnSpc>
            </a:pPr>
            <a:r>
              <a:rPr lang="en-US" sz="3200" b="1" dirty="0" smtClean="0">
                <a:solidFill>
                  <a:schemeClr val="tx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Efficient Care</a:t>
            </a:r>
            <a:endParaRPr lang="en-US" sz="3200" b="1" dirty="0">
              <a:solidFill>
                <a:schemeClr val="tx2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 rot="5400000">
            <a:off x="5715282" y="400647"/>
            <a:ext cx="754522" cy="12192000"/>
            <a:chOff x="0" y="0"/>
            <a:chExt cx="430706" cy="69596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30706" cy="6959600"/>
            </a:xfrm>
            <a:custGeom>
              <a:avLst/>
              <a:gdLst/>
              <a:ahLst/>
              <a:cxnLst/>
              <a:rect l="l" t="t" r="r" b="b"/>
              <a:pathLst>
                <a:path w="430706" h="6959600">
                  <a:moveTo>
                    <a:pt x="0" y="0"/>
                  </a:moveTo>
                  <a:lnTo>
                    <a:pt x="430706" y="0"/>
                  </a:lnTo>
                  <a:lnTo>
                    <a:pt x="430706" y="6959600"/>
                  </a:lnTo>
                  <a:lnTo>
                    <a:pt x="0" y="6959600"/>
                  </a:lnTo>
                  <a:close/>
                </a:path>
              </a:pathLst>
            </a:custGeom>
            <a:solidFill>
              <a:srgbClr val="143752"/>
            </a:solidFill>
          </p:spPr>
        </p:sp>
      </p:grpSp>
      <p:pic>
        <p:nvPicPr>
          <p:cNvPr id="5" name="Picture 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81308" y="6143394"/>
            <a:ext cx="2481232" cy="66585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5735681" y="6290552"/>
            <a:ext cx="170906" cy="170906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5735681" y="6537303"/>
            <a:ext cx="170906" cy="131442"/>
          </a:xfrm>
          <a:prstGeom prst="rect">
            <a:avLst/>
          </a:prstGeom>
        </p:spPr>
      </p:pic>
      <p:grpSp>
        <p:nvGrpSpPr>
          <p:cNvPr id="8" name="Group 8"/>
          <p:cNvGrpSpPr/>
          <p:nvPr/>
        </p:nvGrpSpPr>
        <p:grpSpPr>
          <a:xfrm rot="5400000">
            <a:off x="5784193" y="6337076"/>
            <a:ext cx="623614" cy="293862"/>
            <a:chOff x="0" y="0"/>
            <a:chExt cx="1212798" cy="571500"/>
          </a:xfrm>
        </p:grpSpPr>
        <p:sp>
          <p:nvSpPr>
            <p:cNvPr id="9" name="Freeform 9"/>
            <p:cNvSpPr/>
            <p:nvPr/>
          </p:nvSpPr>
          <p:spPr>
            <a:xfrm>
              <a:off x="0" y="255270"/>
              <a:ext cx="1212798" cy="69850"/>
            </a:xfrm>
            <a:custGeom>
              <a:avLst/>
              <a:gdLst/>
              <a:ahLst/>
              <a:cxnLst/>
              <a:rect l="l" t="t" r="r" b="b"/>
              <a:pathLst>
                <a:path w="1212798" h="69850">
                  <a:moveTo>
                    <a:pt x="921968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1212798" y="69850"/>
                  </a:lnTo>
                  <a:lnTo>
                    <a:pt x="1212798" y="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10" name="TextBox 10"/>
          <p:cNvSpPr txBox="1"/>
          <p:nvPr/>
        </p:nvSpPr>
        <p:spPr>
          <a:xfrm>
            <a:off x="3839430" y="6330366"/>
            <a:ext cx="1829576" cy="897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715"/>
              </a:lnSpc>
              <a:spcBef>
                <a:spcPct val="0"/>
              </a:spcBef>
            </a:pPr>
            <a:r>
              <a:rPr lang="en-US" sz="745" spc="72">
                <a:solidFill>
                  <a:srgbClr val="FEFFF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HTTPS://EASC.NHS.WALES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3693516" y="6557385"/>
            <a:ext cx="1975490" cy="8976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r">
              <a:lnSpc>
                <a:spcPts val="715"/>
              </a:lnSpc>
              <a:spcBef>
                <a:spcPct val="0"/>
              </a:spcBef>
            </a:pPr>
            <a:r>
              <a:rPr lang="en-US" sz="745" spc="72" dirty="0">
                <a:solidFill>
                  <a:srgbClr val="FEFFF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CTM_CASC_EASC@WALES.NHS.UK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6242931" y="6366649"/>
            <a:ext cx="5814358" cy="1907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60"/>
              </a:lnSpc>
              <a:spcBef>
                <a:spcPct val="0"/>
              </a:spcBef>
            </a:pPr>
            <a:r>
              <a:rPr lang="en-US" sz="1114" dirty="0" smtClean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Quality Report</a:t>
            </a:r>
            <a:endParaRPr lang="en-US" sz="1114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384378" y="716591"/>
            <a:ext cx="112742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i="1" dirty="0" smtClean="0">
                <a:solidFill>
                  <a:srgbClr val="002060"/>
                </a:solidFill>
              </a:rPr>
              <a:t>Commissioning </a:t>
            </a:r>
            <a:r>
              <a:rPr lang="en-GB" i="1" dirty="0">
                <a:solidFill>
                  <a:srgbClr val="002060"/>
                </a:solidFill>
              </a:rPr>
              <a:t>services to do deliver </a:t>
            </a:r>
            <a:r>
              <a:rPr lang="en-GB" i="1" dirty="0" smtClean="0">
                <a:solidFill>
                  <a:srgbClr val="002060"/>
                </a:solidFill>
              </a:rPr>
              <a:t>prudent, value based care</a:t>
            </a:r>
            <a:endParaRPr lang="en-GB" i="1" dirty="0">
              <a:solidFill>
                <a:srgbClr val="002060"/>
              </a:solidFill>
            </a:endParaRPr>
          </a:p>
        </p:txBody>
      </p:sp>
      <p:sp>
        <p:nvSpPr>
          <p:cNvPr id="17" name="Isosceles Triangle 16"/>
          <p:cNvSpPr/>
          <p:nvPr/>
        </p:nvSpPr>
        <p:spPr>
          <a:xfrm rot="10800000">
            <a:off x="4375886" y="1564046"/>
            <a:ext cx="3657600" cy="3810000"/>
          </a:xfrm>
          <a:prstGeom prst="triangle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Isosceles Triangle 17"/>
          <p:cNvSpPr/>
          <p:nvPr/>
        </p:nvSpPr>
        <p:spPr>
          <a:xfrm rot="10800000">
            <a:off x="4948719" y="2778217"/>
            <a:ext cx="2533938" cy="2701253"/>
          </a:xfrm>
          <a:prstGeom prst="triangle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Isosceles Triangle 18"/>
          <p:cNvSpPr/>
          <p:nvPr/>
        </p:nvSpPr>
        <p:spPr>
          <a:xfrm rot="10800000">
            <a:off x="7254877" y="131389"/>
            <a:ext cx="5426852" cy="5383848"/>
          </a:xfrm>
          <a:prstGeom prst="triangl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Isosceles Triangle 11"/>
          <p:cNvSpPr/>
          <p:nvPr/>
        </p:nvSpPr>
        <p:spPr>
          <a:xfrm rot="10800000">
            <a:off x="5446876" y="3878228"/>
            <a:ext cx="1536463" cy="1590533"/>
          </a:xfrm>
          <a:prstGeom prst="triangle">
            <a:avLst/>
          </a:prstGeom>
          <a:solidFill>
            <a:schemeClr val="accent3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Isosceles Triangle 14"/>
          <p:cNvSpPr/>
          <p:nvPr/>
        </p:nvSpPr>
        <p:spPr>
          <a:xfrm rot="10800000">
            <a:off x="637076" y="1540428"/>
            <a:ext cx="3657600" cy="3810000"/>
          </a:xfrm>
          <a:prstGeom prst="triangle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6" name="Isosceles Triangle 15"/>
          <p:cNvSpPr/>
          <p:nvPr/>
        </p:nvSpPr>
        <p:spPr>
          <a:xfrm rot="10800000">
            <a:off x="1150195" y="2693141"/>
            <a:ext cx="2631360" cy="2881205"/>
          </a:xfrm>
          <a:prstGeom prst="triangle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Isosceles Triangle 20"/>
          <p:cNvSpPr/>
          <p:nvPr/>
        </p:nvSpPr>
        <p:spPr>
          <a:xfrm rot="10800000">
            <a:off x="1685979" y="3983813"/>
            <a:ext cx="1531354" cy="1590533"/>
          </a:xfrm>
          <a:prstGeom prst="triangle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TextBox 21"/>
          <p:cNvSpPr txBox="1"/>
          <p:nvPr/>
        </p:nvSpPr>
        <p:spPr>
          <a:xfrm>
            <a:off x="1798094" y="1796446"/>
            <a:ext cx="18954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61,748 Calls</a:t>
            </a:r>
            <a:endParaRPr lang="en-GB" dirty="0"/>
          </a:p>
        </p:txBody>
      </p:sp>
      <p:sp>
        <p:nvSpPr>
          <p:cNvPr id="23" name="TextBox 22"/>
          <p:cNvSpPr txBox="1"/>
          <p:nvPr/>
        </p:nvSpPr>
        <p:spPr>
          <a:xfrm>
            <a:off x="1857705" y="3141714"/>
            <a:ext cx="11878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6,610</a:t>
            </a:r>
          </a:p>
          <a:p>
            <a:pPr algn="ctr"/>
            <a:r>
              <a:rPr lang="en-GB" dirty="0" smtClean="0"/>
              <a:t> go to ED</a:t>
            </a:r>
            <a:endParaRPr lang="en-GB" dirty="0"/>
          </a:p>
        </p:txBody>
      </p:sp>
      <p:sp>
        <p:nvSpPr>
          <p:cNvPr id="24" name="TextBox 23"/>
          <p:cNvSpPr txBox="1"/>
          <p:nvPr/>
        </p:nvSpPr>
        <p:spPr>
          <a:xfrm>
            <a:off x="1750960" y="3992242"/>
            <a:ext cx="134540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dirty="0" smtClean="0">
                <a:solidFill>
                  <a:schemeClr val="bg1"/>
                </a:solidFill>
              </a:rPr>
              <a:t>3,630</a:t>
            </a:r>
          </a:p>
          <a:p>
            <a:pPr algn="ctr"/>
            <a:r>
              <a:rPr lang="en-GB" sz="1600" dirty="0" smtClean="0">
                <a:solidFill>
                  <a:schemeClr val="bg1"/>
                </a:solidFill>
              </a:rPr>
              <a:t> Ambulance</a:t>
            </a:r>
            <a:endParaRPr lang="en-GB" sz="1600" dirty="0">
              <a:solidFill>
                <a:schemeClr val="bg1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5293138" y="1817077"/>
            <a:ext cx="18954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44,355 Calls</a:t>
            </a:r>
            <a:endParaRPr lang="en-GB" dirty="0"/>
          </a:p>
        </p:txBody>
      </p:sp>
      <p:sp>
        <p:nvSpPr>
          <p:cNvPr id="30" name="TextBox 29"/>
          <p:cNvSpPr txBox="1"/>
          <p:nvPr/>
        </p:nvSpPr>
        <p:spPr>
          <a:xfrm>
            <a:off x="5293138" y="2823313"/>
            <a:ext cx="189542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20,879 Responded Incidents</a:t>
            </a:r>
            <a:endParaRPr lang="en-GB" dirty="0"/>
          </a:p>
        </p:txBody>
      </p:sp>
      <p:sp>
        <p:nvSpPr>
          <p:cNvPr id="31" name="TextBox 30"/>
          <p:cNvSpPr txBox="1"/>
          <p:nvPr/>
        </p:nvSpPr>
        <p:spPr>
          <a:xfrm>
            <a:off x="5267715" y="3868455"/>
            <a:ext cx="18954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dirty="0" smtClean="0">
                <a:solidFill>
                  <a:schemeClr val="bg1"/>
                </a:solidFill>
              </a:rPr>
              <a:t>13,723</a:t>
            </a:r>
          </a:p>
          <a:p>
            <a:pPr algn="ctr"/>
            <a:r>
              <a:rPr lang="en-GB" sz="1600" dirty="0" smtClean="0">
                <a:solidFill>
                  <a:schemeClr val="bg1"/>
                </a:solidFill>
              </a:rPr>
              <a:t>Conveyances</a:t>
            </a:r>
            <a:endParaRPr lang="en-GB" sz="1600" dirty="0">
              <a:solidFill>
                <a:schemeClr val="bg1"/>
              </a:solidFill>
            </a:endParaRPr>
          </a:p>
        </p:txBody>
      </p:sp>
      <p:sp>
        <p:nvSpPr>
          <p:cNvPr id="33" name="Oval 32"/>
          <p:cNvSpPr/>
          <p:nvPr/>
        </p:nvSpPr>
        <p:spPr>
          <a:xfrm>
            <a:off x="6915202" y="3541958"/>
            <a:ext cx="2340359" cy="1902683"/>
          </a:xfrm>
          <a:prstGeom prst="ellipse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1,344- told to make own way to ED</a:t>
            </a:r>
            <a:endParaRPr lang="en-GB" dirty="0"/>
          </a:p>
          <a:p>
            <a:pPr algn="ctr"/>
            <a:r>
              <a:rPr lang="en-GB" dirty="0" smtClean="0"/>
              <a:t>714- arranged a Taxi to go to ED</a:t>
            </a:r>
            <a:endParaRPr lang="en-GB" dirty="0"/>
          </a:p>
        </p:txBody>
      </p:sp>
      <p:sp>
        <p:nvSpPr>
          <p:cNvPr id="34" name="TextBox 33"/>
          <p:cNvSpPr txBox="1"/>
          <p:nvPr/>
        </p:nvSpPr>
        <p:spPr>
          <a:xfrm>
            <a:off x="7774746" y="313747"/>
            <a:ext cx="438711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GB" b="1" dirty="0" smtClean="0">
                <a:solidFill>
                  <a:schemeClr val="tx2">
                    <a:lumMod val="75000"/>
                  </a:schemeClr>
                </a:solidFill>
              </a:rPr>
              <a:t>65,832 </a:t>
            </a:r>
            <a:r>
              <a:rPr lang="en-GB" b="1" dirty="0">
                <a:solidFill>
                  <a:schemeClr val="tx2">
                    <a:lumMod val="75000"/>
                  </a:schemeClr>
                </a:solidFill>
              </a:rPr>
              <a:t>attendances at type 1 ED’s in </a:t>
            </a:r>
            <a:r>
              <a:rPr lang="en-GB" b="1" dirty="0" smtClean="0">
                <a:solidFill>
                  <a:schemeClr val="tx2">
                    <a:lumMod val="75000"/>
                  </a:schemeClr>
                </a:solidFill>
              </a:rPr>
              <a:t>Wales</a:t>
            </a:r>
          </a:p>
          <a:p>
            <a:pPr algn="ctr"/>
            <a:endParaRPr lang="en-GB" b="1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1779611" y="5340324"/>
            <a:ext cx="1347243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dirty="0" smtClean="0">
                <a:ln w="0"/>
                <a:solidFill>
                  <a:schemeClr val="tx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111</a:t>
            </a:r>
            <a:endParaRPr lang="en-US" sz="5400" b="0" cap="none" spc="0" dirty="0">
              <a:ln w="0"/>
              <a:solidFill>
                <a:schemeClr val="tx2">
                  <a:lumMod val="7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5545617" y="5296821"/>
            <a:ext cx="1347243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dirty="0" smtClean="0">
                <a:ln w="0"/>
                <a:solidFill>
                  <a:schemeClr val="tx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999</a:t>
            </a:r>
            <a:endParaRPr lang="en-US" sz="5400" b="0" cap="none" spc="0" dirty="0">
              <a:ln w="0"/>
              <a:solidFill>
                <a:schemeClr val="tx2">
                  <a:lumMod val="7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9528919" y="5315520"/>
            <a:ext cx="1347243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dirty="0" smtClean="0">
                <a:ln w="0"/>
                <a:solidFill>
                  <a:schemeClr val="tx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ED’s</a:t>
            </a:r>
            <a:endParaRPr lang="en-US" sz="5400" b="0" cap="none" spc="0" dirty="0">
              <a:ln w="0"/>
              <a:solidFill>
                <a:schemeClr val="tx2">
                  <a:lumMod val="7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cxnSp>
        <p:nvCxnSpPr>
          <p:cNvPr id="26" name="Curved Connector 25"/>
          <p:cNvCxnSpPr/>
          <p:nvPr/>
        </p:nvCxnSpPr>
        <p:spPr>
          <a:xfrm rot="5400000">
            <a:off x="4017972" y="2767213"/>
            <a:ext cx="964459" cy="516301"/>
          </a:xfrm>
          <a:prstGeom prst="curved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urved Connector 28"/>
          <p:cNvCxnSpPr/>
          <p:nvPr/>
        </p:nvCxnSpPr>
        <p:spPr>
          <a:xfrm rot="16200000" flipH="1">
            <a:off x="7386430" y="2714537"/>
            <a:ext cx="964459" cy="516882"/>
          </a:xfrm>
          <a:prstGeom prst="curved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Oval 39"/>
          <p:cNvSpPr/>
          <p:nvPr/>
        </p:nvSpPr>
        <p:spPr>
          <a:xfrm>
            <a:off x="3122223" y="3613017"/>
            <a:ext cx="2407013" cy="1979831"/>
          </a:xfrm>
          <a:prstGeom prst="ellipse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/>
              <a:t>1,886 patients were given advice over the phone which resulted in no ED attendance</a:t>
            </a:r>
            <a:endParaRPr lang="en-GB" dirty="0"/>
          </a:p>
        </p:txBody>
      </p:sp>
      <p:sp>
        <p:nvSpPr>
          <p:cNvPr id="32" name="TextBox 31"/>
          <p:cNvSpPr txBox="1"/>
          <p:nvPr/>
        </p:nvSpPr>
        <p:spPr>
          <a:xfrm>
            <a:off x="7868659" y="1194895"/>
            <a:ext cx="40691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GB" b="1" dirty="0">
                <a:solidFill>
                  <a:schemeClr val="tx2">
                    <a:lumMod val="75000"/>
                  </a:schemeClr>
                </a:solidFill>
              </a:rPr>
              <a:t>9, 930 patients were brought in by ambulance 15% of total ED </a:t>
            </a:r>
            <a:r>
              <a:rPr lang="en-GB" b="1" dirty="0" smtClean="0">
                <a:solidFill>
                  <a:schemeClr val="tx2">
                    <a:lumMod val="75000"/>
                  </a:schemeClr>
                </a:solidFill>
              </a:rPr>
              <a:t>demand</a:t>
            </a:r>
            <a:endParaRPr lang="en-GB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8489118" y="2165504"/>
            <a:ext cx="281939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GB" b="1" dirty="0">
                <a:solidFill>
                  <a:schemeClr val="tx2">
                    <a:lumMod val="75000"/>
                  </a:schemeClr>
                </a:solidFill>
              </a:rPr>
              <a:t>8,668 people were advised by either 111 or 999 to make their own way to ED 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757021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84379" y="190500"/>
            <a:ext cx="10156690" cy="4890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160"/>
              </a:lnSpc>
            </a:pPr>
            <a:r>
              <a:rPr lang="en-US" sz="3200" b="1" dirty="0" smtClean="0">
                <a:solidFill>
                  <a:schemeClr val="tx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Efficient Care</a:t>
            </a:r>
            <a:endParaRPr lang="en-US" sz="3200" b="1" dirty="0">
              <a:solidFill>
                <a:schemeClr val="tx2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 rot="5400000">
            <a:off x="5715282" y="400647"/>
            <a:ext cx="754522" cy="12192000"/>
            <a:chOff x="0" y="0"/>
            <a:chExt cx="430706" cy="69596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30706" cy="6959600"/>
            </a:xfrm>
            <a:custGeom>
              <a:avLst/>
              <a:gdLst/>
              <a:ahLst/>
              <a:cxnLst/>
              <a:rect l="l" t="t" r="r" b="b"/>
              <a:pathLst>
                <a:path w="430706" h="6959600">
                  <a:moveTo>
                    <a:pt x="0" y="0"/>
                  </a:moveTo>
                  <a:lnTo>
                    <a:pt x="430706" y="0"/>
                  </a:lnTo>
                  <a:lnTo>
                    <a:pt x="430706" y="6959600"/>
                  </a:lnTo>
                  <a:lnTo>
                    <a:pt x="0" y="6959600"/>
                  </a:lnTo>
                  <a:close/>
                </a:path>
              </a:pathLst>
            </a:custGeom>
            <a:solidFill>
              <a:srgbClr val="143752"/>
            </a:solidFill>
          </p:spPr>
        </p:sp>
      </p:grpSp>
      <p:pic>
        <p:nvPicPr>
          <p:cNvPr id="5" name="Picture 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81308" y="6143394"/>
            <a:ext cx="2481232" cy="66585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5735681" y="6290552"/>
            <a:ext cx="170906" cy="170906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5735681" y="6537303"/>
            <a:ext cx="170906" cy="131442"/>
          </a:xfrm>
          <a:prstGeom prst="rect">
            <a:avLst/>
          </a:prstGeom>
        </p:spPr>
      </p:pic>
      <p:grpSp>
        <p:nvGrpSpPr>
          <p:cNvPr id="8" name="Group 8"/>
          <p:cNvGrpSpPr/>
          <p:nvPr/>
        </p:nvGrpSpPr>
        <p:grpSpPr>
          <a:xfrm rot="5400000">
            <a:off x="5784193" y="6337076"/>
            <a:ext cx="623614" cy="293862"/>
            <a:chOff x="0" y="0"/>
            <a:chExt cx="1212798" cy="571500"/>
          </a:xfrm>
        </p:grpSpPr>
        <p:sp>
          <p:nvSpPr>
            <p:cNvPr id="9" name="Freeform 9"/>
            <p:cNvSpPr/>
            <p:nvPr/>
          </p:nvSpPr>
          <p:spPr>
            <a:xfrm>
              <a:off x="0" y="255270"/>
              <a:ext cx="1212798" cy="69850"/>
            </a:xfrm>
            <a:custGeom>
              <a:avLst/>
              <a:gdLst/>
              <a:ahLst/>
              <a:cxnLst/>
              <a:rect l="l" t="t" r="r" b="b"/>
              <a:pathLst>
                <a:path w="1212798" h="69850">
                  <a:moveTo>
                    <a:pt x="921968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1212798" y="69850"/>
                  </a:lnTo>
                  <a:lnTo>
                    <a:pt x="1212798" y="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10" name="TextBox 10"/>
          <p:cNvSpPr txBox="1"/>
          <p:nvPr/>
        </p:nvSpPr>
        <p:spPr>
          <a:xfrm>
            <a:off x="3839430" y="6330366"/>
            <a:ext cx="1829576" cy="897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715"/>
              </a:lnSpc>
              <a:spcBef>
                <a:spcPct val="0"/>
              </a:spcBef>
            </a:pPr>
            <a:r>
              <a:rPr lang="en-US" sz="745" spc="72">
                <a:solidFill>
                  <a:srgbClr val="FEFFF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HTTPS://EASC.NHS.WALES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3693516" y="6557385"/>
            <a:ext cx="1975490" cy="8976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r">
              <a:lnSpc>
                <a:spcPts val="715"/>
              </a:lnSpc>
              <a:spcBef>
                <a:spcPct val="0"/>
              </a:spcBef>
            </a:pPr>
            <a:r>
              <a:rPr lang="en-US" sz="745" spc="72" dirty="0">
                <a:solidFill>
                  <a:srgbClr val="FEFFF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CTM_CASC_EASC@WALES.NHS.UK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6242931" y="6366649"/>
            <a:ext cx="5814358" cy="1907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60"/>
              </a:lnSpc>
              <a:spcBef>
                <a:spcPct val="0"/>
              </a:spcBef>
            </a:pPr>
            <a:r>
              <a:rPr lang="en-US" sz="1114" dirty="0" smtClean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Quality Report</a:t>
            </a:r>
            <a:endParaRPr lang="en-US" sz="1114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384378" y="716591"/>
            <a:ext cx="112742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i="1" dirty="0" smtClean="0">
                <a:solidFill>
                  <a:srgbClr val="002060"/>
                </a:solidFill>
              </a:rPr>
              <a:t>Commissioning </a:t>
            </a:r>
            <a:r>
              <a:rPr lang="en-GB" i="1" dirty="0">
                <a:solidFill>
                  <a:srgbClr val="002060"/>
                </a:solidFill>
              </a:rPr>
              <a:t>services to do deliver </a:t>
            </a:r>
            <a:r>
              <a:rPr lang="en-GB" i="1" dirty="0" smtClean="0">
                <a:solidFill>
                  <a:srgbClr val="002060"/>
                </a:solidFill>
              </a:rPr>
              <a:t>prudent, value based care</a:t>
            </a:r>
            <a:endParaRPr lang="en-GB" i="1" dirty="0">
              <a:solidFill>
                <a:srgbClr val="002060"/>
              </a:solidFill>
            </a:endParaRPr>
          </a:p>
        </p:txBody>
      </p:sp>
      <p:pic>
        <p:nvPicPr>
          <p:cNvPr id="39" name="Picture 3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35034" y="1084885"/>
            <a:ext cx="121931" cy="4688230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202029" y="1223174"/>
            <a:ext cx="47210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chemeClr val="tx2">
                    <a:lumMod val="75000"/>
                  </a:schemeClr>
                </a:solidFill>
              </a:rPr>
              <a:t>Acuity of patients arriving at ED</a:t>
            </a:r>
            <a:endParaRPr lang="en-GB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121531" y="1611434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dirty="0">
                <a:solidFill>
                  <a:srgbClr val="0E316F"/>
                </a:solidFill>
              </a:rPr>
              <a:t>Manchester triage is a clinical risk assessment and management tool which is used to help identify the priority in which patients need to be seen. </a:t>
            </a:r>
            <a:endParaRPr lang="en-GB" dirty="0"/>
          </a:p>
        </p:txBody>
      </p:sp>
      <p:pic>
        <p:nvPicPr>
          <p:cNvPr id="27" name="Picture 2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02029" y="2571750"/>
            <a:ext cx="5314950" cy="1714500"/>
          </a:xfrm>
          <a:prstGeom prst="rect">
            <a:avLst/>
          </a:prstGeom>
        </p:spPr>
      </p:pic>
      <p:sp>
        <p:nvSpPr>
          <p:cNvPr id="29" name="Rectangle 28"/>
          <p:cNvSpPr/>
          <p:nvPr/>
        </p:nvSpPr>
        <p:spPr>
          <a:xfrm>
            <a:off x="6268331" y="892627"/>
            <a:ext cx="5599856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>
                <a:solidFill>
                  <a:srgbClr val="0E316F"/>
                </a:solidFill>
              </a:rPr>
              <a:t>Patients who are triaged as Red (or category 1) are considered to be very unwell and are usually patients requiring resuscitation. </a:t>
            </a:r>
          </a:p>
          <a:p>
            <a:r>
              <a:rPr lang="en-GB" b="1" dirty="0">
                <a:solidFill>
                  <a:srgbClr val="0E316F"/>
                </a:solidFill>
              </a:rPr>
              <a:t>What makes a patient a Red / category 1?</a:t>
            </a:r>
            <a:endParaRPr lang="en-GB" dirty="0">
              <a:solidFill>
                <a:srgbClr val="0E316F"/>
              </a:solidFill>
            </a:endParaRPr>
          </a:p>
          <a:p>
            <a:r>
              <a:rPr lang="en-GB" dirty="0">
                <a:solidFill>
                  <a:srgbClr val="0E316F"/>
                </a:solidFill>
              </a:rPr>
              <a:t>Stridor</a:t>
            </a:r>
          </a:p>
          <a:p>
            <a:r>
              <a:rPr lang="en-GB" dirty="0">
                <a:solidFill>
                  <a:srgbClr val="0E316F"/>
                </a:solidFill>
              </a:rPr>
              <a:t>Airway Compromise</a:t>
            </a:r>
          </a:p>
          <a:p>
            <a:r>
              <a:rPr lang="en-GB" dirty="0">
                <a:solidFill>
                  <a:srgbClr val="0E316F"/>
                </a:solidFill>
              </a:rPr>
              <a:t>Shock</a:t>
            </a:r>
          </a:p>
          <a:p>
            <a:r>
              <a:rPr lang="en-GB" dirty="0">
                <a:solidFill>
                  <a:srgbClr val="0E316F"/>
                </a:solidFill>
              </a:rPr>
              <a:t>Inadequate breathing</a:t>
            </a:r>
          </a:p>
          <a:p>
            <a:r>
              <a:rPr lang="en-GB" dirty="0">
                <a:solidFill>
                  <a:srgbClr val="0E316F"/>
                </a:solidFill>
              </a:rPr>
              <a:t>Unresponsive</a:t>
            </a:r>
          </a:p>
          <a:p>
            <a:r>
              <a:rPr lang="en-GB" dirty="0">
                <a:solidFill>
                  <a:srgbClr val="0E316F"/>
                </a:solidFill>
              </a:rPr>
              <a:t>Drooling</a:t>
            </a:r>
          </a:p>
          <a:p>
            <a:r>
              <a:rPr lang="en-GB" dirty="0">
                <a:solidFill>
                  <a:srgbClr val="0E316F"/>
                </a:solidFill>
              </a:rPr>
              <a:t>Currently fitting</a:t>
            </a:r>
          </a:p>
          <a:p>
            <a:r>
              <a:rPr lang="en-GB" dirty="0" smtClean="0">
                <a:solidFill>
                  <a:srgbClr val="0E316F"/>
                </a:solidFill>
              </a:rPr>
              <a:t>Exsanguinating </a:t>
            </a:r>
            <a:r>
              <a:rPr lang="en-GB" dirty="0">
                <a:solidFill>
                  <a:srgbClr val="0E316F"/>
                </a:solidFill>
              </a:rPr>
              <a:t>haemorrhage</a:t>
            </a:r>
          </a:p>
          <a:p>
            <a:r>
              <a:rPr lang="en-GB" dirty="0">
                <a:solidFill>
                  <a:srgbClr val="0E316F"/>
                </a:solidFill>
              </a:rPr>
              <a:t>Chemical eye injury</a:t>
            </a:r>
          </a:p>
          <a:p>
            <a:r>
              <a:rPr lang="en-GB" dirty="0">
                <a:solidFill>
                  <a:srgbClr val="0E316F"/>
                </a:solidFill>
              </a:rPr>
              <a:t>Unresponsive child</a:t>
            </a:r>
          </a:p>
          <a:p>
            <a:r>
              <a:rPr lang="en-GB" dirty="0">
                <a:solidFill>
                  <a:srgbClr val="0E316F"/>
                </a:solidFill>
              </a:rPr>
              <a:t>Hypoglycaemia less than 3</a:t>
            </a:r>
          </a:p>
          <a:p>
            <a:r>
              <a:rPr lang="en-GB" dirty="0">
                <a:solidFill>
                  <a:srgbClr val="0E316F"/>
                </a:solidFill>
              </a:rPr>
              <a:t>Prolapsed umbilical cord</a:t>
            </a:r>
          </a:p>
          <a:p>
            <a:r>
              <a:rPr lang="en-GB" dirty="0">
                <a:solidFill>
                  <a:srgbClr val="0E316F"/>
                </a:solidFill>
              </a:rPr>
              <a:t>Presenting foetal parts</a:t>
            </a:r>
            <a:endParaRPr lang="en-GB" dirty="0">
              <a:solidFill>
                <a:srgbClr val="0E316F"/>
              </a:solidFill>
              <a:effectLst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202029" y="4698887"/>
            <a:ext cx="570455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>
                <a:solidFill>
                  <a:srgbClr val="0E316F"/>
                </a:solidFill>
              </a:rPr>
              <a:t>In </a:t>
            </a:r>
            <a:r>
              <a:rPr lang="en-GB" b="1" dirty="0" smtClean="0">
                <a:solidFill>
                  <a:srgbClr val="0E316F"/>
                </a:solidFill>
              </a:rPr>
              <a:t>March 263 </a:t>
            </a:r>
            <a:r>
              <a:rPr lang="en-GB" b="1" dirty="0">
                <a:solidFill>
                  <a:srgbClr val="0E316F"/>
                </a:solidFill>
              </a:rPr>
              <a:t>patients self presented to type 1 ED's that were triaged as a Red/ Category 1. These patients required immediate medical attention and may have benefitted from ambulance intervention.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412714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84379" y="190500"/>
            <a:ext cx="10156690" cy="4890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160"/>
              </a:lnSpc>
            </a:pPr>
            <a:r>
              <a:rPr lang="en-US" sz="3200" b="1" dirty="0" smtClean="0">
                <a:solidFill>
                  <a:schemeClr val="tx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Efficient Care</a:t>
            </a:r>
            <a:endParaRPr lang="en-US" sz="3200" b="1" dirty="0">
              <a:solidFill>
                <a:schemeClr val="tx2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 rot="5400000">
            <a:off x="5715282" y="400647"/>
            <a:ext cx="754522" cy="12192000"/>
            <a:chOff x="0" y="0"/>
            <a:chExt cx="430706" cy="69596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30706" cy="6959600"/>
            </a:xfrm>
            <a:custGeom>
              <a:avLst/>
              <a:gdLst/>
              <a:ahLst/>
              <a:cxnLst/>
              <a:rect l="l" t="t" r="r" b="b"/>
              <a:pathLst>
                <a:path w="430706" h="6959600">
                  <a:moveTo>
                    <a:pt x="0" y="0"/>
                  </a:moveTo>
                  <a:lnTo>
                    <a:pt x="430706" y="0"/>
                  </a:lnTo>
                  <a:lnTo>
                    <a:pt x="430706" y="6959600"/>
                  </a:lnTo>
                  <a:lnTo>
                    <a:pt x="0" y="6959600"/>
                  </a:lnTo>
                  <a:close/>
                </a:path>
              </a:pathLst>
            </a:custGeom>
            <a:solidFill>
              <a:srgbClr val="143752"/>
            </a:solidFill>
          </p:spPr>
        </p:sp>
      </p:grpSp>
      <p:pic>
        <p:nvPicPr>
          <p:cNvPr id="5" name="Picture 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81308" y="6143394"/>
            <a:ext cx="2481232" cy="66585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5735681" y="6290552"/>
            <a:ext cx="170906" cy="170906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5735681" y="6537303"/>
            <a:ext cx="170906" cy="131442"/>
          </a:xfrm>
          <a:prstGeom prst="rect">
            <a:avLst/>
          </a:prstGeom>
        </p:spPr>
      </p:pic>
      <p:grpSp>
        <p:nvGrpSpPr>
          <p:cNvPr id="8" name="Group 8"/>
          <p:cNvGrpSpPr/>
          <p:nvPr/>
        </p:nvGrpSpPr>
        <p:grpSpPr>
          <a:xfrm rot="5400000">
            <a:off x="5784193" y="6337076"/>
            <a:ext cx="623614" cy="293862"/>
            <a:chOff x="0" y="0"/>
            <a:chExt cx="1212798" cy="571500"/>
          </a:xfrm>
        </p:grpSpPr>
        <p:sp>
          <p:nvSpPr>
            <p:cNvPr id="9" name="Freeform 9"/>
            <p:cNvSpPr/>
            <p:nvPr/>
          </p:nvSpPr>
          <p:spPr>
            <a:xfrm>
              <a:off x="0" y="255270"/>
              <a:ext cx="1212798" cy="69850"/>
            </a:xfrm>
            <a:custGeom>
              <a:avLst/>
              <a:gdLst/>
              <a:ahLst/>
              <a:cxnLst/>
              <a:rect l="l" t="t" r="r" b="b"/>
              <a:pathLst>
                <a:path w="1212798" h="69850">
                  <a:moveTo>
                    <a:pt x="921968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1212798" y="69850"/>
                  </a:lnTo>
                  <a:lnTo>
                    <a:pt x="1212798" y="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10" name="TextBox 10"/>
          <p:cNvSpPr txBox="1"/>
          <p:nvPr/>
        </p:nvSpPr>
        <p:spPr>
          <a:xfrm>
            <a:off x="3839430" y="6330366"/>
            <a:ext cx="1829576" cy="897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715"/>
              </a:lnSpc>
              <a:spcBef>
                <a:spcPct val="0"/>
              </a:spcBef>
            </a:pPr>
            <a:r>
              <a:rPr lang="en-US" sz="745" spc="72">
                <a:solidFill>
                  <a:srgbClr val="FEFFF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HTTPS://EASC.NHS.WALES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3693516" y="6557385"/>
            <a:ext cx="1975490" cy="8976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r">
              <a:lnSpc>
                <a:spcPts val="715"/>
              </a:lnSpc>
              <a:spcBef>
                <a:spcPct val="0"/>
              </a:spcBef>
            </a:pPr>
            <a:r>
              <a:rPr lang="en-US" sz="745" spc="72" dirty="0">
                <a:solidFill>
                  <a:srgbClr val="FEFFF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CTM_CASC_EASC@WALES.NHS.UK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6242931" y="6366649"/>
            <a:ext cx="5814358" cy="1907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60"/>
              </a:lnSpc>
              <a:spcBef>
                <a:spcPct val="0"/>
              </a:spcBef>
            </a:pPr>
            <a:r>
              <a:rPr lang="en-US" sz="1114" dirty="0" smtClean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Quality Report</a:t>
            </a:r>
            <a:endParaRPr lang="en-US" sz="1114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384378" y="716591"/>
            <a:ext cx="112742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i="1" dirty="0" smtClean="0">
                <a:solidFill>
                  <a:srgbClr val="002060"/>
                </a:solidFill>
              </a:rPr>
              <a:t>Commissioning </a:t>
            </a:r>
            <a:r>
              <a:rPr lang="en-GB" i="1" dirty="0">
                <a:solidFill>
                  <a:srgbClr val="002060"/>
                </a:solidFill>
              </a:rPr>
              <a:t>services to do deliver </a:t>
            </a:r>
            <a:r>
              <a:rPr lang="en-GB" i="1" dirty="0" smtClean="0">
                <a:solidFill>
                  <a:srgbClr val="002060"/>
                </a:solidFill>
              </a:rPr>
              <a:t>prudent, value based care</a:t>
            </a:r>
            <a:endParaRPr lang="en-GB" i="1" dirty="0">
              <a:solidFill>
                <a:srgbClr val="002060"/>
              </a:solidFill>
            </a:endParaRPr>
          </a:p>
        </p:txBody>
      </p:sp>
      <p:graphicFrame>
        <p:nvGraphicFramePr>
          <p:cNvPr id="17" name="Chart 1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55629410"/>
              </p:ext>
            </p:extLst>
          </p:nvPr>
        </p:nvGraphicFramePr>
        <p:xfrm>
          <a:off x="384378" y="1223174"/>
          <a:ext cx="5691378" cy="34250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18" name="Chart 1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76503932"/>
              </p:ext>
            </p:extLst>
          </p:nvPr>
        </p:nvGraphicFramePr>
        <p:xfrm>
          <a:off x="6434161" y="1223174"/>
          <a:ext cx="5623128" cy="34626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pic>
        <p:nvPicPr>
          <p:cNvPr id="19" name="Picture 1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35034" y="1084885"/>
            <a:ext cx="121931" cy="4688230"/>
          </a:xfrm>
          <a:prstGeom prst="rect">
            <a:avLst/>
          </a:prstGeom>
        </p:spPr>
      </p:pic>
      <p:sp>
        <p:nvSpPr>
          <p:cNvPr id="20" name="Rectangle 19"/>
          <p:cNvSpPr/>
          <p:nvPr/>
        </p:nvSpPr>
        <p:spPr>
          <a:xfrm>
            <a:off x="202029" y="4698887"/>
            <a:ext cx="570455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 smtClean="0">
                <a:solidFill>
                  <a:srgbClr val="0E316F"/>
                </a:solidFill>
              </a:rPr>
              <a:t>The above chart shows the number of patients that self present, that are triaged as category 1</a:t>
            </a:r>
            <a:r>
              <a:rPr lang="en-GB" b="1" dirty="0">
                <a:solidFill>
                  <a:srgbClr val="0E316F"/>
                </a:solidFill>
              </a:rPr>
              <a:t>.</a:t>
            </a:r>
            <a:endParaRPr lang="en-GB" dirty="0"/>
          </a:p>
        </p:txBody>
      </p:sp>
      <p:sp>
        <p:nvSpPr>
          <p:cNvPr id="21" name="Rectangle 20"/>
          <p:cNvSpPr/>
          <p:nvPr/>
        </p:nvSpPr>
        <p:spPr>
          <a:xfrm>
            <a:off x="6230200" y="4648200"/>
            <a:ext cx="570455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 smtClean="0">
                <a:solidFill>
                  <a:srgbClr val="0E316F"/>
                </a:solidFill>
              </a:rPr>
              <a:t>The chart above shows a slight increase over time in the number of low acuity patients (category 5) that are conveyed by ambulance.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308500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19476</TotalTime>
  <Words>1235</Words>
  <Application>Microsoft Office PowerPoint</Application>
  <PresentationFormat>Widescreen</PresentationFormat>
  <Paragraphs>178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Verdana</vt:lpstr>
      <vt:lpstr>Calibri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EASC PowerPoint Template</dc:title>
  <dc:creator>Sian Ashford (CTM UHB - National Collaborative Commissioning Unit)</dc:creator>
  <cp:lastModifiedBy>Sian Ashford (CTM UHB - National Collaborative Commissioning Unit)</cp:lastModifiedBy>
  <cp:revision>65</cp:revision>
  <dcterms:created xsi:type="dcterms:W3CDTF">2006-08-16T00:00:00Z</dcterms:created>
  <dcterms:modified xsi:type="dcterms:W3CDTF">2023-05-09T11:49:19Z</dcterms:modified>
  <dc:identifier>DAFS9h7uplc</dc:identifier>
</cp:coreProperties>
</file>