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</p:sldIdLst>
  <p:sldSz cx="12192000" cy="6858000"/>
  <p:notesSz cx="6858000" cy="9144000"/>
  <p:embeddedFontLst>
    <p:embeddedFont>
      <p:font typeface="Aileron Heavy Bold" panose="020B0604020202020204" charset="0"/>
      <p:regular r:id="rId12"/>
    </p:embeddedFont>
    <p:embeddedFont>
      <p:font typeface="Aileron Regular" panose="020B0604020202020204" charset="0"/>
      <p:regular r:id="rId13"/>
    </p:embeddedFon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Montserrat Semi-Bold" panose="020B0604020202020204" charset="0"/>
      <p:regular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43752"/>
    <a:srgbClr val="4BACC6"/>
    <a:srgbClr val="4C67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2" d="100"/>
          <a:sy n="62" d="100"/>
        </p:scale>
        <p:origin x="804" y="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customXml" Target="../customXml/item2.xml"/><Relationship Id="rId16" Type="http://schemas.openxmlformats.org/officeDocument/2006/relationships/font" Target="fonts/font5.fntdata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font" Target="fonts/font4.fntdata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3.fntdata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977562" y="-953737"/>
            <a:ext cx="6355986" cy="6355986"/>
            <a:chOff x="0" y="0"/>
            <a:chExt cx="8474648" cy="8474648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8474648" cy="8474648"/>
              <a:chOff x="0" y="0"/>
              <a:chExt cx="6350000" cy="63500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143752"/>
              </a:solidFill>
            </p:spPr>
          </p:sp>
        </p:grpSp>
        <p:grpSp>
          <p:nvGrpSpPr>
            <p:cNvPr id="5" name="Group 5"/>
            <p:cNvGrpSpPr>
              <a:grpSpLocks noChangeAspect="1"/>
            </p:cNvGrpSpPr>
            <p:nvPr/>
          </p:nvGrpSpPr>
          <p:grpSpPr>
            <a:xfrm>
              <a:off x="178349" y="178161"/>
              <a:ext cx="8136389" cy="8136356"/>
              <a:chOff x="0" y="0"/>
              <a:chExt cx="6350000" cy="6349975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6350000" cy="6349974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49974">
                    <a:moveTo>
                      <a:pt x="6350000" y="3175025"/>
                    </a:moveTo>
                    <a:cubicBezTo>
                      <a:pt x="6350000" y="4928451"/>
                      <a:pt x="4928476" y="6349974"/>
                      <a:pt x="3175000" y="6349974"/>
                    </a:cubicBezTo>
                    <a:cubicBezTo>
                      <a:pt x="1421498" y="6349974"/>
                      <a:pt x="0" y="4928451"/>
                      <a:pt x="0" y="3175025"/>
                    </a:cubicBezTo>
                    <a:cubicBezTo>
                      <a:pt x="0" y="1421511"/>
                      <a:pt x="1421498" y="0"/>
                      <a:pt x="3175000" y="0"/>
                    </a:cubicBezTo>
                    <a:cubicBezTo>
                      <a:pt x="4928501" y="0"/>
                      <a:pt x="6350000" y="1421511"/>
                      <a:pt x="6350000" y="3175025"/>
                    </a:cubicBezTo>
                    <a:close/>
                  </a:path>
                </a:pathLst>
              </a:custGeom>
              <a:blipFill>
                <a:blip r:embed="rId2"/>
                <a:stretch>
                  <a:fillRect r="-285850"/>
                </a:stretch>
              </a:blipFill>
            </p:spPr>
          </p:sp>
        </p:grpSp>
      </p:grpSp>
      <p:grpSp>
        <p:nvGrpSpPr>
          <p:cNvPr id="7" name="Group 7"/>
          <p:cNvGrpSpPr/>
          <p:nvPr/>
        </p:nvGrpSpPr>
        <p:grpSpPr>
          <a:xfrm rot="5400000">
            <a:off x="5718739" y="384739"/>
            <a:ext cx="754522" cy="12192000"/>
            <a:chOff x="0" y="0"/>
            <a:chExt cx="430706" cy="69596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30706" cy="6959600"/>
            </a:xfrm>
            <a:custGeom>
              <a:avLst/>
              <a:gdLst/>
              <a:ahLst/>
              <a:cxnLst/>
              <a:rect l="l" t="t" r="r" b="b"/>
              <a:pathLst>
                <a:path w="430706" h="6959600">
                  <a:moveTo>
                    <a:pt x="0" y="0"/>
                  </a:moveTo>
                  <a:lnTo>
                    <a:pt x="430706" y="0"/>
                  </a:lnTo>
                  <a:lnTo>
                    <a:pt x="430706" y="6959600"/>
                  </a:lnTo>
                  <a:lnTo>
                    <a:pt x="0" y="6959600"/>
                  </a:lnTo>
                  <a:close/>
                </a:path>
              </a:pathLst>
            </a:custGeom>
            <a:solidFill>
              <a:srgbClr val="143752"/>
            </a:solidFill>
          </p:spPr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81308" y="6143394"/>
            <a:ext cx="2481232" cy="66585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5735681" y="6290552"/>
            <a:ext cx="170906" cy="170906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5735681" y="6537303"/>
            <a:ext cx="170906" cy="131442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 rot="5400000">
            <a:off x="5784193" y="6337076"/>
            <a:ext cx="623614" cy="293862"/>
            <a:chOff x="0" y="0"/>
            <a:chExt cx="1212798" cy="571500"/>
          </a:xfrm>
        </p:grpSpPr>
        <p:sp>
          <p:nvSpPr>
            <p:cNvPr id="13" name="Freeform 13"/>
            <p:cNvSpPr/>
            <p:nvPr/>
          </p:nvSpPr>
          <p:spPr>
            <a:xfrm>
              <a:off x="0" y="255270"/>
              <a:ext cx="1212798" cy="69850"/>
            </a:xfrm>
            <a:custGeom>
              <a:avLst/>
              <a:gdLst/>
              <a:ahLst/>
              <a:cxnLst/>
              <a:rect l="l" t="t" r="r" b="b"/>
              <a:pathLst>
                <a:path w="1212798" h="69850">
                  <a:moveTo>
                    <a:pt x="92196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212798" y="69850"/>
                  </a:lnTo>
                  <a:lnTo>
                    <a:pt x="1212798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4" name="TextBox 14"/>
          <p:cNvSpPr txBox="1"/>
          <p:nvPr/>
        </p:nvSpPr>
        <p:spPr>
          <a:xfrm>
            <a:off x="450306" y="2687398"/>
            <a:ext cx="6291762" cy="381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00"/>
              </a:lnSpc>
              <a:spcBef>
                <a:spcPct val="0"/>
              </a:spcBef>
            </a:pPr>
            <a:r>
              <a:rPr lang="en-US" sz="2214">
                <a:solidFill>
                  <a:srgbClr val="143752"/>
                </a:solidFill>
                <a:latin typeface="Aileron Heavy Bold"/>
              </a:rPr>
              <a:t>Emergency Ambulance Services Committee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497931" y="3050582"/>
            <a:ext cx="6244137" cy="21646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72"/>
              </a:lnSpc>
              <a:spcBef>
                <a:spcPct val="0"/>
              </a:spcBef>
            </a:pPr>
            <a:r>
              <a:rPr lang="en-US" sz="2480" dirty="0">
                <a:solidFill>
                  <a:srgbClr val="143752"/>
                </a:solidFill>
                <a:latin typeface="Aileron Regular"/>
              </a:rPr>
              <a:t>Performance Reporting – Statistical Process Control Charts  </a:t>
            </a:r>
          </a:p>
          <a:p>
            <a:pPr algn="ctr">
              <a:lnSpc>
                <a:spcPts val="3472"/>
              </a:lnSpc>
              <a:spcBef>
                <a:spcPct val="0"/>
              </a:spcBef>
            </a:pPr>
            <a:endParaRPr lang="en-US" sz="2480" dirty="0">
              <a:solidFill>
                <a:srgbClr val="143752"/>
              </a:solidFill>
              <a:latin typeface="Aileron Regular"/>
            </a:endParaRPr>
          </a:p>
          <a:p>
            <a:pPr algn="ctr">
              <a:lnSpc>
                <a:spcPts val="3472"/>
              </a:lnSpc>
              <a:spcBef>
                <a:spcPct val="0"/>
              </a:spcBef>
            </a:pPr>
            <a:endParaRPr lang="en-US" sz="2480" dirty="0">
              <a:solidFill>
                <a:srgbClr val="143752"/>
              </a:solidFill>
              <a:latin typeface="Aileron Regular"/>
            </a:endParaRPr>
          </a:p>
          <a:p>
            <a:pPr algn="ctr">
              <a:spcBef>
                <a:spcPct val="0"/>
              </a:spcBef>
            </a:pPr>
            <a:r>
              <a:rPr lang="en-GB" sz="1200" b="0" i="0" dirty="0">
                <a:solidFill>
                  <a:srgbClr val="040C28"/>
                </a:solidFill>
                <a:effectLst/>
                <a:latin typeface="Google Sans"/>
              </a:rPr>
              <a:t>Statistical process control</a:t>
            </a:r>
            <a:r>
              <a:rPr lang="en-GB" sz="1200" b="0" i="0" dirty="0">
                <a:solidFill>
                  <a:srgbClr val="474747"/>
                </a:solidFill>
                <a:effectLst/>
                <a:latin typeface="Google Sans"/>
              </a:rPr>
              <a:t> (SPC) is an analytical technique that plots data over time. It helps us understand variation and in so doing guides us to take the most appropriate action.</a:t>
            </a:r>
            <a:endParaRPr lang="en-US" sz="1200" dirty="0">
              <a:solidFill>
                <a:srgbClr val="143752"/>
              </a:solidFill>
              <a:latin typeface="Aileron Regular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3839430" y="6330366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HTTPS://EASC.NHS.WALES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3839430" y="6557385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CTM_CASC_EASC@WALES.NHS.UK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5718739" y="384739"/>
            <a:ext cx="754522" cy="12192000"/>
            <a:chOff x="0" y="0"/>
            <a:chExt cx="430706" cy="69596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30706" cy="6959600"/>
            </a:xfrm>
            <a:custGeom>
              <a:avLst/>
              <a:gdLst/>
              <a:ahLst/>
              <a:cxnLst/>
              <a:rect l="l" t="t" r="r" b="b"/>
              <a:pathLst>
                <a:path w="430706" h="6959600">
                  <a:moveTo>
                    <a:pt x="0" y="0"/>
                  </a:moveTo>
                  <a:lnTo>
                    <a:pt x="430706" y="0"/>
                  </a:lnTo>
                  <a:lnTo>
                    <a:pt x="430706" y="6959600"/>
                  </a:lnTo>
                  <a:lnTo>
                    <a:pt x="0" y="6959600"/>
                  </a:lnTo>
                  <a:close/>
                </a:path>
              </a:pathLst>
            </a:custGeom>
            <a:solidFill>
              <a:srgbClr val="143752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1308" y="6143394"/>
            <a:ext cx="2481232" cy="66585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735681" y="6290552"/>
            <a:ext cx="170906" cy="17090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735681" y="6537303"/>
            <a:ext cx="170906" cy="131442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 rot="5400000">
            <a:off x="5784193" y="6337076"/>
            <a:ext cx="623614" cy="293862"/>
            <a:chOff x="0" y="0"/>
            <a:chExt cx="1212798" cy="571500"/>
          </a:xfrm>
        </p:grpSpPr>
        <p:sp>
          <p:nvSpPr>
            <p:cNvPr id="8" name="Freeform 8"/>
            <p:cNvSpPr/>
            <p:nvPr/>
          </p:nvSpPr>
          <p:spPr>
            <a:xfrm>
              <a:off x="0" y="255270"/>
              <a:ext cx="1212798" cy="69850"/>
            </a:xfrm>
            <a:custGeom>
              <a:avLst/>
              <a:gdLst/>
              <a:ahLst/>
              <a:cxnLst/>
              <a:rect l="l" t="t" r="r" b="b"/>
              <a:pathLst>
                <a:path w="1212798" h="69850">
                  <a:moveTo>
                    <a:pt x="92196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212798" y="69850"/>
                  </a:lnTo>
                  <a:lnTo>
                    <a:pt x="1212798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9" name="TextBox 9"/>
          <p:cNvSpPr txBox="1"/>
          <p:nvPr/>
        </p:nvSpPr>
        <p:spPr>
          <a:xfrm>
            <a:off x="3839430" y="6330366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HTTPS://EASC.NHS.WALES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839430" y="6557385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CTM_CASC_EASC@WALES.NHS.UK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84379" y="190500"/>
            <a:ext cx="6572592" cy="505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160"/>
              </a:lnSpc>
            </a:pPr>
            <a:r>
              <a:rPr lang="en-US" sz="3200" dirty="0">
                <a:solidFill>
                  <a:srgbClr val="4C6484"/>
                </a:solidFill>
                <a:latin typeface="Montserrat Semi-Bold"/>
              </a:rPr>
              <a:t>Red Demand    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53305" y="922719"/>
            <a:ext cx="8106564" cy="484993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5718739" y="384739"/>
            <a:ext cx="754522" cy="12192000"/>
            <a:chOff x="0" y="0"/>
            <a:chExt cx="430706" cy="69596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30706" cy="6959600"/>
            </a:xfrm>
            <a:custGeom>
              <a:avLst/>
              <a:gdLst/>
              <a:ahLst/>
              <a:cxnLst/>
              <a:rect l="l" t="t" r="r" b="b"/>
              <a:pathLst>
                <a:path w="430706" h="6959600">
                  <a:moveTo>
                    <a:pt x="0" y="0"/>
                  </a:moveTo>
                  <a:lnTo>
                    <a:pt x="430706" y="0"/>
                  </a:lnTo>
                  <a:lnTo>
                    <a:pt x="430706" y="6959600"/>
                  </a:lnTo>
                  <a:lnTo>
                    <a:pt x="0" y="6959600"/>
                  </a:lnTo>
                  <a:close/>
                </a:path>
              </a:pathLst>
            </a:custGeom>
            <a:solidFill>
              <a:srgbClr val="143752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1308" y="6143394"/>
            <a:ext cx="2481232" cy="66585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735681" y="6290552"/>
            <a:ext cx="170906" cy="17090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735681" y="6537303"/>
            <a:ext cx="170906" cy="131442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 rot="5400000">
            <a:off x="5784193" y="6337076"/>
            <a:ext cx="623614" cy="293862"/>
            <a:chOff x="0" y="0"/>
            <a:chExt cx="1212798" cy="571500"/>
          </a:xfrm>
        </p:grpSpPr>
        <p:sp>
          <p:nvSpPr>
            <p:cNvPr id="8" name="Freeform 8"/>
            <p:cNvSpPr/>
            <p:nvPr/>
          </p:nvSpPr>
          <p:spPr>
            <a:xfrm>
              <a:off x="0" y="255270"/>
              <a:ext cx="1212798" cy="69850"/>
            </a:xfrm>
            <a:custGeom>
              <a:avLst/>
              <a:gdLst/>
              <a:ahLst/>
              <a:cxnLst/>
              <a:rect l="l" t="t" r="r" b="b"/>
              <a:pathLst>
                <a:path w="1212798" h="69850">
                  <a:moveTo>
                    <a:pt x="92196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212798" y="69850"/>
                  </a:lnTo>
                  <a:lnTo>
                    <a:pt x="1212798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9" name="TextBox 9"/>
          <p:cNvSpPr txBox="1"/>
          <p:nvPr/>
        </p:nvSpPr>
        <p:spPr>
          <a:xfrm>
            <a:off x="3839430" y="6330366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HTTPS://EASC.NHS.WALES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839430" y="6557385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CTM_CASC_EASC@WALES.NHS.UK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84379" y="190500"/>
            <a:ext cx="6572592" cy="505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160"/>
              </a:lnSpc>
            </a:pPr>
            <a:r>
              <a:rPr lang="en-US" sz="3200" dirty="0">
                <a:solidFill>
                  <a:srgbClr val="4C6484"/>
                </a:solidFill>
                <a:latin typeface="Montserrat Semi-Bold"/>
              </a:rPr>
              <a:t>Red Performance    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42519" y="885848"/>
            <a:ext cx="8328136" cy="4868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1688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5718739" y="384739"/>
            <a:ext cx="754522" cy="12192000"/>
            <a:chOff x="0" y="0"/>
            <a:chExt cx="430706" cy="69596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30706" cy="6959600"/>
            </a:xfrm>
            <a:custGeom>
              <a:avLst/>
              <a:gdLst/>
              <a:ahLst/>
              <a:cxnLst/>
              <a:rect l="l" t="t" r="r" b="b"/>
              <a:pathLst>
                <a:path w="430706" h="6959600">
                  <a:moveTo>
                    <a:pt x="0" y="0"/>
                  </a:moveTo>
                  <a:lnTo>
                    <a:pt x="430706" y="0"/>
                  </a:lnTo>
                  <a:lnTo>
                    <a:pt x="430706" y="6959600"/>
                  </a:lnTo>
                  <a:lnTo>
                    <a:pt x="0" y="6959600"/>
                  </a:lnTo>
                  <a:close/>
                </a:path>
              </a:pathLst>
            </a:custGeom>
            <a:solidFill>
              <a:srgbClr val="143752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1308" y="6143394"/>
            <a:ext cx="2481232" cy="66585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735681" y="6290552"/>
            <a:ext cx="170906" cy="17090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735681" y="6537303"/>
            <a:ext cx="170906" cy="131442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 rot="5400000">
            <a:off x="5784193" y="6337076"/>
            <a:ext cx="623614" cy="293862"/>
            <a:chOff x="0" y="0"/>
            <a:chExt cx="1212798" cy="571500"/>
          </a:xfrm>
        </p:grpSpPr>
        <p:sp>
          <p:nvSpPr>
            <p:cNvPr id="8" name="Freeform 8"/>
            <p:cNvSpPr/>
            <p:nvPr/>
          </p:nvSpPr>
          <p:spPr>
            <a:xfrm>
              <a:off x="0" y="255270"/>
              <a:ext cx="1212798" cy="69850"/>
            </a:xfrm>
            <a:custGeom>
              <a:avLst/>
              <a:gdLst/>
              <a:ahLst/>
              <a:cxnLst/>
              <a:rect l="l" t="t" r="r" b="b"/>
              <a:pathLst>
                <a:path w="1212798" h="69850">
                  <a:moveTo>
                    <a:pt x="92196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212798" y="69850"/>
                  </a:lnTo>
                  <a:lnTo>
                    <a:pt x="1212798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9" name="TextBox 9"/>
          <p:cNvSpPr txBox="1"/>
          <p:nvPr/>
        </p:nvSpPr>
        <p:spPr>
          <a:xfrm>
            <a:off x="3839430" y="6330366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HTTPS://EASC.NHS.WALES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839430" y="6557385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CTM_CASC_EASC@WALES.NHS.UK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84379" y="190500"/>
            <a:ext cx="6572592" cy="505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160"/>
              </a:lnSpc>
            </a:pPr>
            <a:r>
              <a:rPr lang="en-US" sz="3200" dirty="0">
                <a:solidFill>
                  <a:srgbClr val="4C6484"/>
                </a:solidFill>
                <a:latin typeface="Montserrat Semi-Bold"/>
              </a:rPr>
              <a:t>Amber Performance     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33277" y="882905"/>
            <a:ext cx="8146620" cy="4896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4750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5718739" y="384739"/>
            <a:ext cx="754522" cy="12192000"/>
            <a:chOff x="0" y="0"/>
            <a:chExt cx="430706" cy="69596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30706" cy="6959600"/>
            </a:xfrm>
            <a:custGeom>
              <a:avLst/>
              <a:gdLst/>
              <a:ahLst/>
              <a:cxnLst/>
              <a:rect l="l" t="t" r="r" b="b"/>
              <a:pathLst>
                <a:path w="430706" h="6959600">
                  <a:moveTo>
                    <a:pt x="0" y="0"/>
                  </a:moveTo>
                  <a:lnTo>
                    <a:pt x="430706" y="0"/>
                  </a:lnTo>
                  <a:lnTo>
                    <a:pt x="430706" y="6959600"/>
                  </a:lnTo>
                  <a:lnTo>
                    <a:pt x="0" y="6959600"/>
                  </a:lnTo>
                  <a:close/>
                </a:path>
              </a:pathLst>
            </a:custGeom>
            <a:solidFill>
              <a:srgbClr val="143752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1308" y="6143394"/>
            <a:ext cx="2481232" cy="66585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735681" y="6290552"/>
            <a:ext cx="170906" cy="17090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735681" y="6537303"/>
            <a:ext cx="170906" cy="131442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 rot="5400000">
            <a:off x="5784193" y="6337076"/>
            <a:ext cx="623614" cy="293862"/>
            <a:chOff x="0" y="0"/>
            <a:chExt cx="1212798" cy="571500"/>
          </a:xfrm>
        </p:grpSpPr>
        <p:sp>
          <p:nvSpPr>
            <p:cNvPr id="8" name="Freeform 8"/>
            <p:cNvSpPr/>
            <p:nvPr/>
          </p:nvSpPr>
          <p:spPr>
            <a:xfrm>
              <a:off x="0" y="255270"/>
              <a:ext cx="1212798" cy="69850"/>
            </a:xfrm>
            <a:custGeom>
              <a:avLst/>
              <a:gdLst/>
              <a:ahLst/>
              <a:cxnLst/>
              <a:rect l="l" t="t" r="r" b="b"/>
              <a:pathLst>
                <a:path w="1212798" h="69850">
                  <a:moveTo>
                    <a:pt x="92196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212798" y="69850"/>
                  </a:lnTo>
                  <a:lnTo>
                    <a:pt x="1212798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9" name="TextBox 9"/>
          <p:cNvSpPr txBox="1"/>
          <p:nvPr/>
        </p:nvSpPr>
        <p:spPr>
          <a:xfrm>
            <a:off x="3839430" y="6330366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HTTPS://EASC.NHS.WALES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839430" y="6557385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CTM_CASC_EASC@WALES.NHS.UK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84379" y="190500"/>
            <a:ext cx="6572592" cy="505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160"/>
              </a:lnSpc>
            </a:pPr>
            <a:r>
              <a:rPr lang="en-US" sz="3200" dirty="0">
                <a:solidFill>
                  <a:srgbClr val="4C6484"/>
                </a:solidFill>
                <a:latin typeface="Montserrat Semi-Bold"/>
              </a:rPr>
              <a:t>EA Production     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56562" y="922719"/>
            <a:ext cx="9100049" cy="4639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4126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5718739" y="384739"/>
            <a:ext cx="754522" cy="12192000"/>
            <a:chOff x="0" y="0"/>
            <a:chExt cx="430706" cy="69596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30706" cy="6959600"/>
            </a:xfrm>
            <a:custGeom>
              <a:avLst/>
              <a:gdLst/>
              <a:ahLst/>
              <a:cxnLst/>
              <a:rect l="l" t="t" r="r" b="b"/>
              <a:pathLst>
                <a:path w="430706" h="6959600">
                  <a:moveTo>
                    <a:pt x="0" y="0"/>
                  </a:moveTo>
                  <a:lnTo>
                    <a:pt x="430706" y="0"/>
                  </a:lnTo>
                  <a:lnTo>
                    <a:pt x="430706" y="6959600"/>
                  </a:lnTo>
                  <a:lnTo>
                    <a:pt x="0" y="6959600"/>
                  </a:lnTo>
                  <a:close/>
                </a:path>
              </a:pathLst>
            </a:custGeom>
            <a:solidFill>
              <a:srgbClr val="143752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1308" y="6143394"/>
            <a:ext cx="2481232" cy="66585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735681" y="6290552"/>
            <a:ext cx="170906" cy="17090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735681" y="6537303"/>
            <a:ext cx="170906" cy="131442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 rot="5400000">
            <a:off x="5784193" y="6337076"/>
            <a:ext cx="623614" cy="293862"/>
            <a:chOff x="0" y="0"/>
            <a:chExt cx="1212798" cy="571500"/>
          </a:xfrm>
        </p:grpSpPr>
        <p:sp>
          <p:nvSpPr>
            <p:cNvPr id="8" name="Freeform 8"/>
            <p:cNvSpPr/>
            <p:nvPr/>
          </p:nvSpPr>
          <p:spPr>
            <a:xfrm>
              <a:off x="0" y="255270"/>
              <a:ext cx="1212798" cy="69850"/>
            </a:xfrm>
            <a:custGeom>
              <a:avLst/>
              <a:gdLst/>
              <a:ahLst/>
              <a:cxnLst/>
              <a:rect l="l" t="t" r="r" b="b"/>
              <a:pathLst>
                <a:path w="1212798" h="69850">
                  <a:moveTo>
                    <a:pt x="92196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212798" y="69850"/>
                  </a:lnTo>
                  <a:lnTo>
                    <a:pt x="1212798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9" name="TextBox 9"/>
          <p:cNvSpPr txBox="1"/>
          <p:nvPr/>
        </p:nvSpPr>
        <p:spPr>
          <a:xfrm>
            <a:off x="3839430" y="6330366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HTTPS://EASC.NHS.WALES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839430" y="6557385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CTM_CASC_EASC@WALES.NHS.UK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84379" y="190500"/>
            <a:ext cx="6572592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160"/>
              </a:lnSpc>
            </a:pPr>
            <a:r>
              <a:rPr lang="en-US" sz="3200" dirty="0">
                <a:solidFill>
                  <a:srgbClr val="4C6484"/>
                </a:solidFill>
                <a:latin typeface="Montserrat Semi-Bold"/>
              </a:rPr>
              <a:t>CHARU Production     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06267" y="803157"/>
            <a:ext cx="8400639" cy="4989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1467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5718739" y="384739"/>
            <a:ext cx="754522" cy="12192000"/>
            <a:chOff x="0" y="0"/>
            <a:chExt cx="430706" cy="69596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30706" cy="6959600"/>
            </a:xfrm>
            <a:custGeom>
              <a:avLst/>
              <a:gdLst/>
              <a:ahLst/>
              <a:cxnLst/>
              <a:rect l="l" t="t" r="r" b="b"/>
              <a:pathLst>
                <a:path w="430706" h="6959600">
                  <a:moveTo>
                    <a:pt x="0" y="0"/>
                  </a:moveTo>
                  <a:lnTo>
                    <a:pt x="430706" y="0"/>
                  </a:lnTo>
                  <a:lnTo>
                    <a:pt x="430706" y="6959600"/>
                  </a:lnTo>
                  <a:lnTo>
                    <a:pt x="0" y="6959600"/>
                  </a:lnTo>
                  <a:close/>
                </a:path>
              </a:pathLst>
            </a:custGeom>
            <a:solidFill>
              <a:srgbClr val="143752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1308" y="6143394"/>
            <a:ext cx="2481232" cy="66585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735681" y="6290552"/>
            <a:ext cx="170906" cy="17090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735681" y="6537303"/>
            <a:ext cx="170906" cy="131442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 rot="5400000">
            <a:off x="5784193" y="6337076"/>
            <a:ext cx="623614" cy="293862"/>
            <a:chOff x="0" y="0"/>
            <a:chExt cx="1212798" cy="571500"/>
          </a:xfrm>
        </p:grpSpPr>
        <p:sp>
          <p:nvSpPr>
            <p:cNvPr id="8" name="Freeform 8"/>
            <p:cNvSpPr/>
            <p:nvPr/>
          </p:nvSpPr>
          <p:spPr>
            <a:xfrm>
              <a:off x="0" y="255270"/>
              <a:ext cx="1212798" cy="69850"/>
            </a:xfrm>
            <a:custGeom>
              <a:avLst/>
              <a:gdLst/>
              <a:ahLst/>
              <a:cxnLst/>
              <a:rect l="l" t="t" r="r" b="b"/>
              <a:pathLst>
                <a:path w="1212798" h="69850">
                  <a:moveTo>
                    <a:pt x="92196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212798" y="69850"/>
                  </a:lnTo>
                  <a:lnTo>
                    <a:pt x="1212798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9" name="TextBox 9"/>
          <p:cNvSpPr txBox="1"/>
          <p:nvPr/>
        </p:nvSpPr>
        <p:spPr>
          <a:xfrm>
            <a:off x="3839430" y="6330366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HTTPS://EASC.NHS.WALES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839430" y="6557385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CTM_CASC_EASC@WALES.NHS.UK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84379" y="190500"/>
            <a:ext cx="6572592" cy="505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160"/>
              </a:lnSpc>
            </a:pPr>
            <a:r>
              <a:rPr lang="en-US" sz="3200" dirty="0">
                <a:solidFill>
                  <a:srgbClr val="4C6484"/>
                </a:solidFill>
                <a:latin typeface="Montserrat Semi-Bold"/>
              </a:rPr>
              <a:t>Handover Lost Hours      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52600" y="729109"/>
            <a:ext cx="8408112" cy="5138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9591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D019B27792E448AD7A75348557AC6F" ma:contentTypeVersion="16" ma:contentTypeDescription="Create a new document." ma:contentTypeScope="" ma:versionID="c5d7132a81b51731bd500974d57069e5">
  <xsd:schema xmlns:xsd="http://www.w3.org/2001/XMLSchema" xmlns:xs="http://www.w3.org/2001/XMLSchema" xmlns:p="http://schemas.microsoft.com/office/2006/metadata/properties" xmlns:ns3="9b811a52-1ccf-4c5c-ad40-34ae811d1956" xmlns:ns4="7dc4a77c-70c9-40e7-a2b6-422e24bfc9bc" targetNamespace="http://schemas.microsoft.com/office/2006/metadata/properties" ma:root="true" ma:fieldsID="1e5bc0d71a49f76feb0e598786f0da56" ns3:_="" ns4:_="">
    <xsd:import namespace="9b811a52-1ccf-4c5c-ad40-34ae811d1956"/>
    <xsd:import namespace="7dc4a77c-70c9-40e7-a2b6-422e24bfc9b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LengthInSeconds" minOccurs="0"/>
                <xsd:element ref="ns3:_activity" minOccurs="0"/>
                <xsd:element ref="ns3:MediaServiceObjectDetectorVersions" minOccurs="0"/>
                <xsd:element ref="ns3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b811a52-1ccf-4c5c-ad40-34ae811d195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3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c4a77c-70c9-40e7-a2b6-422e24bfc9bc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9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9b811a52-1ccf-4c5c-ad40-34ae811d1956" xsi:nil="true"/>
  </documentManagement>
</p:properties>
</file>

<file path=customXml/itemProps1.xml><?xml version="1.0" encoding="utf-8"?>
<ds:datastoreItem xmlns:ds="http://schemas.openxmlformats.org/officeDocument/2006/customXml" ds:itemID="{2E55FB91-9FA4-4924-BF35-1550B6FD4D1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FC49B9F-798F-4D0A-9EE8-88F12BACE44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b811a52-1ccf-4c5c-ad40-34ae811d1956"/>
    <ds:schemaRef ds:uri="7dc4a77c-70c9-40e7-a2b6-422e24bfc9b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B865715-A5B1-41E4-ACD4-E43CE9617287}">
  <ds:schemaRefs>
    <ds:schemaRef ds:uri="http://schemas.openxmlformats.org/package/2006/metadata/core-properties"/>
    <ds:schemaRef ds:uri="http://purl.org/dc/terms/"/>
    <ds:schemaRef ds:uri="http://purl.org/dc/elements/1.1/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schemas.microsoft.com/office/infopath/2007/PartnerControls"/>
    <ds:schemaRef ds:uri="7dc4a77c-70c9-40e7-a2b6-422e24bfc9bc"/>
    <ds:schemaRef ds:uri="9b811a52-1ccf-4c5c-ad40-34ae811d1956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3992</TotalTime>
  <Words>184</Words>
  <Application>Microsoft Office PowerPoint</Application>
  <PresentationFormat>Widescreen</PresentationFormat>
  <Paragraphs>25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Aileron Heavy Bold</vt:lpstr>
      <vt:lpstr>Google Sans</vt:lpstr>
      <vt:lpstr>Montserrat Semi-Bold</vt:lpstr>
      <vt:lpstr>Aileron Regular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EASC PowerPoint Template</dc:title>
  <dc:creator>Phill Taylor (CTM UHB - NCCU - Emergency Ambulance Services Team )</dc:creator>
  <cp:lastModifiedBy>Gwenan Roberts (CTM UHB - NCCU Corporate)</cp:lastModifiedBy>
  <cp:revision>103</cp:revision>
  <dcterms:created xsi:type="dcterms:W3CDTF">2006-08-16T00:00:00Z</dcterms:created>
  <dcterms:modified xsi:type="dcterms:W3CDTF">2023-12-14T14:40:42Z</dcterms:modified>
  <dc:identifier>DAFS9h7uplc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0x01010062D019B27792E448AD7A75348557AC6F</vt:lpwstr>
  </property>
</Properties>
</file>