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21"/>
  </p:notesMasterIdLst>
  <p:sldIdLst>
    <p:sldId id="257" r:id="rId4"/>
    <p:sldId id="261" r:id="rId5"/>
    <p:sldId id="1399" r:id="rId6"/>
    <p:sldId id="1390" r:id="rId7"/>
    <p:sldId id="1378" r:id="rId8"/>
    <p:sldId id="1392" r:id="rId9"/>
    <p:sldId id="1395" r:id="rId10"/>
    <p:sldId id="1171" r:id="rId11"/>
    <p:sldId id="1376" r:id="rId12"/>
    <p:sldId id="1388" r:id="rId13"/>
    <p:sldId id="1396" r:id="rId14"/>
    <p:sldId id="1389" r:id="rId15"/>
    <p:sldId id="1398" r:id="rId16"/>
    <p:sldId id="1384" r:id="rId17"/>
    <p:sldId id="1385" r:id="rId18"/>
    <p:sldId id="1386" r:id="rId19"/>
    <p:sldId id="1387" r:id="rId20"/>
  </p:sldIdLst>
  <p:sldSz cx="12192000" cy="6858000"/>
  <p:notesSz cx="6742113"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85D7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6122" autoAdjust="0"/>
  </p:normalViewPr>
  <p:slideViewPr>
    <p:cSldViewPr snapToGrid="0">
      <p:cViewPr varScale="1">
        <p:scale>
          <a:sx n="107" d="100"/>
          <a:sy n="107" d="100"/>
        </p:scale>
        <p:origin x="612" y="114"/>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ri141546\AppData\Local\Temp\9532f1ff-bf65-4f5b-805f-bc9c4c3db034_JCC%20Weekly%20Dashboard%20v4%20wc%2027.05.2024.zip.034\JCC%20Weekly%20Dashboard%20v4%20wc%2027.05.2024.xlsb"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ri141546\AppData\Local\Temp\9532f1ff-bf65-4f5b-805f-bc9c4c3db034_JCC%20Weekly%20Dashboard%20v4%20wc%2027.05.2024.zip.034\JCC%20Weekly%20Dashboard%20v4%20wc%2027.05.2024.xlsb"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pivotSource>
    <c:name>[JCC Weekly Dashboard v4 wc 27.05.2024.xlsb]Pivot!PivotTable89</c:name>
    <c:fmtId val="9"/>
  </c:pivotSource>
  <c:chart>
    <c:title>
      <c:tx>
        <c:rich>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r>
              <a:rPr lang="en-GB" sz="2000" b="1" dirty="0"/>
              <a:t>Verified</a:t>
            </a:r>
            <a:r>
              <a:rPr lang="en-GB" sz="2000" b="1" baseline="0" dirty="0"/>
              <a:t> Incidents, Conveyances, ED Attendances</a:t>
            </a:r>
            <a:endParaRPr lang="en-GB" sz="2000" b="1" dirty="0"/>
          </a:p>
        </c:rich>
      </c:tx>
      <c:layout>
        <c:manualLayout>
          <c:xMode val="edge"/>
          <c:yMode val="edge"/>
          <c:x val="0.29922297789165242"/>
          <c:y val="3.0651294472528807E-2"/>
        </c:manualLayout>
      </c:layout>
      <c:overlay val="0"/>
      <c:spPr>
        <a:noFill/>
        <a:ln>
          <a:noFill/>
        </a:ln>
        <a:effectLst/>
      </c:spPr>
      <c:txPr>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3"/>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6"/>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7"/>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8"/>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9"/>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0"/>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1"/>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2"/>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3"/>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4"/>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s>
    <c:plotArea>
      <c:layout>
        <c:manualLayout>
          <c:layoutTarget val="inner"/>
          <c:xMode val="edge"/>
          <c:yMode val="edge"/>
          <c:x val="9.1914260717410323E-2"/>
          <c:y val="0.20018575720019494"/>
          <c:w val="0.87753018372703417"/>
          <c:h val="0.53608401288228746"/>
        </c:manualLayout>
      </c:layout>
      <c:lineChart>
        <c:grouping val="standard"/>
        <c:varyColors val="0"/>
        <c:ser>
          <c:idx val="0"/>
          <c:order val="0"/>
          <c:tx>
            <c:strRef>
              <c:f>Pivot!$B$1975</c:f>
              <c:strCache>
                <c:ptCount val="1"/>
                <c:pt idx="0">
                  <c:v>Verified Incidents</c:v>
                </c:pt>
              </c:strCache>
            </c:strRef>
          </c:tx>
          <c:spPr>
            <a:ln w="28575" cap="rnd">
              <a:solidFill>
                <a:schemeClr val="accent1"/>
              </a:solidFill>
              <a:round/>
            </a:ln>
            <a:effectLst/>
          </c:spPr>
          <c:marker>
            <c:symbol val="none"/>
          </c:marker>
          <c:cat>
            <c:strRef>
              <c:f>Pivot!$A$1976:$A$2001</c:f>
              <c:strCache>
                <c:ptCount val="25"/>
                <c:pt idx="0">
                  <c:v>11/12/2023</c:v>
                </c:pt>
                <c:pt idx="1">
                  <c:v>18/12/2023</c:v>
                </c:pt>
                <c:pt idx="2">
                  <c:v>25/12/2023</c:v>
                </c:pt>
                <c:pt idx="3">
                  <c:v>01/01/2024</c:v>
                </c:pt>
                <c:pt idx="4">
                  <c:v>08/01/2024</c:v>
                </c:pt>
                <c:pt idx="5">
                  <c:v>15/01/2024</c:v>
                </c:pt>
                <c:pt idx="6">
                  <c:v>22/01/2024</c:v>
                </c:pt>
                <c:pt idx="7">
                  <c:v>29/01/2024</c:v>
                </c:pt>
                <c:pt idx="8">
                  <c:v>05/02/2024</c:v>
                </c:pt>
                <c:pt idx="9">
                  <c:v>12/02/2024</c:v>
                </c:pt>
                <c:pt idx="10">
                  <c:v>19/02/2024</c:v>
                </c:pt>
                <c:pt idx="11">
                  <c:v>26/02/2024</c:v>
                </c:pt>
                <c:pt idx="12">
                  <c:v>04/03/2024</c:v>
                </c:pt>
                <c:pt idx="13">
                  <c:v>11/03/2024</c:v>
                </c:pt>
                <c:pt idx="14">
                  <c:v>18/03/2024</c:v>
                </c:pt>
                <c:pt idx="15">
                  <c:v>25/03/2024</c:v>
                </c:pt>
                <c:pt idx="16">
                  <c:v>01/04/2024</c:v>
                </c:pt>
                <c:pt idx="17">
                  <c:v>08/04/2024</c:v>
                </c:pt>
                <c:pt idx="18">
                  <c:v>15/04/2024</c:v>
                </c:pt>
                <c:pt idx="19">
                  <c:v>22/04/2024</c:v>
                </c:pt>
                <c:pt idx="20">
                  <c:v>29/04/2024</c:v>
                </c:pt>
                <c:pt idx="21">
                  <c:v>06/05/2024</c:v>
                </c:pt>
                <c:pt idx="22">
                  <c:v>13/05/2024</c:v>
                </c:pt>
                <c:pt idx="23">
                  <c:v>20/05/2024</c:v>
                </c:pt>
                <c:pt idx="24">
                  <c:v>27/05/2024</c:v>
                </c:pt>
              </c:strCache>
            </c:strRef>
          </c:cat>
          <c:val>
            <c:numRef>
              <c:f>Pivot!$B$1976:$B$2001</c:f>
              <c:numCache>
                <c:formatCode>General</c:formatCode>
                <c:ptCount val="25"/>
                <c:pt idx="0">
                  <c:v>1011</c:v>
                </c:pt>
                <c:pt idx="1">
                  <c:v>978</c:v>
                </c:pt>
                <c:pt idx="2">
                  <c:v>991</c:v>
                </c:pt>
                <c:pt idx="3">
                  <c:v>946</c:v>
                </c:pt>
                <c:pt idx="4">
                  <c:v>846</c:v>
                </c:pt>
                <c:pt idx="5">
                  <c:v>918</c:v>
                </c:pt>
                <c:pt idx="6">
                  <c:v>948</c:v>
                </c:pt>
                <c:pt idx="7">
                  <c:v>954</c:v>
                </c:pt>
                <c:pt idx="8">
                  <c:v>957</c:v>
                </c:pt>
                <c:pt idx="9">
                  <c:v>972</c:v>
                </c:pt>
                <c:pt idx="10">
                  <c:v>968</c:v>
                </c:pt>
                <c:pt idx="11">
                  <c:v>1029</c:v>
                </c:pt>
                <c:pt idx="12">
                  <c:v>971</c:v>
                </c:pt>
                <c:pt idx="13">
                  <c:v>983</c:v>
                </c:pt>
                <c:pt idx="14">
                  <c:v>930</c:v>
                </c:pt>
                <c:pt idx="15">
                  <c:v>892</c:v>
                </c:pt>
                <c:pt idx="16">
                  <c:v>861</c:v>
                </c:pt>
                <c:pt idx="17">
                  <c:v>901</c:v>
                </c:pt>
                <c:pt idx="18">
                  <c:v>837</c:v>
                </c:pt>
                <c:pt idx="19">
                  <c:v>860</c:v>
                </c:pt>
                <c:pt idx="20">
                  <c:v>976</c:v>
                </c:pt>
                <c:pt idx="21">
                  <c:v>1026</c:v>
                </c:pt>
                <c:pt idx="22">
                  <c:v>955</c:v>
                </c:pt>
                <c:pt idx="23">
                  <c:v>947</c:v>
                </c:pt>
                <c:pt idx="24">
                  <c:v>944</c:v>
                </c:pt>
              </c:numCache>
            </c:numRef>
          </c:val>
          <c:smooth val="0"/>
          <c:extLst>
            <c:ext xmlns:c16="http://schemas.microsoft.com/office/drawing/2014/chart" uri="{C3380CC4-5D6E-409C-BE32-E72D297353CC}">
              <c16:uniqueId val="{00000000-F192-4BC8-8D22-267A2039EBD6}"/>
            </c:ext>
          </c:extLst>
        </c:ser>
        <c:ser>
          <c:idx val="1"/>
          <c:order val="1"/>
          <c:tx>
            <c:strRef>
              <c:f>Pivot!$C$1975</c:f>
              <c:strCache>
                <c:ptCount val="1"/>
                <c:pt idx="0">
                  <c:v>Conveyances</c:v>
                </c:pt>
              </c:strCache>
            </c:strRef>
          </c:tx>
          <c:spPr>
            <a:ln w="28575" cap="rnd">
              <a:solidFill>
                <a:schemeClr val="accent2"/>
              </a:solidFill>
              <a:round/>
            </a:ln>
            <a:effectLst/>
          </c:spPr>
          <c:marker>
            <c:symbol val="none"/>
          </c:marker>
          <c:cat>
            <c:strRef>
              <c:f>Pivot!$A$1976:$A$2001</c:f>
              <c:strCache>
                <c:ptCount val="25"/>
                <c:pt idx="0">
                  <c:v>11/12/2023</c:v>
                </c:pt>
                <c:pt idx="1">
                  <c:v>18/12/2023</c:v>
                </c:pt>
                <c:pt idx="2">
                  <c:v>25/12/2023</c:v>
                </c:pt>
                <c:pt idx="3">
                  <c:v>01/01/2024</c:v>
                </c:pt>
                <c:pt idx="4">
                  <c:v>08/01/2024</c:v>
                </c:pt>
                <c:pt idx="5">
                  <c:v>15/01/2024</c:v>
                </c:pt>
                <c:pt idx="6">
                  <c:v>22/01/2024</c:v>
                </c:pt>
                <c:pt idx="7">
                  <c:v>29/01/2024</c:v>
                </c:pt>
                <c:pt idx="8">
                  <c:v>05/02/2024</c:v>
                </c:pt>
                <c:pt idx="9">
                  <c:v>12/02/2024</c:v>
                </c:pt>
                <c:pt idx="10">
                  <c:v>19/02/2024</c:v>
                </c:pt>
                <c:pt idx="11">
                  <c:v>26/02/2024</c:v>
                </c:pt>
                <c:pt idx="12">
                  <c:v>04/03/2024</c:v>
                </c:pt>
                <c:pt idx="13">
                  <c:v>11/03/2024</c:v>
                </c:pt>
                <c:pt idx="14">
                  <c:v>18/03/2024</c:v>
                </c:pt>
                <c:pt idx="15">
                  <c:v>25/03/2024</c:v>
                </c:pt>
                <c:pt idx="16">
                  <c:v>01/04/2024</c:v>
                </c:pt>
                <c:pt idx="17">
                  <c:v>08/04/2024</c:v>
                </c:pt>
                <c:pt idx="18">
                  <c:v>15/04/2024</c:v>
                </c:pt>
                <c:pt idx="19">
                  <c:v>22/04/2024</c:v>
                </c:pt>
                <c:pt idx="20">
                  <c:v>29/04/2024</c:v>
                </c:pt>
                <c:pt idx="21">
                  <c:v>06/05/2024</c:v>
                </c:pt>
                <c:pt idx="22">
                  <c:v>13/05/2024</c:v>
                </c:pt>
                <c:pt idx="23">
                  <c:v>20/05/2024</c:v>
                </c:pt>
                <c:pt idx="24">
                  <c:v>27/05/2024</c:v>
                </c:pt>
              </c:strCache>
            </c:strRef>
          </c:cat>
          <c:val>
            <c:numRef>
              <c:f>Pivot!$C$1976:$C$2001</c:f>
              <c:numCache>
                <c:formatCode>General</c:formatCode>
                <c:ptCount val="25"/>
                <c:pt idx="0">
                  <c:v>347</c:v>
                </c:pt>
                <c:pt idx="1">
                  <c:v>358</c:v>
                </c:pt>
                <c:pt idx="2">
                  <c:v>328</c:v>
                </c:pt>
                <c:pt idx="3">
                  <c:v>307</c:v>
                </c:pt>
                <c:pt idx="4">
                  <c:v>344</c:v>
                </c:pt>
                <c:pt idx="5">
                  <c:v>382</c:v>
                </c:pt>
                <c:pt idx="6">
                  <c:v>323</c:v>
                </c:pt>
                <c:pt idx="7">
                  <c:v>329</c:v>
                </c:pt>
                <c:pt idx="8">
                  <c:v>325</c:v>
                </c:pt>
                <c:pt idx="9">
                  <c:v>292</c:v>
                </c:pt>
                <c:pt idx="10">
                  <c:v>314</c:v>
                </c:pt>
                <c:pt idx="11">
                  <c:v>336</c:v>
                </c:pt>
                <c:pt idx="12">
                  <c:v>302</c:v>
                </c:pt>
                <c:pt idx="13">
                  <c:v>325</c:v>
                </c:pt>
                <c:pt idx="14">
                  <c:v>289</c:v>
                </c:pt>
                <c:pt idx="15">
                  <c:v>315</c:v>
                </c:pt>
                <c:pt idx="16">
                  <c:v>294</c:v>
                </c:pt>
                <c:pt idx="17">
                  <c:v>339</c:v>
                </c:pt>
                <c:pt idx="18">
                  <c:v>305</c:v>
                </c:pt>
                <c:pt idx="19">
                  <c:v>330</c:v>
                </c:pt>
                <c:pt idx="20">
                  <c:v>358</c:v>
                </c:pt>
                <c:pt idx="21">
                  <c:v>325</c:v>
                </c:pt>
                <c:pt idx="22">
                  <c:v>329</c:v>
                </c:pt>
                <c:pt idx="23">
                  <c:v>323</c:v>
                </c:pt>
                <c:pt idx="24">
                  <c:v>306</c:v>
                </c:pt>
              </c:numCache>
            </c:numRef>
          </c:val>
          <c:smooth val="0"/>
          <c:extLst>
            <c:ext xmlns:c16="http://schemas.microsoft.com/office/drawing/2014/chart" uri="{C3380CC4-5D6E-409C-BE32-E72D297353CC}">
              <c16:uniqueId val="{00000001-F192-4BC8-8D22-267A2039EBD6}"/>
            </c:ext>
          </c:extLst>
        </c:ser>
        <c:ser>
          <c:idx val="2"/>
          <c:order val="2"/>
          <c:tx>
            <c:strRef>
              <c:f>Pivot!$D$1975</c:f>
              <c:strCache>
                <c:ptCount val="1"/>
                <c:pt idx="0">
                  <c:v>ED Attendances (All)</c:v>
                </c:pt>
              </c:strCache>
            </c:strRef>
          </c:tx>
          <c:spPr>
            <a:ln w="28575" cap="rnd">
              <a:solidFill>
                <a:schemeClr val="accent3"/>
              </a:solidFill>
              <a:round/>
            </a:ln>
            <a:effectLst/>
          </c:spPr>
          <c:marker>
            <c:symbol val="none"/>
          </c:marker>
          <c:cat>
            <c:strRef>
              <c:f>Pivot!$A$1976:$A$2001</c:f>
              <c:strCache>
                <c:ptCount val="25"/>
                <c:pt idx="0">
                  <c:v>11/12/2023</c:v>
                </c:pt>
                <c:pt idx="1">
                  <c:v>18/12/2023</c:v>
                </c:pt>
                <c:pt idx="2">
                  <c:v>25/12/2023</c:v>
                </c:pt>
                <c:pt idx="3">
                  <c:v>01/01/2024</c:v>
                </c:pt>
                <c:pt idx="4">
                  <c:v>08/01/2024</c:v>
                </c:pt>
                <c:pt idx="5">
                  <c:v>15/01/2024</c:v>
                </c:pt>
                <c:pt idx="6">
                  <c:v>22/01/2024</c:v>
                </c:pt>
                <c:pt idx="7">
                  <c:v>29/01/2024</c:v>
                </c:pt>
                <c:pt idx="8">
                  <c:v>05/02/2024</c:v>
                </c:pt>
                <c:pt idx="9">
                  <c:v>12/02/2024</c:v>
                </c:pt>
                <c:pt idx="10">
                  <c:v>19/02/2024</c:v>
                </c:pt>
                <c:pt idx="11">
                  <c:v>26/02/2024</c:v>
                </c:pt>
                <c:pt idx="12">
                  <c:v>04/03/2024</c:v>
                </c:pt>
                <c:pt idx="13">
                  <c:v>11/03/2024</c:v>
                </c:pt>
                <c:pt idx="14">
                  <c:v>18/03/2024</c:v>
                </c:pt>
                <c:pt idx="15">
                  <c:v>25/03/2024</c:v>
                </c:pt>
                <c:pt idx="16">
                  <c:v>01/04/2024</c:v>
                </c:pt>
                <c:pt idx="17">
                  <c:v>08/04/2024</c:v>
                </c:pt>
                <c:pt idx="18">
                  <c:v>15/04/2024</c:v>
                </c:pt>
                <c:pt idx="19">
                  <c:v>22/04/2024</c:v>
                </c:pt>
                <c:pt idx="20">
                  <c:v>29/04/2024</c:v>
                </c:pt>
                <c:pt idx="21">
                  <c:v>06/05/2024</c:v>
                </c:pt>
                <c:pt idx="22">
                  <c:v>13/05/2024</c:v>
                </c:pt>
                <c:pt idx="23">
                  <c:v>20/05/2024</c:v>
                </c:pt>
                <c:pt idx="24">
                  <c:v>27/05/2024</c:v>
                </c:pt>
              </c:strCache>
            </c:strRef>
          </c:cat>
          <c:val>
            <c:numRef>
              <c:f>Pivot!$D$1976:$D$2001</c:f>
              <c:numCache>
                <c:formatCode>General</c:formatCode>
                <c:ptCount val="25"/>
                <c:pt idx="0">
                  <c:v>2525</c:v>
                </c:pt>
                <c:pt idx="1">
                  <c:v>2394</c:v>
                </c:pt>
                <c:pt idx="2">
                  <c:v>2168</c:v>
                </c:pt>
                <c:pt idx="3">
                  <c:v>2252</c:v>
                </c:pt>
                <c:pt idx="4">
                  <c:v>2280</c:v>
                </c:pt>
                <c:pt idx="5">
                  <c:v>2462</c:v>
                </c:pt>
                <c:pt idx="6">
                  <c:v>2642</c:v>
                </c:pt>
                <c:pt idx="7">
                  <c:v>2686</c:v>
                </c:pt>
                <c:pt idx="8">
                  <c:v>2693</c:v>
                </c:pt>
                <c:pt idx="9">
                  <c:v>2496</c:v>
                </c:pt>
                <c:pt idx="10">
                  <c:v>2610</c:v>
                </c:pt>
                <c:pt idx="11">
                  <c:v>2618</c:v>
                </c:pt>
                <c:pt idx="12">
                  <c:v>2733</c:v>
                </c:pt>
                <c:pt idx="13">
                  <c:v>2721</c:v>
                </c:pt>
                <c:pt idx="14">
                  <c:v>2723</c:v>
                </c:pt>
                <c:pt idx="15">
                  <c:v>2395</c:v>
                </c:pt>
                <c:pt idx="16">
                  <c:v>2619</c:v>
                </c:pt>
                <c:pt idx="17">
                  <c:v>2629</c:v>
                </c:pt>
                <c:pt idx="18">
                  <c:v>2758</c:v>
                </c:pt>
                <c:pt idx="19">
                  <c:v>2826</c:v>
                </c:pt>
              </c:numCache>
            </c:numRef>
          </c:val>
          <c:smooth val="0"/>
          <c:extLst>
            <c:ext xmlns:c16="http://schemas.microsoft.com/office/drawing/2014/chart" uri="{C3380CC4-5D6E-409C-BE32-E72D297353CC}">
              <c16:uniqueId val="{00000002-F192-4BC8-8D22-267A2039EBD6}"/>
            </c:ext>
          </c:extLst>
        </c:ser>
        <c:dLbls>
          <c:showLegendKey val="0"/>
          <c:showVal val="0"/>
          <c:showCatName val="0"/>
          <c:showSerName val="0"/>
          <c:showPercent val="0"/>
          <c:showBubbleSize val="0"/>
        </c:dLbls>
        <c:smooth val="0"/>
        <c:axId val="2072200208"/>
        <c:axId val="2047982880"/>
      </c:lineChart>
      <c:catAx>
        <c:axId val="20722002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n-US"/>
          </a:p>
        </c:txPr>
        <c:crossAx val="2047982880"/>
        <c:crosses val="autoZero"/>
        <c:auto val="1"/>
        <c:lblAlgn val="ctr"/>
        <c:lblOffset val="100"/>
        <c:noMultiLvlLbl val="0"/>
      </c:catAx>
      <c:valAx>
        <c:axId val="20479828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72200208"/>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pivotOptions>
    </c:ext>
    <c:ext xmlns:c16="http://schemas.microsoft.com/office/drawing/2014/chart" uri="{E28EC0CA-F0BB-4C9C-879D-F8772B89E7AC}">
      <c16:pivotOptions16>
        <c16:showExpandCollapseFieldButtons val="1"/>
      </c16:pivotOptions16>
    </c:ext>
  </c:extLst>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pivotSource>
    <c:name>[JCC Weekly Dashboard v4 wc 27.05.2024.xlsb]Pivot!PivotTable33</c:name>
    <c:fmtId val="21"/>
  </c:pivotSource>
  <c:chart>
    <c:title>
      <c:tx>
        <c:rich>
          <a:bodyPr rot="0" spcFirstLastPara="1" vertOverflow="ellipsis" vert="horz" wrap="square" anchor="ctr" anchorCtr="1"/>
          <a:lstStyle/>
          <a:p>
            <a:pPr algn="l">
              <a:defRPr sz="1200" b="0" i="0" u="none" strike="noStrike" kern="1200" spc="0" baseline="0">
                <a:solidFill>
                  <a:schemeClr val="tx1">
                    <a:lumMod val="65000"/>
                    <a:lumOff val="35000"/>
                  </a:schemeClr>
                </a:solidFill>
                <a:latin typeface="+mn-lt"/>
                <a:ea typeface="+mn-ea"/>
                <a:cs typeface="+mn-cs"/>
              </a:defRPr>
            </a:pPr>
            <a:r>
              <a:rPr lang="en-US" sz="2000" b="1" dirty="0"/>
              <a:t>Lost</a:t>
            </a:r>
            <a:r>
              <a:rPr lang="en-US" sz="2000" b="1" baseline="0" dirty="0"/>
              <a:t> Hours and Total Arrivals </a:t>
            </a:r>
            <a:endParaRPr lang="en-US" sz="2000" b="1" dirty="0"/>
          </a:p>
        </c:rich>
      </c:tx>
      <c:overlay val="0"/>
      <c:spPr>
        <a:noFill/>
        <a:ln>
          <a:noFill/>
        </a:ln>
        <a:effectLst/>
      </c:spPr>
      <c:txPr>
        <a:bodyPr rot="0" spcFirstLastPara="1" vertOverflow="ellipsis" vert="horz" wrap="square" anchor="ctr" anchorCtr="1"/>
        <a:lstStyle/>
        <a:p>
          <a:pPr algn="l">
            <a:defRPr sz="120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
        <c:spPr>
          <a:solidFill>
            <a:schemeClr val="accent1"/>
          </a:solidFill>
          <a:ln w="28575" cap="rnd">
            <a:solidFill>
              <a:schemeClr val="accent1">
                <a:lumMod val="50000"/>
              </a:schemeClr>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3"/>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6"/>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7"/>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8"/>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s>
    <c:plotArea>
      <c:layout>
        <c:manualLayout>
          <c:layoutTarget val="inner"/>
          <c:xMode val="edge"/>
          <c:yMode val="edge"/>
          <c:x val="9.1914260717410323E-2"/>
          <c:y val="0.19282407407407406"/>
          <c:w val="0.87753018372703417"/>
          <c:h val="0.5316276611256926"/>
        </c:manualLayout>
      </c:layout>
      <c:lineChart>
        <c:grouping val="standard"/>
        <c:varyColors val="0"/>
        <c:ser>
          <c:idx val="0"/>
          <c:order val="0"/>
          <c:tx>
            <c:strRef>
              <c:f>Pivot!$AB$1976</c:f>
              <c:strCache>
                <c:ptCount val="1"/>
                <c:pt idx="0">
                  <c:v>Lost Hours</c:v>
                </c:pt>
              </c:strCache>
            </c:strRef>
          </c:tx>
          <c:spPr>
            <a:ln w="28575" cap="rnd">
              <a:solidFill>
                <a:schemeClr val="accent1"/>
              </a:solidFill>
              <a:round/>
            </a:ln>
            <a:effectLst/>
          </c:spPr>
          <c:marker>
            <c:symbol val="none"/>
          </c:marker>
          <c:cat>
            <c:strRef>
              <c:f>Pivot!$AA$1977:$AA$2003</c:f>
              <c:strCache>
                <c:ptCount val="26"/>
                <c:pt idx="0">
                  <c:v>04/12/2023</c:v>
                </c:pt>
                <c:pt idx="1">
                  <c:v>11/12/2023</c:v>
                </c:pt>
                <c:pt idx="2">
                  <c:v>18/12/2023</c:v>
                </c:pt>
                <c:pt idx="3">
                  <c:v>25/12/2023</c:v>
                </c:pt>
                <c:pt idx="4">
                  <c:v>01/01/2024</c:v>
                </c:pt>
                <c:pt idx="5">
                  <c:v>08/01/2024</c:v>
                </c:pt>
                <c:pt idx="6">
                  <c:v>15/01/2024</c:v>
                </c:pt>
                <c:pt idx="7">
                  <c:v>22/01/2024</c:v>
                </c:pt>
                <c:pt idx="8">
                  <c:v>29/01/2024</c:v>
                </c:pt>
                <c:pt idx="9">
                  <c:v>05/02/2024</c:v>
                </c:pt>
                <c:pt idx="10">
                  <c:v>12/02/2024</c:v>
                </c:pt>
                <c:pt idx="11">
                  <c:v>19/02/2024</c:v>
                </c:pt>
                <c:pt idx="12">
                  <c:v>26/02/2024</c:v>
                </c:pt>
                <c:pt idx="13">
                  <c:v>04/03/2024</c:v>
                </c:pt>
                <c:pt idx="14">
                  <c:v>11/03/2024</c:v>
                </c:pt>
                <c:pt idx="15">
                  <c:v>18/03/2024</c:v>
                </c:pt>
                <c:pt idx="16">
                  <c:v>25/03/2024</c:v>
                </c:pt>
                <c:pt idx="17">
                  <c:v>01/04/2024</c:v>
                </c:pt>
                <c:pt idx="18">
                  <c:v>08/04/2024</c:v>
                </c:pt>
                <c:pt idx="19">
                  <c:v>15/04/2024</c:v>
                </c:pt>
                <c:pt idx="20">
                  <c:v>22/04/2024</c:v>
                </c:pt>
                <c:pt idx="21">
                  <c:v>29/04/2024</c:v>
                </c:pt>
                <c:pt idx="22">
                  <c:v>06/05/2024</c:v>
                </c:pt>
                <c:pt idx="23">
                  <c:v>13/05/2024</c:v>
                </c:pt>
                <c:pt idx="24">
                  <c:v>20/05/2024</c:v>
                </c:pt>
                <c:pt idx="25">
                  <c:v>27/05/2024</c:v>
                </c:pt>
              </c:strCache>
            </c:strRef>
          </c:cat>
          <c:val>
            <c:numRef>
              <c:f>Pivot!$AB$1977:$AB$2003</c:f>
              <c:numCache>
                <c:formatCode>0</c:formatCode>
                <c:ptCount val="26"/>
                <c:pt idx="0">
                  <c:v>910.6105500000001</c:v>
                </c:pt>
                <c:pt idx="1">
                  <c:v>875.58499100000006</c:v>
                </c:pt>
                <c:pt idx="2">
                  <c:v>888.46860600000002</c:v>
                </c:pt>
                <c:pt idx="3">
                  <c:v>869.46193700000003</c:v>
                </c:pt>
                <c:pt idx="4">
                  <c:v>1133.8641620000001</c:v>
                </c:pt>
                <c:pt idx="5">
                  <c:v>865.15443800000014</c:v>
                </c:pt>
                <c:pt idx="6">
                  <c:v>536.96027199999992</c:v>
                </c:pt>
                <c:pt idx="7">
                  <c:v>944.18054800000004</c:v>
                </c:pt>
                <c:pt idx="8">
                  <c:v>1062.789438</c:v>
                </c:pt>
                <c:pt idx="9">
                  <c:v>819.37304600000016</c:v>
                </c:pt>
                <c:pt idx="10">
                  <c:v>886.54082799999992</c:v>
                </c:pt>
                <c:pt idx="11">
                  <c:v>572.29221600000005</c:v>
                </c:pt>
                <c:pt idx="12">
                  <c:v>1100.9366599999998</c:v>
                </c:pt>
                <c:pt idx="13">
                  <c:v>812.28499299999999</c:v>
                </c:pt>
                <c:pt idx="14">
                  <c:v>1020.0916589999999</c:v>
                </c:pt>
                <c:pt idx="15">
                  <c:v>680.20332600000006</c:v>
                </c:pt>
                <c:pt idx="16">
                  <c:v>695.85082399999999</c:v>
                </c:pt>
                <c:pt idx="17">
                  <c:v>739.52999299999999</c:v>
                </c:pt>
                <c:pt idx="18">
                  <c:v>740.64388199999996</c:v>
                </c:pt>
                <c:pt idx="19">
                  <c:v>522.37027</c:v>
                </c:pt>
                <c:pt idx="20">
                  <c:v>739.411384</c:v>
                </c:pt>
                <c:pt idx="21">
                  <c:v>809.18026899999995</c:v>
                </c:pt>
                <c:pt idx="22">
                  <c:v>731.05999300000008</c:v>
                </c:pt>
                <c:pt idx="23">
                  <c:v>824.72387900000012</c:v>
                </c:pt>
                <c:pt idx="24">
                  <c:v>708.07249399999989</c:v>
                </c:pt>
                <c:pt idx="25">
                  <c:v>696.01804899999991</c:v>
                </c:pt>
              </c:numCache>
            </c:numRef>
          </c:val>
          <c:smooth val="0"/>
          <c:extLst>
            <c:ext xmlns:c16="http://schemas.microsoft.com/office/drawing/2014/chart" uri="{C3380CC4-5D6E-409C-BE32-E72D297353CC}">
              <c16:uniqueId val="{00000000-5648-4E17-B9EC-B56387EF42DF}"/>
            </c:ext>
          </c:extLst>
        </c:ser>
        <c:ser>
          <c:idx val="1"/>
          <c:order val="1"/>
          <c:tx>
            <c:strRef>
              <c:f>Pivot!$AC$1976</c:f>
              <c:strCache>
                <c:ptCount val="1"/>
                <c:pt idx="0">
                  <c:v>Total Arrivals (All Vehicles)</c:v>
                </c:pt>
              </c:strCache>
            </c:strRef>
          </c:tx>
          <c:spPr>
            <a:ln w="28575" cap="rnd">
              <a:solidFill>
                <a:schemeClr val="accent2"/>
              </a:solidFill>
              <a:round/>
            </a:ln>
            <a:effectLst/>
          </c:spPr>
          <c:marker>
            <c:symbol val="none"/>
          </c:marker>
          <c:cat>
            <c:strRef>
              <c:f>Pivot!$AA$1977:$AA$2003</c:f>
              <c:strCache>
                <c:ptCount val="26"/>
                <c:pt idx="0">
                  <c:v>04/12/2023</c:v>
                </c:pt>
                <c:pt idx="1">
                  <c:v>11/12/2023</c:v>
                </c:pt>
                <c:pt idx="2">
                  <c:v>18/12/2023</c:v>
                </c:pt>
                <c:pt idx="3">
                  <c:v>25/12/2023</c:v>
                </c:pt>
                <c:pt idx="4">
                  <c:v>01/01/2024</c:v>
                </c:pt>
                <c:pt idx="5">
                  <c:v>08/01/2024</c:v>
                </c:pt>
                <c:pt idx="6">
                  <c:v>15/01/2024</c:v>
                </c:pt>
                <c:pt idx="7">
                  <c:v>22/01/2024</c:v>
                </c:pt>
                <c:pt idx="8">
                  <c:v>29/01/2024</c:v>
                </c:pt>
                <c:pt idx="9">
                  <c:v>05/02/2024</c:v>
                </c:pt>
                <c:pt idx="10">
                  <c:v>12/02/2024</c:v>
                </c:pt>
                <c:pt idx="11">
                  <c:v>19/02/2024</c:v>
                </c:pt>
                <c:pt idx="12">
                  <c:v>26/02/2024</c:v>
                </c:pt>
                <c:pt idx="13">
                  <c:v>04/03/2024</c:v>
                </c:pt>
                <c:pt idx="14">
                  <c:v>11/03/2024</c:v>
                </c:pt>
                <c:pt idx="15">
                  <c:v>18/03/2024</c:v>
                </c:pt>
                <c:pt idx="16">
                  <c:v>25/03/2024</c:v>
                </c:pt>
                <c:pt idx="17">
                  <c:v>01/04/2024</c:v>
                </c:pt>
                <c:pt idx="18">
                  <c:v>08/04/2024</c:v>
                </c:pt>
                <c:pt idx="19">
                  <c:v>15/04/2024</c:v>
                </c:pt>
                <c:pt idx="20">
                  <c:v>22/04/2024</c:v>
                </c:pt>
                <c:pt idx="21">
                  <c:v>29/04/2024</c:v>
                </c:pt>
                <c:pt idx="22">
                  <c:v>06/05/2024</c:v>
                </c:pt>
                <c:pt idx="23">
                  <c:v>13/05/2024</c:v>
                </c:pt>
                <c:pt idx="24">
                  <c:v>20/05/2024</c:v>
                </c:pt>
                <c:pt idx="25">
                  <c:v>27/05/2024</c:v>
                </c:pt>
              </c:strCache>
            </c:strRef>
          </c:cat>
          <c:val>
            <c:numRef>
              <c:f>Pivot!$AC$1977:$AC$2003</c:f>
              <c:numCache>
                <c:formatCode>General</c:formatCode>
                <c:ptCount val="26"/>
                <c:pt idx="0">
                  <c:v>411</c:v>
                </c:pt>
                <c:pt idx="1">
                  <c:v>431</c:v>
                </c:pt>
                <c:pt idx="2">
                  <c:v>465</c:v>
                </c:pt>
                <c:pt idx="3">
                  <c:v>399</c:v>
                </c:pt>
                <c:pt idx="4">
                  <c:v>400</c:v>
                </c:pt>
                <c:pt idx="5">
                  <c:v>439</c:v>
                </c:pt>
                <c:pt idx="6">
                  <c:v>439</c:v>
                </c:pt>
                <c:pt idx="7">
                  <c:v>416</c:v>
                </c:pt>
                <c:pt idx="8">
                  <c:v>418</c:v>
                </c:pt>
                <c:pt idx="9">
                  <c:v>414</c:v>
                </c:pt>
                <c:pt idx="10">
                  <c:v>401</c:v>
                </c:pt>
                <c:pt idx="11">
                  <c:v>378</c:v>
                </c:pt>
                <c:pt idx="12">
                  <c:v>422</c:v>
                </c:pt>
                <c:pt idx="13">
                  <c:v>416</c:v>
                </c:pt>
                <c:pt idx="14">
                  <c:v>426</c:v>
                </c:pt>
                <c:pt idx="15">
                  <c:v>372</c:v>
                </c:pt>
                <c:pt idx="16">
                  <c:v>394</c:v>
                </c:pt>
                <c:pt idx="17">
                  <c:v>392</c:v>
                </c:pt>
                <c:pt idx="18">
                  <c:v>434</c:v>
                </c:pt>
                <c:pt idx="19">
                  <c:v>393</c:v>
                </c:pt>
                <c:pt idx="20">
                  <c:v>428</c:v>
                </c:pt>
                <c:pt idx="21">
                  <c:v>456</c:v>
                </c:pt>
                <c:pt idx="22">
                  <c:v>411</c:v>
                </c:pt>
                <c:pt idx="23">
                  <c:v>418</c:v>
                </c:pt>
                <c:pt idx="24">
                  <c:v>434</c:v>
                </c:pt>
                <c:pt idx="25">
                  <c:v>405</c:v>
                </c:pt>
              </c:numCache>
            </c:numRef>
          </c:val>
          <c:smooth val="0"/>
          <c:extLst>
            <c:ext xmlns:c16="http://schemas.microsoft.com/office/drawing/2014/chart" uri="{C3380CC4-5D6E-409C-BE32-E72D297353CC}">
              <c16:uniqueId val="{00000001-5648-4E17-B9EC-B56387EF42DF}"/>
            </c:ext>
          </c:extLst>
        </c:ser>
        <c:dLbls>
          <c:showLegendKey val="0"/>
          <c:showVal val="0"/>
          <c:showCatName val="0"/>
          <c:showSerName val="0"/>
          <c:showPercent val="0"/>
          <c:showBubbleSize val="0"/>
        </c:dLbls>
        <c:smooth val="0"/>
        <c:axId val="534389375"/>
        <c:axId val="532245631"/>
      </c:lineChart>
      <c:catAx>
        <c:axId val="53438937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32245631"/>
        <c:crosses val="autoZero"/>
        <c:auto val="1"/>
        <c:lblAlgn val="ctr"/>
        <c:lblOffset val="100"/>
        <c:noMultiLvlLbl val="0"/>
      </c:catAx>
      <c:valAx>
        <c:axId val="532245631"/>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34389375"/>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pivotOptions>
    </c:ext>
    <c:ext xmlns:c16="http://schemas.microsoft.com/office/drawing/2014/chart" uri="{E28EC0CA-F0BB-4C9C-879D-F8772B89E7AC}">
      <c16:pivotOptions16>
        <c16:showExpandCollapseFieldButtons val="1"/>
      </c16:pivotOptions16>
    </c:ext>
  </c:extLst>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1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21582"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18971" y="0"/>
            <a:ext cx="2921582" cy="495348"/>
          </a:xfrm>
          <a:prstGeom prst="rect">
            <a:avLst/>
          </a:prstGeom>
        </p:spPr>
        <p:txBody>
          <a:bodyPr vert="horz" lIns="91440" tIns="45720" rIns="91440" bIns="45720" rtlCol="0"/>
          <a:lstStyle>
            <a:lvl1pPr algn="r">
              <a:defRPr sz="1200"/>
            </a:lvl1pPr>
          </a:lstStyle>
          <a:p>
            <a:fld id="{08694F9B-2011-4879-8CA8-8DB0B9D5AC1D}" type="datetimeFigureOut">
              <a:rPr lang="en-GB" smtClean="0"/>
              <a:t>15/07/2024</a:t>
            </a:fld>
            <a:endParaRPr lang="en-GB"/>
          </a:p>
        </p:txBody>
      </p:sp>
      <p:sp>
        <p:nvSpPr>
          <p:cNvPr id="4" name="Slide Image Placeholder 3"/>
          <p:cNvSpPr>
            <a:spLocks noGrp="1" noRot="1" noChangeAspect="1"/>
          </p:cNvSpPr>
          <p:nvPr>
            <p:ph type="sldImg" idx="2"/>
          </p:nvPr>
        </p:nvSpPr>
        <p:spPr>
          <a:xfrm>
            <a:off x="409575" y="1233488"/>
            <a:ext cx="5922963" cy="333216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4212" y="4751219"/>
            <a:ext cx="5393690" cy="388736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7317"/>
            <a:ext cx="2921582" cy="49534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18971" y="9377317"/>
            <a:ext cx="2921582" cy="495347"/>
          </a:xfrm>
          <a:prstGeom prst="rect">
            <a:avLst/>
          </a:prstGeom>
        </p:spPr>
        <p:txBody>
          <a:bodyPr vert="horz" lIns="91440" tIns="45720" rIns="91440" bIns="45720" rtlCol="0" anchor="b"/>
          <a:lstStyle>
            <a:lvl1pPr algn="r">
              <a:defRPr sz="1200"/>
            </a:lvl1pPr>
          </a:lstStyle>
          <a:p>
            <a:fld id="{1DED68F7-88C3-4EEF-BA27-BF0E5B04BEE7}" type="slidenum">
              <a:rPr lang="en-GB" smtClean="0"/>
              <a:t>‹#›</a:t>
            </a:fld>
            <a:endParaRPr lang="en-GB"/>
          </a:p>
        </p:txBody>
      </p:sp>
    </p:spTree>
    <p:extLst>
      <p:ext uri="{BB962C8B-B14F-4D97-AF65-F5344CB8AC3E}">
        <p14:creationId xmlns:p14="http://schemas.microsoft.com/office/powerpoint/2010/main" val="39889999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18078" indent="-118078">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0D39C1D-3EC9-46F4-8595-2CF4DD2133D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454685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0D39C1D-3EC9-46F4-8595-2CF4DD2133D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19789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4AEA06-4BC4-4F04-8BEE-EABBFCBE4A5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FD86FD65-8852-4949-824E-1812106BA92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201B5CF-5332-400A-A2C7-00D82F31F8CA}"/>
              </a:ext>
            </a:extLst>
          </p:cNvPr>
          <p:cNvSpPr>
            <a:spLocks noGrp="1"/>
          </p:cNvSpPr>
          <p:nvPr>
            <p:ph type="dt" sz="half" idx="10"/>
          </p:nvPr>
        </p:nvSpPr>
        <p:spPr/>
        <p:txBody>
          <a:bodyPr/>
          <a:lstStyle/>
          <a:p>
            <a:fld id="{3F7F5570-05BB-4B87-987E-8735002DA8D4}" type="datetimeFigureOut">
              <a:rPr lang="en-GB" smtClean="0"/>
              <a:t>15/07/2024</a:t>
            </a:fld>
            <a:endParaRPr lang="en-GB"/>
          </a:p>
        </p:txBody>
      </p:sp>
      <p:sp>
        <p:nvSpPr>
          <p:cNvPr id="5" name="Footer Placeholder 4">
            <a:extLst>
              <a:ext uri="{FF2B5EF4-FFF2-40B4-BE49-F238E27FC236}">
                <a16:creationId xmlns:a16="http://schemas.microsoft.com/office/drawing/2014/main" id="{3847272F-CF3C-4462-AC88-D42BD3288E3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EBFC419-4126-41F7-9E56-A6130A77772D}"/>
              </a:ext>
            </a:extLst>
          </p:cNvPr>
          <p:cNvSpPr>
            <a:spLocks noGrp="1"/>
          </p:cNvSpPr>
          <p:nvPr>
            <p:ph type="sldNum" sz="quarter" idx="12"/>
          </p:nvPr>
        </p:nvSpPr>
        <p:spPr/>
        <p:txBody>
          <a:bodyPr/>
          <a:lstStyle/>
          <a:p>
            <a:fld id="{C244D745-026E-498C-B059-0067E16F5AC2}" type="slidenum">
              <a:rPr lang="en-GB" smtClean="0"/>
              <a:t>‹#›</a:t>
            </a:fld>
            <a:endParaRPr lang="en-GB"/>
          </a:p>
        </p:txBody>
      </p:sp>
    </p:spTree>
    <p:extLst>
      <p:ext uri="{BB962C8B-B14F-4D97-AF65-F5344CB8AC3E}">
        <p14:creationId xmlns:p14="http://schemas.microsoft.com/office/powerpoint/2010/main" val="22227637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7A3FC8-7A7E-47D4-B386-45A3D17C0A2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F15C5B7-A324-4063-80E4-FE599720EB7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4D9F5BC-A01B-4112-BDE9-1A8268B01F1D}"/>
              </a:ext>
            </a:extLst>
          </p:cNvPr>
          <p:cNvSpPr>
            <a:spLocks noGrp="1"/>
          </p:cNvSpPr>
          <p:nvPr>
            <p:ph type="dt" sz="half" idx="10"/>
          </p:nvPr>
        </p:nvSpPr>
        <p:spPr/>
        <p:txBody>
          <a:bodyPr/>
          <a:lstStyle/>
          <a:p>
            <a:fld id="{3F7F5570-05BB-4B87-987E-8735002DA8D4}" type="datetimeFigureOut">
              <a:rPr lang="en-GB" smtClean="0"/>
              <a:t>15/07/2024</a:t>
            </a:fld>
            <a:endParaRPr lang="en-GB"/>
          </a:p>
        </p:txBody>
      </p:sp>
      <p:sp>
        <p:nvSpPr>
          <p:cNvPr id="5" name="Footer Placeholder 4">
            <a:extLst>
              <a:ext uri="{FF2B5EF4-FFF2-40B4-BE49-F238E27FC236}">
                <a16:creationId xmlns:a16="http://schemas.microsoft.com/office/drawing/2014/main" id="{273A85E4-62A8-44B1-ACEF-4E71F0DC5F0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0D0AACE-FEA2-45C6-971A-0E17D51F1B23}"/>
              </a:ext>
            </a:extLst>
          </p:cNvPr>
          <p:cNvSpPr>
            <a:spLocks noGrp="1"/>
          </p:cNvSpPr>
          <p:nvPr>
            <p:ph type="sldNum" sz="quarter" idx="12"/>
          </p:nvPr>
        </p:nvSpPr>
        <p:spPr/>
        <p:txBody>
          <a:bodyPr/>
          <a:lstStyle/>
          <a:p>
            <a:fld id="{C244D745-026E-498C-B059-0067E16F5AC2}" type="slidenum">
              <a:rPr lang="en-GB" smtClean="0"/>
              <a:t>‹#›</a:t>
            </a:fld>
            <a:endParaRPr lang="en-GB"/>
          </a:p>
        </p:txBody>
      </p:sp>
    </p:spTree>
    <p:extLst>
      <p:ext uri="{BB962C8B-B14F-4D97-AF65-F5344CB8AC3E}">
        <p14:creationId xmlns:p14="http://schemas.microsoft.com/office/powerpoint/2010/main" val="24117347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E85E2C5-2BBF-4AC7-A866-48E47F9C8CE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C7237FE-8911-42A4-A65F-29E2603EBC5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0B0161E-AB0E-4B12-A50B-CED0C6A26E95}"/>
              </a:ext>
            </a:extLst>
          </p:cNvPr>
          <p:cNvSpPr>
            <a:spLocks noGrp="1"/>
          </p:cNvSpPr>
          <p:nvPr>
            <p:ph type="dt" sz="half" idx="10"/>
          </p:nvPr>
        </p:nvSpPr>
        <p:spPr/>
        <p:txBody>
          <a:bodyPr/>
          <a:lstStyle/>
          <a:p>
            <a:fld id="{3F7F5570-05BB-4B87-987E-8735002DA8D4}" type="datetimeFigureOut">
              <a:rPr lang="en-GB" smtClean="0"/>
              <a:t>15/07/2024</a:t>
            </a:fld>
            <a:endParaRPr lang="en-GB"/>
          </a:p>
        </p:txBody>
      </p:sp>
      <p:sp>
        <p:nvSpPr>
          <p:cNvPr id="5" name="Footer Placeholder 4">
            <a:extLst>
              <a:ext uri="{FF2B5EF4-FFF2-40B4-BE49-F238E27FC236}">
                <a16:creationId xmlns:a16="http://schemas.microsoft.com/office/drawing/2014/main" id="{FCBFFE0F-C35E-4124-B4F9-624399581B1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A11A41B-B68E-4A6F-978D-859D507E7838}"/>
              </a:ext>
            </a:extLst>
          </p:cNvPr>
          <p:cNvSpPr>
            <a:spLocks noGrp="1"/>
          </p:cNvSpPr>
          <p:nvPr>
            <p:ph type="sldNum" sz="quarter" idx="12"/>
          </p:nvPr>
        </p:nvSpPr>
        <p:spPr/>
        <p:txBody>
          <a:bodyPr/>
          <a:lstStyle/>
          <a:p>
            <a:fld id="{C244D745-026E-498C-B059-0067E16F5AC2}" type="slidenum">
              <a:rPr lang="en-GB" smtClean="0"/>
              <a:t>‹#›</a:t>
            </a:fld>
            <a:endParaRPr lang="en-GB"/>
          </a:p>
        </p:txBody>
      </p:sp>
    </p:spTree>
    <p:extLst>
      <p:ext uri="{BB962C8B-B14F-4D97-AF65-F5344CB8AC3E}">
        <p14:creationId xmlns:p14="http://schemas.microsoft.com/office/powerpoint/2010/main" val="18863113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86A744-53F5-4055-A0D9-7B96E81610B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5E74DDC-8241-4719-A034-2F738A46872B}"/>
              </a:ext>
            </a:extLst>
          </p:cNvPr>
          <p:cNvSpPr>
            <a:spLocks noGrp="1"/>
          </p:cNvSpPr>
          <p:nvPr>
            <p:ph type="subTitle" idx="1"/>
          </p:nvPr>
        </p:nvSpPr>
        <p:spPr>
          <a:xfrm>
            <a:off x="1524000" y="3602038"/>
            <a:ext cx="9144000" cy="1655762"/>
          </a:xfrm>
        </p:spPr>
        <p:txBody>
          <a:bodyPr/>
          <a:lstStyle>
            <a:lvl1pPr marL="0" indent="0" algn="ctr">
              <a:buNone/>
              <a:defRPr sz="2400"/>
            </a:lvl1pPr>
            <a:lvl2pPr marL="457209" indent="0" algn="ctr">
              <a:buNone/>
              <a:defRPr sz="2000"/>
            </a:lvl2pPr>
            <a:lvl3pPr marL="914418" indent="0" algn="ctr">
              <a:buNone/>
              <a:defRPr sz="1800"/>
            </a:lvl3pPr>
            <a:lvl4pPr marL="1371627" indent="0" algn="ctr">
              <a:buNone/>
              <a:defRPr sz="1600"/>
            </a:lvl4pPr>
            <a:lvl5pPr marL="1828837" indent="0" algn="ctr">
              <a:buNone/>
              <a:defRPr sz="1600"/>
            </a:lvl5pPr>
            <a:lvl6pPr marL="2286046" indent="0" algn="ctr">
              <a:buNone/>
              <a:defRPr sz="1600"/>
            </a:lvl6pPr>
            <a:lvl7pPr marL="2743255" indent="0" algn="ctr">
              <a:buNone/>
              <a:defRPr sz="1600"/>
            </a:lvl7pPr>
            <a:lvl8pPr marL="3200464" indent="0" algn="ctr">
              <a:buNone/>
              <a:defRPr sz="1600"/>
            </a:lvl8pPr>
            <a:lvl9pPr marL="3657673"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1E7ED20-13BF-4C29-BC2A-155B795DB250}"/>
              </a:ext>
            </a:extLst>
          </p:cNvPr>
          <p:cNvSpPr>
            <a:spLocks noGrp="1"/>
          </p:cNvSpPr>
          <p:nvPr>
            <p:ph type="dt" sz="half" idx="10"/>
          </p:nvPr>
        </p:nvSpPr>
        <p:spPr/>
        <p:txBody>
          <a:bodyPr/>
          <a:lstStyle/>
          <a:p>
            <a:fld id="{CD646668-78E6-435D-B303-9F9FC6C4647E}" type="datetimeFigureOut">
              <a:rPr lang="en-US" smtClean="0"/>
              <a:pPr/>
              <a:t>7/15/2024</a:t>
            </a:fld>
            <a:endParaRPr lang="en-GB" dirty="0"/>
          </a:p>
        </p:txBody>
      </p:sp>
      <p:sp>
        <p:nvSpPr>
          <p:cNvPr id="5" name="Footer Placeholder 4">
            <a:extLst>
              <a:ext uri="{FF2B5EF4-FFF2-40B4-BE49-F238E27FC236}">
                <a16:creationId xmlns:a16="http://schemas.microsoft.com/office/drawing/2014/main" id="{3EAB1BC8-9359-4EFA-8170-EBCAD64573D5}"/>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ACED6012-2B4F-4C79-A876-35E3E6577973}"/>
              </a:ext>
            </a:extLst>
          </p:cNvPr>
          <p:cNvSpPr>
            <a:spLocks noGrp="1"/>
          </p:cNvSpPr>
          <p:nvPr>
            <p:ph type="sldNum" sz="quarter" idx="12"/>
          </p:nvPr>
        </p:nvSpPr>
        <p:spPr/>
        <p:txBody>
          <a:bodyPr/>
          <a:lstStyle/>
          <a:p>
            <a:fld id="{805A09D7-CE6A-4AFE-9174-0807AF79ADB3}" type="slidenum">
              <a:rPr lang="en-GB" smtClean="0"/>
              <a:pPr/>
              <a:t>‹#›</a:t>
            </a:fld>
            <a:endParaRPr lang="en-GB" dirty="0"/>
          </a:p>
        </p:txBody>
      </p:sp>
    </p:spTree>
    <p:extLst>
      <p:ext uri="{BB962C8B-B14F-4D97-AF65-F5344CB8AC3E}">
        <p14:creationId xmlns:p14="http://schemas.microsoft.com/office/powerpoint/2010/main" val="9879811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B16584-5B98-4372-AA96-9EC49E29D17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2A94F3C-A892-4EB1-A077-50CD001485E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84DC508-9B3C-4B51-BF9E-008EECD05AFD}"/>
              </a:ext>
            </a:extLst>
          </p:cNvPr>
          <p:cNvSpPr>
            <a:spLocks noGrp="1"/>
          </p:cNvSpPr>
          <p:nvPr>
            <p:ph type="dt" sz="half" idx="10"/>
          </p:nvPr>
        </p:nvSpPr>
        <p:spPr/>
        <p:txBody>
          <a:bodyPr/>
          <a:lstStyle/>
          <a:p>
            <a:fld id="{CD646668-78E6-435D-B303-9F9FC6C4647E}" type="datetimeFigureOut">
              <a:rPr lang="en-US" smtClean="0"/>
              <a:pPr/>
              <a:t>7/15/2024</a:t>
            </a:fld>
            <a:endParaRPr lang="en-GB" dirty="0"/>
          </a:p>
        </p:txBody>
      </p:sp>
      <p:sp>
        <p:nvSpPr>
          <p:cNvPr id="5" name="Footer Placeholder 4">
            <a:extLst>
              <a:ext uri="{FF2B5EF4-FFF2-40B4-BE49-F238E27FC236}">
                <a16:creationId xmlns:a16="http://schemas.microsoft.com/office/drawing/2014/main" id="{0A101781-B88B-403B-9E9A-65B72535AC34}"/>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704B13F0-360E-4C13-BEDC-A38E9AFF4F99}"/>
              </a:ext>
            </a:extLst>
          </p:cNvPr>
          <p:cNvSpPr>
            <a:spLocks noGrp="1"/>
          </p:cNvSpPr>
          <p:nvPr>
            <p:ph type="sldNum" sz="quarter" idx="12"/>
          </p:nvPr>
        </p:nvSpPr>
        <p:spPr/>
        <p:txBody>
          <a:bodyPr/>
          <a:lstStyle/>
          <a:p>
            <a:fld id="{805A09D7-CE6A-4AFE-9174-0807AF79ADB3}" type="slidenum">
              <a:rPr lang="en-GB" smtClean="0"/>
              <a:pPr/>
              <a:t>‹#›</a:t>
            </a:fld>
            <a:endParaRPr lang="en-GB" dirty="0"/>
          </a:p>
        </p:txBody>
      </p:sp>
    </p:spTree>
    <p:extLst>
      <p:ext uri="{BB962C8B-B14F-4D97-AF65-F5344CB8AC3E}">
        <p14:creationId xmlns:p14="http://schemas.microsoft.com/office/powerpoint/2010/main" val="27396365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645263-8457-4121-92AB-A480B6496482}"/>
              </a:ext>
            </a:extLst>
          </p:cNvPr>
          <p:cNvSpPr>
            <a:spLocks noGrp="1"/>
          </p:cNvSpPr>
          <p:nvPr>
            <p:ph type="title"/>
          </p:nvPr>
        </p:nvSpPr>
        <p:spPr>
          <a:xfrm>
            <a:off x="831850" y="1709739"/>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7F70467-13A6-4CC4-A131-2FB814725DB9}"/>
              </a:ext>
            </a:extLst>
          </p:cNvPr>
          <p:cNvSpPr>
            <a:spLocks noGrp="1"/>
          </p:cNvSpPr>
          <p:nvPr>
            <p:ph type="body" idx="1"/>
          </p:nvPr>
        </p:nvSpPr>
        <p:spPr>
          <a:xfrm>
            <a:off x="831850" y="4589464"/>
            <a:ext cx="10515600" cy="1500187"/>
          </a:xfrm>
        </p:spPr>
        <p:txBody>
          <a:bodyPr/>
          <a:lstStyle>
            <a:lvl1pPr marL="0" indent="0">
              <a:buNone/>
              <a:defRPr sz="2400">
                <a:solidFill>
                  <a:schemeClr val="tx1">
                    <a:tint val="75000"/>
                  </a:schemeClr>
                </a:solidFill>
              </a:defRPr>
            </a:lvl1pPr>
            <a:lvl2pPr marL="457209" indent="0">
              <a:buNone/>
              <a:defRPr sz="2000">
                <a:solidFill>
                  <a:schemeClr val="tx1">
                    <a:tint val="75000"/>
                  </a:schemeClr>
                </a:solidFill>
              </a:defRPr>
            </a:lvl2pPr>
            <a:lvl3pPr marL="914418" indent="0">
              <a:buNone/>
              <a:defRPr sz="1800">
                <a:solidFill>
                  <a:schemeClr val="tx1">
                    <a:tint val="75000"/>
                  </a:schemeClr>
                </a:solidFill>
              </a:defRPr>
            </a:lvl3pPr>
            <a:lvl4pPr marL="1371627" indent="0">
              <a:buNone/>
              <a:defRPr sz="1600">
                <a:solidFill>
                  <a:schemeClr val="tx1">
                    <a:tint val="75000"/>
                  </a:schemeClr>
                </a:solidFill>
              </a:defRPr>
            </a:lvl4pPr>
            <a:lvl5pPr marL="1828837" indent="0">
              <a:buNone/>
              <a:defRPr sz="1600">
                <a:solidFill>
                  <a:schemeClr val="tx1">
                    <a:tint val="75000"/>
                  </a:schemeClr>
                </a:solidFill>
              </a:defRPr>
            </a:lvl5pPr>
            <a:lvl6pPr marL="2286046" indent="0">
              <a:buNone/>
              <a:defRPr sz="1600">
                <a:solidFill>
                  <a:schemeClr val="tx1">
                    <a:tint val="75000"/>
                  </a:schemeClr>
                </a:solidFill>
              </a:defRPr>
            </a:lvl6pPr>
            <a:lvl7pPr marL="2743255" indent="0">
              <a:buNone/>
              <a:defRPr sz="1600">
                <a:solidFill>
                  <a:schemeClr val="tx1">
                    <a:tint val="75000"/>
                  </a:schemeClr>
                </a:solidFill>
              </a:defRPr>
            </a:lvl7pPr>
            <a:lvl8pPr marL="3200464" indent="0">
              <a:buNone/>
              <a:defRPr sz="1600">
                <a:solidFill>
                  <a:schemeClr val="tx1">
                    <a:tint val="75000"/>
                  </a:schemeClr>
                </a:solidFill>
              </a:defRPr>
            </a:lvl8pPr>
            <a:lvl9pPr marL="3657673"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A480CC6-3BB0-4867-99CD-AFBB7EF58C6C}"/>
              </a:ext>
            </a:extLst>
          </p:cNvPr>
          <p:cNvSpPr>
            <a:spLocks noGrp="1"/>
          </p:cNvSpPr>
          <p:nvPr>
            <p:ph type="dt" sz="half" idx="10"/>
          </p:nvPr>
        </p:nvSpPr>
        <p:spPr/>
        <p:txBody>
          <a:bodyPr/>
          <a:lstStyle/>
          <a:p>
            <a:fld id="{CD646668-78E6-435D-B303-9F9FC6C4647E}" type="datetimeFigureOut">
              <a:rPr lang="en-US" smtClean="0"/>
              <a:pPr/>
              <a:t>7/15/2024</a:t>
            </a:fld>
            <a:endParaRPr lang="en-GB" dirty="0"/>
          </a:p>
        </p:txBody>
      </p:sp>
      <p:sp>
        <p:nvSpPr>
          <p:cNvPr id="5" name="Footer Placeholder 4">
            <a:extLst>
              <a:ext uri="{FF2B5EF4-FFF2-40B4-BE49-F238E27FC236}">
                <a16:creationId xmlns:a16="http://schemas.microsoft.com/office/drawing/2014/main" id="{F033B570-FEF4-4F13-8D65-FAA27136E773}"/>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870FB15D-7985-4FD6-A353-0B8F94F5281D}"/>
              </a:ext>
            </a:extLst>
          </p:cNvPr>
          <p:cNvSpPr>
            <a:spLocks noGrp="1"/>
          </p:cNvSpPr>
          <p:nvPr>
            <p:ph type="sldNum" sz="quarter" idx="12"/>
          </p:nvPr>
        </p:nvSpPr>
        <p:spPr/>
        <p:txBody>
          <a:bodyPr/>
          <a:lstStyle/>
          <a:p>
            <a:fld id="{805A09D7-CE6A-4AFE-9174-0807AF79ADB3}" type="slidenum">
              <a:rPr lang="en-GB" smtClean="0"/>
              <a:pPr/>
              <a:t>‹#›</a:t>
            </a:fld>
            <a:endParaRPr lang="en-GB" dirty="0"/>
          </a:p>
        </p:txBody>
      </p:sp>
    </p:spTree>
    <p:extLst>
      <p:ext uri="{BB962C8B-B14F-4D97-AF65-F5344CB8AC3E}">
        <p14:creationId xmlns:p14="http://schemas.microsoft.com/office/powerpoint/2010/main" val="14980630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D35752-A9BB-4062-9FBB-43EAA6A3FDC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AEEE3D0-7D6B-4212-8ADD-342015045E0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3DED04C-0224-411D-9EF3-0F5BDCAF73F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C7FFB4E-3B14-4C24-917D-AAAB887891EC}"/>
              </a:ext>
            </a:extLst>
          </p:cNvPr>
          <p:cNvSpPr>
            <a:spLocks noGrp="1"/>
          </p:cNvSpPr>
          <p:nvPr>
            <p:ph type="dt" sz="half" idx="10"/>
          </p:nvPr>
        </p:nvSpPr>
        <p:spPr/>
        <p:txBody>
          <a:bodyPr/>
          <a:lstStyle/>
          <a:p>
            <a:fld id="{CD646668-78E6-435D-B303-9F9FC6C4647E}" type="datetimeFigureOut">
              <a:rPr lang="en-US" smtClean="0"/>
              <a:pPr/>
              <a:t>7/15/2024</a:t>
            </a:fld>
            <a:endParaRPr lang="en-GB" dirty="0"/>
          </a:p>
        </p:txBody>
      </p:sp>
      <p:sp>
        <p:nvSpPr>
          <p:cNvPr id="6" name="Footer Placeholder 5">
            <a:extLst>
              <a:ext uri="{FF2B5EF4-FFF2-40B4-BE49-F238E27FC236}">
                <a16:creationId xmlns:a16="http://schemas.microsoft.com/office/drawing/2014/main" id="{5CAF3576-9CB8-4610-B65D-CEF8E617DE3F}"/>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4F9CA055-B962-417D-A687-9CF9A9E15F10}"/>
              </a:ext>
            </a:extLst>
          </p:cNvPr>
          <p:cNvSpPr>
            <a:spLocks noGrp="1"/>
          </p:cNvSpPr>
          <p:nvPr>
            <p:ph type="sldNum" sz="quarter" idx="12"/>
          </p:nvPr>
        </p:nvSpPr>
        <p:spPr/>
        <p:txBody>
          <a:bodyPr/>
          <a:lstStyle/>
          <a:p>
            <a:fld id="{805A09D7-CE6A-4AFE-9174-0807AF79ADB3}" type="slidenum">
              <a:rPr lang="en-GB" smtClean="0"/>
              <a:pPr/>
              <a:t>‹#›</a:t>
            </a:fld>
            <a:endParaRPr lang="en-GB" dirty="0"/>
          </a:p>
        </p:txBody>
      </p:sp>
    </p:spTree>
    <p:extLst>
      <p:ext uri="{BB962C8B-B14F-4D97-AF65-F5344CB8AC3E}">
        <p14:creationId xmlns:p14="http://schemas.microsoft.com/office/powerpoint/2010/main" val="25330687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6483B6-FD79-4AB6-87A2-2DAF28B4A2D8}"/>
              </a:ext>
            </a:extLst>
          </p:cNvPr>
          <p:cNvSpPr>
            <a:spLocks noGrp="1"/>
          </p:cNvSpPr>
          <p:nvPr>
            <p:ph type="title"/>
          </p:nvPr>
        </p:nvSpPr>
        <p:spPr>
          <a:xfrm>
            <a:off x="839788" y="365126"/>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34DF176-955D-4789-83B8-615040A8B8A6}"/>
              </a:ext>
            </a:extLst>
          </p:cNvPr>
          <p:cNvSpPr>
            <a:spLocks noGrp="1"/>
          </p:cNvSpPr>
          <p:nvPr>
            <p:ph type="body" idx="1"/>
          </p:nvPr>
        </p:nvSpPr>
        <p:spPr>
          <a:xfrm>
            <a:off x="839789" y="1681163"/>
            <a:ext cx="5157787" cy="823912"/>
          </a:xfrm>
        </p:spPr>
        <p:txBody>
          <a:bodyPr anchor="b"/>
          <a:lstStyle>
            <a:lvl1pPr marL="0" indent="0">
              <a:buNone/>
              <a:defRPr sz="2400" b="1"/>
            </a:lvl1pPr>
            <a:lvl2pPr marL="457209" indent="0">
              <a:buNone/>
              <a:defRPr sz="2000" b="1"/>
            </a:lvl2pPr>
            <a:lvl3pPr marL="914418" indent="0">
              <a:buNone/>
              <a:defRPr sz="1800" b="1"/>
            </a:lvl3pPr>
            <a:lvl4pPr marL="1371627" indent="0">
              <a:buNone/>
              <a:defRPr sz="1600" b="1"/>
            </a:lvl4pPr>
            <a:lvl5pPr marL="1828837" indent="0">
              <a:buNone/>
              <a:defRPr sz="1600" b="1"/>
            </a:lvl5pPr>
            <a:lvl6pPr marL="2286046" indent="0">
              <a:buNone/>
              <a:defRPr sz="1600" b="1"/>
            </a:lvl6pPr>
            <a:lvl7pPr marL="2743255" indent="0">
              <a:buNone/>
              <a:defRPr sz="1600" b="1"/>
            </a:lvl7pPr>
            <a:lvl8pPr marL="3200464" indent="0">
              <a:buNone/>
              <a:defRPr sz="1600" b="1"/>
            </a:lvl8pPr>
            <a:lvl9pPr marL="3657673"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2C0BD4B-9226-44C6-A751-F72BD76A6DE3}"/>
              </a:ext>
            </a:extLst>
          </p:cNvPr>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E0C3B2E-415C-40CC-9079-A334ECAEE7D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9" indent="0">
              <a:buNone/>
              <a:defRPr sz="2000" b="1"/>
            </a:lvl2pPr>
            <a:lvl3pPr marL="914418" indent="0">
              <a:buNone/>
              <a:defRPr sz="1800" b="1"/>
            </a:lvl3pPr>
            <a:lvl4pPr marL="1371627" indent="0">
              <a:buNone/>
              <a:defRPr sz="1600" b="1"/>
            </a:lvl4pPr>
            <a:lvl5pPr marL="1828837" indent="0">
              <a:buNone/>
              <a:defRPr sz="1600" b="1"/>
            </a:lvl5pPr>
            <a:lvl6pPr marL="2286046" indent="0">
              <a:buNone/>
              <a:defRPr sz="1600" b="1"/>
            </a:lvl6pPr>
            <a:lvl7pPr marL="2743255" indent="0">
              <a:buNone/>
              <a:defRPr sz="1600" b="1"/>
            </a:lvl7pPr>
            <a:lvl8pPr marL="3200464" indent="0">
              <a:buNone/>
              <a:defRPr sz="1600" b="1"/>
            </a:lvl8pPr>
            <a:lvl9pPr marL="3657673"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F6DB91A-5AF4-44AA-B96D-4834C66A854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8023AB0-FFFE-4B2C-B891-D537DF3EC6C4}"/>
              </a:ext>
            </a:extLst>
          </p:cNvPr>
          <p:cNvSpPr>
            <a:spLocks noGrp="1"/>
          </p:cNvSpPr>
          <p:nvPr>
            <p:ph type="dt" sz="half" idx="10"/>
          </p:nvPr>
        </p:nvSpPr>
        <p:spPr/>
        <p:txBody>
          <a:bodyPr/>
          <a:lstStyle/>
          <a:p>
            <a:fld id="{CD646668-78E6-435D-B303-9F9FC6C4647E}" type="datetimeFigureOut">
              <a:rPr lang="en-US" smtClean="0"/>
              <a:pPr/>
              <a:t>7/15/2024</a:t>
            </a:fld>
            <a:endParaRPr lang="en-GB" dirty="0"/>
          </a:p>
        </p:txBody>
      </p:sp>
      <p:sp>
        <p:nvSpPr>
          <p:cNvPr id="8" name="Footer Placeholder 7">
            <a:extLst>
              <a:ext uri="{FF2B5EF4-FFF2-40B4-BE49-F238E27FC236}">
                <a16:creationId xmlns:a16="http://schemas.microsoft.com/office/drawing/2014/main" id="{1A4FF026-960A-479E-A659-B54C1A95C013}"/>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9D6924DA-7AFC-49E3-892D-E21E0E93E405}"/>
              </a:ext>
            </a:extLst>
          </p:cNvPr>
          <p:cNvSpPr>
            <a:spLocks noGrp="1"/>
          </p:cNvSpPr>
          <p:nvPr>
            <p:ph type="sldNum" sz="quarter" idx="12"/>
          </p:nvPr>
        </p:nvSpPr>
        <p:spPr/>
        <p:txBody>
          <a:bodyPr/>
          <a:lstStyle/>
          <a:p>
            <a:fld id="{805A09D7-CE6A-4AFE-9174-0807AF79ADB3}" type="slidenum">
              <a:rPr lang="en-GB" smtClean="0"/>
              <a:pPr/>
              <a:t>‹#›</a:t>
            </a:fld>
            <a:endParaRPr lang="en-GB" dirty="0"/>
          </a:p>
        </p:txBody>
      </p:sp>
    </p:spTree>
    <p:extLst>
      <p:ext uri="{BB962C8B-B14F-4D97-AF65-F5344CB8AC3E}">
        <p14:creationId xmlns:p14="http://schemas.microsoft.com/office/powerpoint/2010/main" val="19886438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A8E1EF-1729-4EF0-98DD-E13449CBB88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92683D9-B52F-4E28-8C51-B3472BFDD3DF}"/>
              </a:ext>
            </a:extLst>
          </p:cNvPr>
          <p:cNvSpPr>
            <a:spLocks noGrp="1"/>
          </p:cNvSpPr>
          <p:nvPr>
            <p:ph type="dt" sz="half" idx="10"/>
          </p:nvPr>
        </p:nvSpPr>
        <p:spPr/>
        <p:txBody>
          <a:bodyPr/>
          <a:lstStyle/>
          <a:p>
            <a:fld id="{CD646668-78E6-435D-B303-9F9FC6C4647E}" type="datetimeFigureOut">
              <a:rPr lang="en-US" smtClean="0"/>
              <a:pPr/>
              <a:t>7/15/2024</a:t>
            </a:fld>
            <a:endParaRPr lang="en-GB" dirty="0"/>
          </a:p>
        </p:txBody>
      </p:sp>
      <p:sp>
        <p:nvSpPr>
          <p:cNvPr id="4" name="Footer Placeholder 3">
            <a:extLst>
              <a:ext uri="{FF2B5EF4-FFF2-40B4-BE49-F238E27FC236}">
                <a16:creationId xmlns:a16="http://schemas.microsoft.com/office/drawing/2014/main" id="{1CE8392A-74C4-4D7F-9D1D-7FBBDFA2D517}"/>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FA619930-D107-4631-9F55-7E041CD3EFE5}"/>
              </a:ext>
            </a:extLst>
          </p:cNvPr>
          <p:cNvSpPr>
            <a:spLocks noGrp="1"/>
          </p:cNvSpPr>
          <p:nvPr>
            <p:ph type="sldNum" sz="quarter" idx="12"/>
          </p:nvPr>
        </p:nvSpPr>
        <p:spPr/>
        <p:txBody>
          <a:bodyPr/>
          <a:lstStyle/>
          <a:p>
            <a:fld id="{805A09D7-CE6A-4AFE-9174-0807AF79ADB3}" type="slidenum">
              <a:rPr lang="en-GB" smtClean="0"/>
              <a:pPr/>
              <a:t>‹#›</a:t>
            </a:fld>
            <a:endParaRPr lang="en-GB" dirty="0"/>
          </a:p>
        </p:txBody>
      </p:sp>
    </p:spTree>
    <p:extLst>
      <p:ext uri="{BB962C8B-B14F-4D97-AF65-F5344CB8AC3E}">
        <p14:creationId xmlns:p14="http://schemas.microsoft.com/office/powerpoint/2010/main" val="29239691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A964D66-84EF-465B-9FA1-9AB03130FEFD}"/>
              </a:ext>
            </a:extLst>
          </p:cNvPr>
          <p:cNvSpPr>
            <a:spLocks noGrp="1"/>
          </p:cNvSpPr>
          <p:nvPr>
            <p:ph type="dt" sz="half" idx="10"/>
          </p:nvPr>
        </p:nvSpPr>
        <p:spPr/>
        <p:txBody>
          <a:bodyPr/>
          <a:lstStyle/>
          <a:p>
            <a:fld id="{CD646668-78E6-435D-B303-9F9FC6C4647E}" type="datetimeFigureOut">
              <a:rPr lang="en-US" smtClean="0"/>
              <a:pPr/>
              <a:t>7/15/2024</a:t>
            </a:fld>
            <a:endParaRPr lang="en-GB" dirty="0"/>
          </a:p>
        </p:txBody>
      </p:sp>
      <p:sp>
        <p:nvSpPr>
          <p:cNvPr id="3" name="Footer Placeholder 2">
            <a:extLst>
              <a:ext uri="{FF2B5EF4-FFF2-40B4-BE49-F238E27FC236}">
                <a16:creationId xmlns:a16="http://schemas.microsoft.com/office/drawing/2014/main" id="{73B3DE4F-F67B-46CD-8B77-674450D867B9}"/>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DEF96E22-B7DF-4E93-B203-74E161EABD98}"/>
              </a:ext>
            </a:extLst>
          </p:cNvPr>
          <p:cNvSpPr>
            <a:spLocks noGrp="1"/>
          </p:cNvSpPr>
          <p:nvPr>
            <p:ph type="sldNum" sz="quarter" idx="12"/>
          </p:nvPr>
        </p:nvSpPr>
        <p:spPr/>
        <p:txBody>
          <a:bodyPr/>
          <a:lstStyle/>
          <a:p>
            <a:fld id="{805A09D7-CE6A-4AFE-9174-0807AF79ADB3}" type="slidenum">
              <a:rPr lang="en-GB" smtClean="0"/>
              <a:pPr/>
              <a:t>‹#›</a:t>
            </a:fld>
            <a:endParaRPr lang="en-GB" dirty="0"/>
          </a:p>
        </p:txBody>
      </p:sp>
    </p:spTree>
    <p:extLst>
      <p:ext uri="{BB962C8B-B14F-4D97-AF65-F5344CB8AC3E}">
        <p14:creationId xmlns:p14="http://schemas.microsoft.com/office/powerpoint/2010/main" val="21287951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3924FA-9E69-4B8B-88A9-54E1DC317DFF}"/>
              </a:ext>
            </a:extLst>
          </p:cNvPr>
          <p:cNvSpPr>
            <a:spLocks noGrp="1"/>
          </p:cNvSpPr>
          <p:nvPr>
            <p:ph type="title"/>
          </p:nvPr>
        </p:nvSpPr>
        <p:spPr>
          <a:xfrm>
            <a:off x="839789"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111347B-9DA3-4862-A0EF-B7C502CBC267}"/>
              </a:ext>
            </a:extLst>
          </p:cNvPr>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495982E-423E-45A5-A5D1-41140923E401}"/>
              </a:ext>
            </a:extLst>
          </p:cNvPr>
          <p:cNvSpPr>
            <a:spLocks noGrp="1"/>
          </p:cNvSpPr>
          <p:nvPr>
            <p:ph type="body" sz="half" idx="2"/>
          </p:nvPr>
        </p:nvSpPr>
        <p:spPr>
          <a:xfrm>
            <a:off x="839789" y="2057400"/>
            <a:ext cx="3932237" cy="3811588"/>
          </a:xfrm>
        </p:spPr>
        <p:txBody>
          <a:bodyPr/>
          <a:lstStyle>
            <a:lvl1pPr marL="0" indent="0">
              <a:buNone/>
              <a:defRPr sz="1600"/>
            </a:lvl1pPr>
            <a:lvl2pPr marL="457209" indent="0">
              <a:buNone/>
              <a:defRPr sz="1400"/>
            </a:lvl2pPr>
            <a:lvl3pPr marL="914418" indent="0">
              <a:buNone/>
              <a:defRPr sz="1200"/>
            </a:lvl3pPr>
            <a:lvl4pPr marL="1371627" indent="0">
              <a:buNone/>
              <a:defRPr sz="1000"/>
            </a:lvl4pPr>
            <a:lvl5pPr marL="1828837" indent="0">
              <a:buNone/>
              <a:defRPr sz="1000"/>
            </a:lvl5pPr>
            <a:lvl6pPr marL="2286046" indent="0">
              <a:buNone/>
              <a:defRPr sz="1000"/>
            </a:lvl6pPr>
            <a:lvl7pPr marL="2743255" indent="0">
              <a:buNone/>
              <a:defRPr sz="1000"/>
            </a:lvl7pPr>
            <a:lvl8pPr marL="3200464" indent="0">
              <a:buNone/>
              <a:defRPr sz="1000"/>
            </a:lvl8pPr>
            <a:lvl9pPr marL="3657673"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CE10E4D-5FD7-4243-A885-364E65182282}"/>
              </a:ext>
            </a:extLst>
          </p:cNvPr>
          <p:cNvSpPr>
            <a:spLocks noGrp="1"/>
          </p:cNvSpPr>
          <p:nvPr>
            <p:ph type="dt" sz="half" idx="10"/>
          </p:nvPr>
        </p:nvSpPr>
        <p:spPr/>
        <p:txBody>
          <a:bodyPr/>
          <a:lstStyle/>
          <a:p>
            <a:fld id="{CD646668-78E6-435D-B303-9F9FC6C4647E}" type="datetimeFigureOut">
              <a:rPr lang="en-US" smtClean="0"/>
              <a:pPr/>
              <a:t>7/15/2024</a:t>
            </a:fld>
            <a:endParaRPr lang="en-GB" dirty="0"/>
          </a:p>
        </p:txBody>
      </p:sp>
      <p:sp>
        <p:nvSpPr>
          <p:cNvPr id="6" name="Footer Placeholder 5">
            <a:extLst>
              <a:ext uri="{FF2B5EF4-FFF2-40B4-BE49-F238E27FC236}">
                <a16:creationId xmlns:a16="http://schemas.microsoft.com/office/drawing/2014/main" id="{031C2EE0-2B1A-478A-BB08-7A8E5E7EC474}"/>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09F549A6-3538-4EE1-A720-BF53C7789AC7}"/>
              </a:ext>
            </a:extLst>
          </p:cNvPr>
          <p:cNvSpPr>
            <a:spLocks noGrp="1"/>
          </p:cNvSpPr>
          <p:nvPr>
            <p:ph type="sldNum" sz="quarter" idx="12"/>
          </p:nvPr>
        </p:nvSpPr>
        <p:spPr/>
        <p:txBody>
          <a:bodyPr/>
          <a:lstStyle/>
          <a:p>
            <a:fld id="{805A09D7-CE6A-4AFE-9174-0807AF79ADB3}" type="slidenum">
              <a:rPr lang="en-GB" smtClean="0"/>
              <a:pPr/>
              <a:t>‹#›</a:t>
            </a:fld>
            <a:endParaRPr lang="en-GB" dirty="0"/>
          </a:p>
        </p:txBody>
      </p:sp>
    </p:spTree>
    <p:extLst>
      <p:ext uri="{BB962C8B-B14F-4D97-AF65-F5344CB8AC3E}">
        <p14:creationId xmlns:p14="http://schemas.microsoft.com/office/powerpoint/2010/main" val="35427405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14873B-6C95-40D1-883B-744CC2417B4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AC7BC84-23B0-427D-84BA-B969D04797F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5E01F4C-02F4-4333-908C-9B1ECB8F0570}"/>
              </a:ext>
            </a:extLst>
          </p:cNvPr>
          <p:cNvSpPr>
            <a:spLocks noGrp="1"/>
          </p:cNvSpPr>
          <p:nvPr>
            <p:ph type="dt" sz="half" idx="10"/>
          </p:nvPr>
        </p:nvSpPr>
        <p:spPr/>
        <p:txBody>
          <a:bodyPr/>
          <a:lstStyle/>
          <a:p>
            <a:fld id="{3F7F5570-05BB-4B87-987E-8735002DA8D4}" type="datetimeFigureOut">
              <a:rPr lang="en-GB" smtClean="0"/>
              <a:t>15/07/2024</a:t>
            </a:fld>
            <a:endParaRPr lang="en-GB"/>
          </a:p>
        </p:txBody>
      </p:sp>
      <p:sp>
        <p:nvSpPr>
          <p:cNvPr id="5" name="Footer Placeholder 4">
            <a:extLst>
              <a:ext uri="{FF2B5EF4-FFF2-40B4-BE49-F238E27FC236}">
                <a16:creationId xmlns:a16="http://schemas.microsoft.com/office/drawing/2014/main" id="{87EF8EF4-707B-43AC-9BE6-8E459E7FF85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648D89E-4ED0-4ECC-A74B-4D7CFD15BFDE}"/>
              </a:ext>
            </a:extLst>
          </p:cNvPr>
          <p:cNvSpPr>
            <a:spLocks noGrp="1"/>
          </p:cNvSpPr>
          <p:nvPr>
            <p:ph type="sldNum" sz="quarter" idx="12"/>
          </p:nvPr>
        </p:nvSpPr>
        <p:spPr/>
        <p:txBody>
          <a:bodyPr/>
          <a:lstStyle/>
          <a:p>
            <a:fld id="{C244D745-026E-498C-B059-0067E16F5AC2}" type="slidenum">
              <a:rPr lang="en-GB" smtClean="0"/>
              <a:t>‹#›</a:t>
            </a:fld>
            <a:endParaRPr lang="en-GB"/>
          </a:p>
        </p:txBody>
      </p:sp>
    </p:spTree>
    <p:extLst>
      <p:ext uri="{BB962C8B-B14F-4D97-AF65-F5344CB8AC3E}">
        <p14:creationId xmlns:p14="http://schemas.microsoft.com/office/powerpoint/2010/main" val="40060212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2FF97-FA2A-49D1-BB89-06C0074B5A75}"/>
              </a:ext>
            </a:extLst>
          </p:cNvPr>
          <p:cNvSpPr>
            <a:spLocks noGrp="1"/>
          </p:cNvSpPr>
          <p:nvPr>
            <p:ph type="title"/>
          </p:nvPr>
        </p:nvSpPr>
        <p:spPr>
          <a:xfrm>
            <a:off x="839789"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E679E93-3708-4803-AC85-FFEB417C579D}"/>
              </a:ext>
            </a:extLst>
          </p:cNvPr>
          <p:cNvSpPr>
            <a:spLocks noGrp="1"/>
          </p:cNvSpPr>
          <p:nvPr>
            <p:ph type="pic" idx="1"/>
          </p:nvPr>
        </p:nvSpPr>
        <p:spPr>
          <a:xfrm>
            <a:off x="5183188" y="987426"/>
            <a:ext cx="6172200" cy="4873625"/>
          </a:xfrm>
        </p:spPr>
        <p:txBody>
          <a:bodyPr/>
          <a:lstStyle>
            <a:lvl1pPr marL="0" indent="0">
              <a:buNone/>
              <a:defRPr sz="3200"/>
            </a:lvl1pPr>
            <a:lvl2pPr marL="457209" indent="0">
              <a:buNone/>
              <a:defRPr sz="2800"/>
            </a:lvl2pPr>
            <a:lvl3pPr marL="914418" indent="0">
              <a:buNone/>
              <a:defRPr sz="2400"/>
            </a:lvl3pPr>
            <a:lvl4pPr marL="1371627" indent="0">
              <a:buNone/>
              <a:defRPr sz="2000"/>
            </a:lvl4pPr>
            <a:lvl5pPr marL="1828837" indent="0">
              <a:buNone/>
              <a:defRPr sz="2000"/>
            </a:lvl5pPr>
            <a:lvl6pPr marL="2286046" indent="0">
              <a:buNone/>
              <a:defRPr sz="2000"/>
            </a:lvl6pPr>
            <a:lvl7pPr marL="2743255" indent="0">
              <a:buNone/>
              <a:defRPr sz="2000"/>
            </a:lvl7pPr>
            <a:lvl8pPr marL="3200464" indent="0">
              <a:buNone/>
              <a:defRPr sz="2000"/>
            </a:lvl8pPr>
            <a:lvl9pPr marL="3657673" indent="0">
              <a:buNone/>
              <a:defRPr sz="2000"/>
            </a:lvl9pPr>
          </a:lstStyle>
          <a:p>
            <a:endParaRPr lang="en-GB" dirty="0"/>
          </a:p>
        </p:txBody>
      </p:sp>
      <p:sp>
        <p:nvSpPr>
          <p:cNvPr id="4" name="Text Placeholder 3">
            <a:extLst>
              <a:ext uri="{FF2B5EF4-FFF2-40B4-BE49-F238E27FC236}">
                <a16:creationId xmlns:a16="http://schemas.microsoft.com/office/drawing/2014/main" id="{CA66FC9A-176C-4F3E-A081-6900FE89D4E0}"/>
              </a:ext>
            </a:extLst>
          </p:cNvPr>
          <p:cNvSpPr>
            <a:spLocks noGrp="1"/>
          </p:cNvSpPr>
          <p:nvPr>
            <p:ph type="body" sz="half" idx="2"/>
          </p:nvPr>
        </p:nvSpPr>
        <p:spPr>
          <a:xfrm>
            <a:off x="839789" y="2057400"/>
            <a:ext cx="3932237" cy="3811588"/>
          </a:xfrm>
        </p:spPr>
        <p:txBody>
          <a:bodyPr/>
          <a:lstStyle>
            <a:lvl1pPr marL="0" indent="0">
              <a:buNone/>
              <a:defRPr sz="1600"/>
            </a:lvl1pPr>
            <a:lvl2pPr marL="457209" indent="0">
              <a:buNone/>
              <a:defRPr sz="1400"/>
            </a:lvl2pPr>
            <a:lvl3pPr marL="914418" indent="0">
              <a:buNone/>
              <a:defRPr sz="1200"/>
            </a:lvl3pPr>
            <a:lvl4pPr marL="1371627" indent="0">
              <a:buNone/>
              <a:defRPr sz="1000"/>
            </a:lvl4pPr>
            <a:lvl5pPr marL="1828837" indent="0">
              <a:buNone/>
              <a:defRPr sz="1000"/>
            </a:lvl5pPr>
            <a:lvl6pPr marL="2286046" indent="0">
              <a:buNone/>
              <a:defRPr sz="1000"/>
            </a:lvl6pPr>
            <a:lvl7pPr marL="2743255" indent="0">
              <a:buNone/>
              <a:defRPr sz="1000"/>
            </a:lvl7pPr>
            <a:lvl8pPr marL="3200464" indent="0">
              <a:buNone/>
              <a:defRPr sz="1000"/>
            </a:lvl8pPr>
            <a:lvl9pPr marL="3657673"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3D4AD04-9953-4F55-BB5A-67D0158F0A06}"/>
              </a:ext>
            </a:extLst>
          </p:cNvPr>
          <p:cNvSpPr>
            <a:spLocks noGrp="1"/>
          </p:cNvSpPr>
          <p:nvPr>
            <p:ph type="dt" sz="half" idx="10"/>
          </p:nvPr>
        </p:nvSpPr>
        <p:spPr/>
        <p:txBody>
          <a:bodyPr/>
          <a:lstStyle/>
          <a:p>
            <a:fld id="{CD646668-78E6-435D-B303-9F9FC6C4647E}" type="datetimeFigureOut">
              <a:rPr lang="en-US" smtClean="0"/>
              <a:pPr/>
              <a:t>7/15/2024</a:t>
            </a:fld>
            <a:endParaRPr lang="en-GB" dirty="0"/>
          </a:p>
        </p:txBody>
      </p:sp>
      <p:sp>
        <p:nvSpPr>
          <p:cNvPr id="6" name="Footer Placeholder 5">
            <a:extLst>
              <a:ext uri="{FF2B5EF4-FFF2-40B4-BE49-F238E27FC236}">
                <a16:creationId xmlns:a16="http://schemas.microsoft.com/office/drawing/2014/main" id="{8D49E4D4-90DC-491B-8032-FA8BA497AE93}"/>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0A815CC8-4F16-443B-9169-7FBC9F2F4E81}"/>
              </a:ext>
            </a:extLst>
          </p:cNvPr>
          <p:cNvSpPr>
            <a:spLocks noGrp="1"/>
          </p:cNvSpPr>
          <p:nvPr>
            <p:ph type="sldNum" sz="quarter" idx="12"/>
          </p:nvPr>
        </p:nvSpPr>
        <p:spPr/>
        <p:txBody>
          <a:bodyPr/>
          <a:lstStyle/>
          <a:p>
            <a:fld id="{805A09D7-CE6A-4AFE-9174-0807AF79ADB3}" type="slidenum">
              <a:rPr lang="en-GB" smtClean="0"/>
              <a:pPr/>
              <a:t>‹#›</a:t>
            </a:fld>
            <a:endParaRPr lang="en-GB" dirty="0"/>
          </a:p>
        </p:txBody>
      </p:sp>
    </p:spTree>
    <p:extLst>
      <p:ext uri="{BB962C8B-B14F-4D97-AF65-F5344CB8AC3E}">
        <p14:creationId xmlns:p14="http://schemas.microsoft.com/office/powerpoint/2010/main" val="21227850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3056E-8952-4627-B9EB-31CCC8AD50E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A98EDE3-2718-4276-88E9-ED91FF5FAEF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620AE7D-8B6B-4D8E-BF2A-D16A1603AA97}"/>
              </a:ext>
            </a:extLst>
          </p:cNvPr>
          <p:cNvSpPr>
            <a:spLocks noGrp="1"/>
          </p:cNvSpPr>
          <p:nvPr>
            <p:ph type="dt" sz="half" idx="10"/>
          </p:nvPr>
        </p:nvSpPr>
        <p:spPr/>
        <p:txBody>
          <a:bodyPr/>
          <a:lstStyle/>
          <a:p>
            <a:fld id="{CD646668-78E6-435D-B303-9F9FC6C4647E}" type="datetimeFigureOut">
              <a:rPr lang="en-US" smtClean="0"/>
              <a:pPr/>
              <a:t>7/15/2024</a:t>
            </a:fld>
            <a:endParaRPr lang="en-GB" dirty="0"/>
          </a:p>
        </p:txBody>
      </p:sp>
      <p:sp>
        <p:nvSpPr>
          <p:cNvPr id="5" name="Footer Placeholder 4">
            <a:extLst>
              <a:ext uri="{FF2B5EF4-FFF2-40B4-BE49-F238E27FC236}">
                <a16:creationId xmlns:a16="http://schemas.microsoft.com/office/drawing/2014/main" id="{C944C9D7-E780-4C33-8EA5-C0C5ED0B9DB7}"/>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E50FF410-F912-4D33-8A3B-A91A9F85252F}"/>
              </a:ext>
            </a:extLst>
          </p:cNvPr>
          <p:cNvSpPr>
            <a:spLocks noGrp="1"/>
          </p:cNvSpPr>
          <p:nvPr>
            <p:ph type="sldNum" sz="quarter" idx="12"/>
          </p:nvPr>
        </p:nvSpPr>
        <p:spPr/>
        <p:txBody>
          <a:bodyPr/>
          <a:lstStyle/>
          <a:p>
            <a:fld id="{805A09D7-CE6A-4AFE-9174-0807AF79ADB3}" type="slidenum">
              <a:rPr lang="en-GB" smtClean="0"/>
              <a:pPr/>
              <a:t>‹#›</a:t>
            </a:fld>
            <a:endParaRPr lang="en-GB" dirty="0"/>
          </a:p>
        </p:txBody>
      </p:sp>
    </p:spTree>
    <p:extLst>
      <p:ext uri="{BB962C8B-B14F-4D97-AF65-F5344CB8AC3E}">
        <p14:creationId xmlns:p14="http://schemas.microsoft.com/office/powerpoint/2010/main" val="32950046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8ACD3D6-A79D-4633-8E04-75676FFE4E2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2638EDE-51BD-4BFF-86BC-4A976E26506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DF5E51D-94C8-4322-BBC5-C1C8FDA315F9}"/>
              </a:ext>
            </a:extLst>
          </p:cNvPr>
          <p:cNvSpPr>
            <a:spLocks noGrp="1"/>
          </p:cNvSpPr>
          <p:nvPr>
            <p:ph type="dt" sz="half" idx="10"/>
          </p:nvPr>
        </p:nvSpPr>
        <p:spPr/>
        <p:txBody>
          <a:bodyPr/>
          <a:lstStyle/>
          <a:p>
            <a:fld id="{CD646668-78E6-435D-B303-9F9FC6C4647E}" type="datetimeFigureOut">
              <a:rPr lang="en-US" smtClean="0"/>
              <a:pPr/>
              <a:t>7/15/2024</a:t>
            </a:fld>
            <a:endParaRPr lang="en-GB" dirty="0"/>
          </a:p>
        </p:txBody>
      </p:sp>
      <p:sp>
        <p:nvSpPr>
          <p:cNvPr id="5" name="Footer Placeholder 4">
            <a:extLst>
              <a:ext uri="{FF2B5EF4-FFF2-40B4-BE49-F238E27FC236}">
                <a16:creationId xmlns:a16="http://schemas.microsoft.com/office/drawing/2014/main" id="{FB082B12-413C-4E15-8BB7-AEEFD9024807}"/>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A6B1B9C4-CAFC-4F84-9417-9A1DA089A646}"/>
              </a:ext>
            </a:extLst>
          </p:cNvPr>
          <p:cNvSpPr>
            <a:spLocks noGrp="1"/>
          </p:cNvSpPr>
          <p:nvPr>
            <p:ph type="sldNum" sz="quarter" idx="12"/>
          </p:nvPr>
        </p:nvSpPr>
        <p:spPr/>
        <p:txBody>
          <a:bodyPr/>
          <a:lstStyle/>
          <a:p>
            <a:fld id="{805A09D7-CE6A-4AFE-9174-0807AF79ADB3}" type="slidenum">
              <a:rPr lang="en-GB" smtClean="0"/>
              <a:pPr/>
              <a:t>‹#›</a:t>
            </a:fld>
            <a:endParaRPr lang="en-GB" dirty="0"/>
          </a:p>
        </p:txBody>
      </p:sp>
    </p:spTree>
    <p:extLst>
      <p:ext uri="{BB962C8B-B14F-4D97-AF65-F5344CB8AC3E}">
        <p14:creationId xmlns:p14="http://schemas.microsoft.com/office/powerpoint/2010/main" val="118837940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14106F-A246-2E48-9544-E8146AB80CF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3229C53-2CA9-764A-93AB-ECAD546B01F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66C782C-8745-7347-B6AC-4D8772289B98}"/>
              </a:ext>
            </a:extLst>
          </p:cNvPr>
          <p:cNvSpPr>
            <a:spLocks noGrp="1"/>
          </p:cNvSpPr>
          <p:nvPr>
            <p:ph type="dt" sz="half" idx="10"/>
          </p:nvPr>
        </p:nvSpPr>
        <p:spPr/>
        <p:txBody>
          <a:bodyPr/>
          <a:lstStyle/>
          <a:p>
            <a:fld id="{37A2730A-859E-B540-ADF3-E97069AD1FDB}" type="datetimeFigureOut">
              <a:rPr lang="en-US" smtClean="0"/>
              <a:t>7/15/2024</a:t>
            </a:fld>
            <a:endParaRPr lang="en-US"/>
          </a:p>
        </p:txBody>
      </p:sp>
      <p:sp>
        <p:nvSpPr>
          <p:cNvPr id="5" name="Footer Placeholder 4">
            <a:extLst>
              <a:ext uri="{FF2B5EF4-FFF2-40B4-BE49-F238E27FC236}">
                <a16:creationId xmlns:a16="http://schemas.microsoft.com/office/drawing/2014/main" id="{0A1CFD0D-118D-4441-A91C-1B836A28AA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CB8388-0632-6942-96AC-2D619404EDCE}"/>
              </a:ext>
            </a:extLst>
          </p:cNvPr>
          <p:cNvSpPr>
            <a:spLocks noGrp="1"/>
          </p:cNvSpPr>
          <p:nvPr>
            <p:ph type="sldNum" sz="quarter" idx="12"/>
          </p:nvPr>
        </p:nvSpPr>
        <p:spPr/>
        <p:txBody>
          <a:bodyPr/>
          <a:lstStyle/>
          <a:p>
            <a:fld id="{8E05DC9C-C50D-D242-B083-59CEE07163F1}" type="slidenum">
              <a:rPr lang="en-US" smtClean="0"/>
              <a:t>‹#›</a:t>
            </a:fld>
            <a:endParaRPr lang="en-US"/>
          </a:p>
        </p:txBody>
      </p:sp>
    </p:spTree>
    <p:extLst>
      <p:ext uri="{BB962C8B-B14F-4D97-AF65-F5344CB8AC3E}">
        <p14:creationId xmlns:p14="http://schemas.microsoft.com/office/powerpoint/2010/main" val="17986797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BFEA2F-4473-0948-AB43-EBE335118AC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708B151-747D-604F-903D-9A920F3178C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B047E0C-8A67-AE45-9E33-B90E65F82661}"/>
              </a:ext>
            </a:extLst>
          </p:cNvPr>
          <p:cNvSpPr>
            <a:spLocks noGrp="1"/>
          </p:cNvSpPr>
          <p:nvPr>
            <p:ph type="dt" sz="half" idx="10"/>
          </p:nvPr>
        </p:nvSpPr>
        <p:spPr/>
        <p:txBody>
          <a:bodyPr/>
          <a:lstStyle/>
          <a:p>
            <a:fld id="{37A2730A-859E-B540-ADF3-E97069AD1FDB}" type="datetimeFigureOut">
              <a:rPr lang="en-US" smtClean="0"/>
              <a:t>7/15/2024</a:t>
            </a:fld>
            <a:endParaRPr lang="en-US"/>
          </a:p>
        </p:txBody>
      </p:sp>
      <p:sp>
        <p:nvSpPr>
          <p:cNvPr id="5" name="Footer Placeholder 4">
            <a:extLst>
              <a:ext uri="{FF2B5EF4-FFF2-40B4-BE49-F238E27FC236}">
                <a16:creationId xmlns:a16="http://schemas.microsoft.com/office/drawing/2014/main" id="{702C27D1-B1FA-884E-BB86-6AA912AD2C1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740875C-8A74-6B43-8AF6-63659F8EC74F}"/>
              </a:ext>
            </a:extLst>
          </p:cNvPr>
          <p:cNvSpPr>
            <a:spLocks noGrp="1"/>
          </p:cNvSpPr>
          <p:nvPr>
            <p:ph type="sldNum" sz="quarter" idx="12"/>
          </p:nvPr>
        </p:nvSpPr>
        <p:spPr/>
        <p:txBody>
          <a:bodyPr/>
          <a:lstStyle/>
          <a:p>
            <a:fld id="{8E05DC9C-C50D-D242-B083-59CEE07163F1}" type="slidenum">
              <a:rPr lang="en-US" smtClean="0"/>
              <a:t>‹#›</a:t>
            </a:fld>
            <a:endParaRPr lang="en-US"/>
          </a:p>
        </p:txBody>
      </p:sp>
    </p:spTree>
    <p:extLst>
      <p:ext uri="{BB962C8B-B14F-4D97-AF65-F5344CB8AC3E}">
        <p14:creationId xmlns:p14="http://schemas.microsoft.com/office/powerpoint/2010/main" val="12346613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73F97-6513-314A-BEB3-8AC3A43CEF6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BAC1008-6364-A640-BA0B-D8775884B51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A5AB27E-7D19-9148-AFBE-D10DF7C15B9E}"/>
              </a:ext>
            </a:extLst>
          </p:cNvPr>
          <p:cNvSpPr>
            <a:spLocks noGrp="1"/>
          </p:cNvSpPr>
          <p:nvPr>
            <p:ph type="dt" sz="half" idx="10"/>
          </p:nvPr>
        </p:nvSpPr>
        <p:spPr/>
        <p:txBody>
          <a:bodyPr/>
          <a:lstStyle/>
          <a:p>
            <a:fld id="{37A2730A-859E-B540-ADF3-E97069AD1FDB}" type="datetimeFigureOut">
              <a:rPr lang="en-US" smtClean="0"/>
              <a:t>7/15/2024</a:t>
            </a:fld>
            <a:endParaRPr lang="en-US"/>
          </a:p>
        </p:txBody>
      </p:sp>
      <p:sp>
        <p:nvSpPr>
          <p:cNvPr id="5" name="Footer Placeholder 4">
            <a:extLst>
              <a:ext uri="{FF2B5EF4-FFF2-40B4-BE49-F238E27FC236}">
                <a16:creationId xmlns:a16="http://schemas.microsoft.com/office/drawing/2014/main" id="{FF17AB2F-DBDD-3343-AB56-539EF251BC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82543B-D933-004D-99FF-224DE8B9700E}"/>
              </a:ext>
            </a:extLst>
          </p:cNvPr>
          <p:cNvSpPr>
            <a:spLocks noGrp="1"/>
          </p:cNvSpPr>
          <p:nvPr>
            <p:ph type="sldNum" sz="quarter" idx="12"/>
          </p:nvPr>
        </p:nvSpPr>
        <p:spPr/>
        <p:txBody>
          <a:bodyPr/>
          <a:lstStyle/>
          <a:p>
            <a:fld id="{8E05DC9C-C50D-D242-B083-59CEE07163F1}" type="slidenum">
              <a:rPr lang="en-US" smtClean="0"/>
              <a:t>‹#›</a:t>
            </a:fld>
            <a:endParaRPr lang="en-US"/>
          </a:p>
        </p:txBody>
      </p:sp>
    </p:spTree>
    <p:extLst>
      <p:ext uri="{BB962C8B-B14F-4D97-AF65-F5344CB8AC3E}">
        <p14:creationId xmlns:p14="http://schemas.microsoft.com/office/powerpoint/2010/main" val="31082380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7E5657-C487-1D4B-9C65-4DD0F323D1E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FBF2E6E-20E6-9043-A03F-A481416CA8EB}"/>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ECB42E3-D2BE-6F4D-92FC-1494FD65C17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2A5245B-18BD-FF4F-92B6-242006FB81F1}"/>
              </a:ext>
            </a:extLst>
          </p:cNvPr>
          <p:cNvSpPr>
            <a:spLocks noGrp="1"/>
          </p:cNvSpPr>
          <p:nvPr>
            <p:ph type="dt" sz="half" idx="10"/>
          </p:nvPr>
        </p:nvSpPr>
        <p:spPr/>
        <p:txBody>
          <a:bodyPr/>
          <a:lstStyle/>
          <a:p>
            <a:fld id="{37A2730A-859E-B540-ADF3-E97069AD1FDB}" type="datetimeFigureOut">
              <a:rPr lang="en-US" smtClean="0"/>
              <a:t>7/15/2024</a:t>
            </a:fld>
            <a:endParaRPr lang="en-US"/>
          </a:p>
        </p:txBody>
      </p:sp>
      <p:sp>
        <p:nvSpPr>
          <p:cNvPr id="6" name="Footer Placeholder 5">
            <a:extLst>
              <a:ext uri="{FF2B5EF4-FFF2-40B4-BE49-F238E27FC236}">
                <a16:creationId xmlns:a16="http://schemas.microsoft.com/office/drawing/2014/main" id="{BE081255-874F-754B-A47E-861DA0CD158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0E19D76-7CF9-AC46-8DF1-89FFCD7B2D7E}"/>
              </a:ext>
            </a:extLst>
          </p:cNvPr>
          <p:cNvSpPr>
            <a:spLocks noGrp="1"/>
          </p:cNvSpPr>
          <p:nvPr>
            <p:ph type="sldNum" sz="quarter" idx="12"/>
          </p:nvPr>
        </p:nvSpPr>
        <p:spPr/>
        <p:txBody>
          <a:bodyPr/>
          <a:lstStyle/>
          <a:p>
            <a:fld id="{8E05DC9C-C50D-D242-B083-59CEE07163F1}" type="slidenum">
              <a:rPr lang="en-US" smtClean="0"/>
              <a:t>‹#›</a:t>
            </a:fld>
            <a:endParaRPr lang="en-US"/>
          </a:p>
        </p:txBody>
      </p:sp>
    </p:spTree>
    <p:extLst>
      <p:ext uri="{BB962C8B-B14F-4D97-AF65-F5344CB8AC3E}">
        <p14:creationId xmlns:p14="http://schemas.microsoft.com/office/powerpoint/2010/main" val="266824220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93E17C-5F89-8D43-BA72-7627FFCB128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3969009-5908-0446-A2D3-27CA7612D79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F2A4F87B-6AD1-4F41-B65A-1712AF5CC500}"/>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39BD845-9E91-C744-AC94-1F3B0763A6B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305476AE-7625-BD41-9CA9-51364370D38F}"/>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5E53358-AC69-5B4B-A141-FBCF7AC85089}"/>
              </a:ext>
            </a:extLst>
          </p:cNvPr>
          <p:cNvSpPr>
            <a:spLocks noGrp="1"/>
          </p:cNvSpPr>
          <p:nvPr>
            <p:ph type="dt" sz="half" idx="10"/>
          </p:nvPr>
        </p:nvSpPr>
        <p:spPr/>
        <p:txBody>
          <a:bodyPr/>
          <a:lstStyle/>
          <a:p>
            <a:fld id="{37A2730A-859E-B540-ADF3-E97069AD1FDB}" type="datetimeFigureOut">
              <a:rPr lang="en-US" smtClean="0"/>
              <a:t>7/15/2024</a:t>
            </a:fld>
            <a:endParaRPr lang="en-US"/>
          </a:p>
        </p:txBody>
      </p:sp>
      <p:sp>
        <p:nvSpPr>
          <p:cNvPr id="8" name="Footer Placeholder 7">
            <a:extLst>
              <a:ext uri="{FF2B5EF4-FFF2-40B4-BE49-F238E27FC236}">
                <a16:creationId xmlns:a16="http://schemas.microsoft.com/office/drawing/2014/main" id="{D9FCEA71-D074-9149-9053-65C6E547F04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AC57ED6-3E53-184B-96E1-A81C0B366A20}"/>
              </a:ext>
            </a:extLst>
          </p:cNvPr>
          <p:cNvSpPr>
            <a:spLocks noGrp="1"/>
          </p:cNvSpPr>
          <p:nvPr>
            <p:ph type="sldNum" sz="quarter" idx="12"/>
          </p:nvPr>
        </p:nvSpPr>
        <p:spPr/>
        <p:txBody>
          <a:bodyPr/>
          <a:lstStyle/>
          <a:p>
            <a:fld id="{8E05DC9C-C50D-D242-B083-59CEE07163F1}" type="slidenum">
              <a:rPr lang="en-US" smtClean="0"/>
              <a:t>‹#›</a:t>
            </a:fld>
            <a:endParaRPr lang="en-US"/>
          </a:p>
        </p:txBody>
      </p:sp>
    </p:spTree>
    <p:extLst>
      <p:ext uri="{BB962C8B-B14F-4D97-AF65-F5344CB8AC3E}">
        <p14:creationId xmlns:p14="http://schemas.microsoft.com/office/powerpoint/2010/main" val="329741130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C97104-1EED-AC46-9BFE-74C4C897388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6CA8C08-9E8C-6741-A2F0-5FAB6AE5E4F9}"/>
              </a:ext>
            </a:extLst>
          </p:cNvPr>
          <p:cNvSpPr>
            <a:spLocks noGrp="1"/>
          </p:cNvSpPr>
          <p:nvPr>
            <p:ph type="dt" sz="half" idx="10"/>
          </p:nvPr>
        </p:nvSpPr>
        <p:spPr/>
        <p:txBody>
          <a:bodyPr/>
          <a:lstStyle/>
          <a:p>
            <a:fld id="{37A2730A-859E-B540-ADF3-E97069AD1FDB}" type="datetimeFigureOut">
              <a:rPr lang="en-US" smtClean="0"/>
              <a:t>7/15/2024</a:t>
            </a:fld>
            <a:endParaRPr lang="en-US"/>
          </a:p>
        </p:txBody>
      </p:sp>
      <p:sp>
        <p:nvSpPr>
          <p:cNvPr id="4" name="Footer Placeholder 3">
            <a:extLst>
              <a:ext uri="{FF2B5EF4-FFF2-40B4-BE49-F238E27FC236}">
                <a16:creationId xmlns:a16="http://schemas.microsoft.com/office/drawing/2014/main" id="{2AD7E1B8-2D7B-4548-B1EC-8C766C92D94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DE0B748-F1C5-8749-8C42-DAC929DFFC5F}"/>
              </a:ext>
            </a:extLst>
          </p:cNvPr>
          <p:cNvSpPr>
            <a:spLocks noGrp="1"/>
          </p:cNvSpPr>
          <p:nvPr>
            <p:ph type="sldNum" sz="quarter" idx="12"/>
          </p:nvPr>
        </p:nvSpPr>
        <p:spPr/>
        <p:txBody>
          <a:bodyPr/>
          <a:lstStyle/>
          <a:p>
            <a:fld id="{8E05DC9C-C50D-D242-B083-59CEE07163F1}" type="slidenum">
              <a:rPr lang="en-US" smtClean="0"/>
              <a:t>‹#›</a:t>
            </a:fld>
            <a:endParaRPr lang="en-US"/>
          </a:p>
        </p:txBody>
      </p:sp>
    </p:spTree>
    <p:extLst>
      <p:ext uri="{BB962C8B-B14F-4D97-AF65-F5344CB8AC3E}">
        <p14:creationId xmlns:p14="http://schemas.microsoft.com/office/powerpoint/2010/main" val="180415071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FFE7249-F53D-4B4D-A448-22699C3D26CB}"/>
              </a:ext>
            </a:extLst>
          </p:cNvPr>
          <p:cNvSpPr>
            <a:spLocks noGrp="1"/>
          </p:cNvSpPr>
          <p:nvPr>
            <p:ph type="dt" sz="half" idx="10"/>
          </p:nvPr>
        </p:nvSpPr>
        <p:spPr/>
        <p:txBody>
          <a:bodyPr/>
          <a:lstStyle/>
          <a:p>
            <a:fld id="{37A2730A-859E-B540-ADF3-E97069AD1FDB}" type="datetimeFigureOut">
              <a:rPr lang="en-US" smtClean="0"/>
              <a:t>7/15/2024</a:t>
            </a:fld>
            <a:endParaRPr lang="en-US"/>
          </a:p>
        </p:txBody>
      </p:sp>
      <p:sp>
        <p:nvSpPr>
          <p:cNvPr id="3" name="Footer Placeholder 2">
            <a:extLst>
              <a:ext uri="{FF2B5EF4-FFF2-40B4-BE49-F238E27FC236}">
                <a16:creationId xmlns:a16="http://schemas.microsoft.com/office/drawing/2014/main" id="{54682F3B-F381-C642-956B-8B897A4E6BF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C599A17-3A94-2D4B-863A-D140FD43EA0B}"/>
              </a:ext>
            </a:extLst>
          </p:cNvPr>
          <p:cNvSpPr>
            <a:spLocks noGrp="1"/>
          </p:cNvSpPr>
          <p:nvPr>
            <p:ph type="sldNum" sz="quarter" idx="12"/>
          </p:nvPr>
        </p:nvSpPr>
        <p:spPr/>
        <p:txBody>
          <a:bodyPr/>
          <a:lstStyle/>
          <a:p>
            <a:fld id="{8E05DC9C-C50D-D242-B083-59CEE07163F1}" type="slidenum">
              <a:rPr lang="en-US" smtClean="0"/>
              <a:t>‹#›</a:t>
            </a:fld>
            <a:endParaRPr lang="en-US"/>
          </a:p>
        </p:txBody>
      </p:sp>
    </p:spTree>
    <p:extLst>
      <p:ext uri="{BB962C8B-B14F-4D97-AF65-F5344CB8AC3E}">
        <p14:creationId xmlns:p14="http://schemas.microsoft.com/office/powerpoint/2010/main" val="421526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B198CF-8547-465E-ACD5-F446BF0DFD7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135BF70-715C-4326-9DC4-B34B9D07665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A0A2B6D-E8C2-4E18-BCDA-E4AA1E2631FA}"/>
              </a:ext>
            </a:extLst>
          </p:cNvPr>
          <p:cNvSpPr>
            <a:spLocks noGrp="1"/>
          </p:cNvSpPr>
          <p:nvPr>
            <p:ph type="dt" sz="half" idx="10"/>
          </p:nvPr>
        </p:nvSpPr>
        <p:spPr/>
        <p:txBody>
          <a:bodyPr/>
          <a:lstStyle/>
          <a:p>
            <a:fld id="{3F7F5570-05BB-4B87-987E-8735002DA8D4}" type="datetimeFigureOut">
              <a:rPr lang="en-GB" smtClean="0"/>
              <a:t>15/07/2024</a:t>
            </a:fld>
            <a:endParaRPr lang="en-GB"/>
          </a:p>
        </p:txBody>
      </p:sp>
      <p:sp>
        <p:nvSpPr>
          <p:cNvPr id="5" name="Footer Placeholder 4">
            <a:extLst>
              <a:ext uri="{FF2B5EF4-FFF2-40B4-BE49-F238E27FC236}">
                <a16:creationId xmlns:a16="http://schemas.microsoft.com/office/drawing/2014/main" id="{306E1FE2-B530-4803-97D4-DDF195C936F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0564812-96FD-480E-BE65-7551631D2396}"/>
              </a:ext>
            </a:extLst>
          </p:cNvPr>
          <p:cNvSpPr>
            <a:spLocks noGrp="1"/>
          </p:cNvSpPr>
          <p:nvPr>
            <p:ph type="sldNum" sz="quarter" idx="12"/>
          </p:nvPr>
        </p:nvSpPr>
        <p:spPr/>
        <p:txBody>
          <a:bodyPr/>
          <a:lstStyle/>
          <a:p>
            <a:fld id="{C244D745-026E-498C-B059-0067E16F5AC2}" type="slidenum">
              <a:rPr lang="en-GB" smtClean="0"/>
              <a:t>‹#›</a:t>
            </a:fld>
            <a:endParaRPr lang="en-GB"/>
          </a:p>
        </p:txBody>
      </p:sp>
    </p:spTree>
    <p:extLst>
      <p:ext uri="{BB962C8B-B14F-4D97-AF65-F5344CB8AC3E}">
        <p14:creationId xmlns:p14="http://schemas.microsoft.com/office/powerpoint/2010/main" val="132270829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7E8CEF-1C51-8C45-A4DD-823EF2ED191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8E374CA-1122-FA4B-B960-C80ADBD8CFB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2EA1D2F-31D9-944B-9E05-A6DF632D8BC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438C1F2-E75A-7847-BE97-4BAFD26A3C17}"/>
              </a:ext>
            </a:extLst>
          </p:cNvPr>
          <p:cNvSpPr>
            <a:spLocks noGrp="1"/>
          </p:cNvSpPr>
          <p:nvPr>
            <p:ph type="dt" sz="half" idx="10"/>
          </p:nvPr>
        </p:nvSpPr>
        <p:spPr/>
        <p:txBody>
          <a:bodyPr/>
          <a:lstStyle/>
          <a:p>
            <a:fld id="{37A2730A-859E-B540-ADF3-E97069AD1FDB}" type="datetimeFigureOut">
              <a:rPr lang="en-US" smtClean="0"/>
              <a:t>7/15/2024</a:t>
            </a:fld>
            <a:endParaRPr lang="en-US"/>
          </a:p>
        </p:txBody>
      </p:sp>
      <p:sp>
        <p:nvSpPr>
          <p:cNvPr id="6" name="Footer Placeholder 5">
            <a:extLst>
              <a:ext uri="{FF2B5EF4-FFF2-40B4-BE49-F238E27FC236}">
                <a16:creationId xmlns:a16="http://schemas.microsoft.com/office/drawing/2014/main" id="{87989FF9-DBBA-CD42-95A8-C1446B0102B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B918F56-7D9A-9D48-8FD1-C96B13CCAF54}"/>
              </a:ext>
            </a:extLst>
          </p:cNvPr>
          <p:cNvSpPr>
            <a:spLocks noGrp="1"/>
          </p:cNvSpPr>
          <p:nvPr>
            <p:ph type="sldNum" sz="quarter" idx="12"/>
          </p:nvPr>
        </p:nvSpPr>
        <p:spPr/>
        <p:txBody>
          <a:bodyPr/>
          <a:lstStyle/>
          <a:p>
            <a:fld id="{8E05DC9C-C50D-D242-B083-59CEE07163F1}" type="slidenum">
              <a:rPr lang="en-US" smtClean="0"/>
              <a:t>‹#›</a:t>
            </a:fld>
            <a:endParaRPr lang="en-US"/>
          </a:p>
        </p:txBody>
      </p:sp>
    </p:spTree>
    <p:extLst>
      <p:ext uri="{BB962C8B-B14F-4D97-AF65-F5344CB8AC3E}">
        <p14:creationId xmlns:p14="http://schemas.microsoft.com/office/powerpoint/2010/main" val="7488589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E687D9-2240-8D42-BF6D-3237D5EF1CA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333825A-5AFC-8A42-93C4-F00E40A0FD9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DF956E5-5DA8-AB49-9E03-65283DF2A3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78163D5-4687-C243-A8A2-0650A7887076}"/>
              </a:ext>
            </a:extLst>
          </p:cNvPr>
          <p:cNvSpPr>
            <a:spLocks noGrp="1"/>
          </p:cNvSpPr>
          <p:nvPr>
            <p:ph type="dt" sz="half" idx="10"/>
          </p:nvPr>
        </p:nvSpPr>
        <p:spPr/>
        <p:txBody>
          <a:bodyPr/>
          <a:lstStyle/>
          <a:p>
            <a:fld id="{37A2730A-859E-B540-ADF3-E97069AD1FDB}" type="datetimeFigureOut">
              <a:rPr lang="en-US" smtClean="0"/>
              <a:t>7/15/2024</a:t>
            </a:fld>
            <a:endParaRPr lang="en-US"/>
          </a:p>
        </p:txBody>
      </p:sp>
      <p:sp>
        <p:nvSpPr>
          <p:cNvPr id="6" name="Footer Placeholder 5">
            <a:extLst>
              <a:ext uri="{FF2B5EF4-FFF2-40B4-BE49-F238E27FC236}">
                <a16:creationId xmlns:a16="http://schemas.microsoft.com/office/drawing/2014/main" id="{38300BF0-29B6-B343-A484-59353A8ACA8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48E5C9-1065-5147-B725-91FB99153EC6}"/>
              </a:ext>
            </a:extLst>
          </p:cNvPr>
          <p:cNvSpPr>
            <a:spLocks noGrp="1"/>
          </p:cNvSpPr>
          <p:nvPr>
            <p:ph type="sldNum" sz="quarter" idx="12"/>
          </p:nvPr>
        </p:nvSpPr>
        <p:spPr/>
        <p:txBody>
          <a:bodyPr/>
          <a:lstStyle/>
          <a:p>
            <a:fld id="{8E05DC9C-C50D-D242-B083-59CEE07163F1}" type="slidenum">
              <a:rPr lang="en-US" smtClean="0"/>
              <a:t>‹#›</a:t>
            </a:fld>
            <a:endParaRPr lang="en-US"/>
          </a:p>
        </p:txBody>
      </p:sp>
    </p:spTree>
    <p:extLst>
      <p:ext uri="{BB962C8B-B14F-4D97-AF65-F5344CB8AC3E}">
        <p14:creationId xmlns:p14="http://schemas.microsoft.com/office/powerpoint/2010/main" val="191815986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659CC8-54DA-0A42-9DA3-C9E7FB11FDD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31DD596-2259-614F-A986-3F25CF600FDE}"/>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A5B1C8-F927-B147-8326-E3862924A8F1}"/>
              </a:ext>
            </a:extLst>
          </p:cNvPr>
          <p:cNvSpPr>
            <a:spLocks noGrp="1"/>
          </p:cNvSpPr>
          <p:nvPr>
            <p:ph type="dt" sz="half" idx="10"/>
          </p:nvPr>
        </p:nvSpPr>
        <p:spPr/>
        <p:txBody>
          <a:bodyPr/>
          <a:lstStyle/>
          <a:p>
            <a:fld id="{37A2730A-859E-B540-ADF3-E97069AD1FDB}" type="datetimeFigureOut">
              <a:rPr lang="en-US" smtClean="0"/>
              <a:t>7/15/2024</a:t>
            </a:fld>
            <a:endParaRPr lang="en-US"/>
          </a:p>
        </p:txBody>
      </p:sp>
      <p:sp>
        <p:nvSpPr>
          <p:cNvPr id="5" name="Footer Placeholder 4">
            <a:extLst>
              <a:ext uri="{FF2B5EF4-FFF2-40B4-BE49-F238E27FC236}">
                <a16:creationId xmlns:a16="http://schemas.microsoft.com/office/drawing/2014/main" id="{EC0B53A9-157A-9941-B952-607DAB5FA2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CF697C-66DE-734A-9CA9-579BCEA17025}"/>
              </a:ext>
            </a:extLst>
          </p:cNvPr>
          <p:cNvSpPr>
            <a:spLocks noGrp="1"/>
          </p:cNvSpPr>
          <p:nvPr>
            <p:ph type="sldNum" sz="quarter" idx="12"/>
          </p:nvPr>
        </p:nvSpPr>
        <p:spPr/>
        <p:txBody>
          <a:bodyPr/>
          <a:lstStyle/>
          <a:p>
            <a:fld id="{8E05DC9C-C50D-D242-B083-59CEE07163F1}" type="slidenum">
              <a:rPr lang="en-US" smtClean="0"/>
              <a:t>‹#›</a:t>
            </a:fld>
            <a:endParaRPr lang="en-US"/>
          </a:p>
        </p:txBody>
      </p:sp>
    </p:spTree>
    <p:extLst>
      <p:ext uri="{BB962C8B-B14F-4D97-AF65-F5344CB8AC3E}">
        <p14:creationId xmlns:p14="http://schemas.microsoft.com/office/powerpoint/2010/main" val="224548553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BFAABD5-DA08-A547-B641-D0E08891728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2B8267B-68DB-BD49-A9B4-434AE7BB23F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ED2D5EC-A445-FF43-82E6-1E7554A5DCB3}"/>
              </a:ext>
            </a:extLst>
          </p:cNvPr>
          <p:cNvSpPr>
            <a:spLocks noGrp="1"/>
          </p:cNvSpPr>
          <p:nvPr>
            <p:ph type="dt" sz="half" idx="10"/>
          </p:nvPr>
        </p:nvSpPr>
        <p:spPr/>
        <p:txBody>
          <a:bodyPr/>
          <a:lstStyle/>
          <a:p>
            <a:fld id="{37A2730A-859E-B540-ADF3-E97069AD1FDB}" type="datetimeFigureOut">
              <a:rPr lang="en-US" smtClean="0"/>
              <a:t>7/15/2024</a:t>
            </a:fld>
            <a:endParaRPr lang="en-US"/>
          </a:p>
        </p:txBody>
      </p:sp>
      <p:sp>
        <p:nvSpPr>
          <p:cNvPr id="5" name="Footer Placeholder 4">
            <a:extLst>
              <a:ext uri="{FF2B5EF4-FFF2-40B4-BE49-F238E27FC236}">
                <a16:creationId xmlns:a16="http://schemas.microsoft.com/office/drawing/2014/main" id="{5A76C67B-5186-6A4F-8CC0-6CBFEB1182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BF1686-2B7E-F34D-B970-CC7FA2D3BC5B}"/>
              </a:ext>
            </a:extLst>
          </p:cNvPr>
          <p:cNvSpPr>
            <a:spLocks noGrp="1"/>
          </p:cNvSpPr>
          <p:nvPr>
            <p:ph type="sldNum" sz="quarter" idx="12"/>
          </p:nvPr>
        </p:nvSpPr>
        <p:spPr/>
        <p:txBody>
          <a:bodyPr/>
          <a:lstStyle/>
          <a:p>
            <a:fld id="{8E05DC9C-C50D-D242-B083-59CEE07163F1}" type="slidenum">
              <a:rPr lang="en-US" smtClean="0"/>
              <a:t>‹#›</a:t>
            </a:fld>
            <a:endParaRPr lang="en-US"/>
          </a:p>
        </p:txBody>
      </p:sp>
    </p:spTree>
    <p:extLst>
      <p:ext uri="{BB962C8B-B14F-4D97-AF65-F5344CB8AC3E}">
        <p14:creationId xmlns:p14="http://schemas.microsoft.com/office/powerpoint/2010/main" val="8360955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325EE2-0F1A-4E0F-B267-0A7087D9527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5B34403-698B-4F72-B83B-26BCC26F28F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53AD89A-90B8-4D77-9EF1-4215C857908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76911EC-5A9D-49F3-B989-5D09BB525778}"/>
              </a:ext>
            </a:extLst>
          </p:cNvPr>
          <p:cNvSpPr>
            <a:spLocks noGrp="1"/>
          </p:cNvSpPr>
          <p:nvPr>
            <p:ph type="dt" sz="half" idx="10"/>
          </p:nvPr>
        </p:nvSpPr>
        <p:spPr/>
        <p:txBody>
          <a:bodyPr/>
          <a:lstStyle/>
          <a:p>
            <a:fld id="{3F7F5570-05BB-4B87-987E-8735002DA8D4}" type="datetimeFigureOut">
              <a:rPr lang="en-GB" smtClean="0"/>
              <a:t>15/07/2024</a:t>
            </a:fld>
            <a:endParaRPr lang="en-GB"/>
          </a:p>
        </p:txBody>
      </p:sp>
      <p:sp>
        <p:nvSpPr>
          <p:cNvPr id="6" name="Footer Placeholder 5">
            <a:extLst>
              <a:ext uri="{FF2B5EF4-FFF2-40B4-BE49-F238E27FC236}">
                <a16:creationId xmlns:a16="http://schemas.microsoft.com/office/drawing/2014/main" id="{BCAE8050-7699-4153-91E2-97776928BEB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9A89EBD-F2B1-46C8-AEA9-793360FB4F1E}"/>
              </a:ext>
            </a:extLst>
          </p:cNvPr>
          <p:cNvSpPr>
            <a:spLocks noGrp="1"/>
          </p:cNvSpPr>
          <p:nvPr>
            <p:ph type="sldNum" sz="quarter" idx="12"/>
          </p:nvPr>
        </p:nvSpPr>
        <p:spPr/>
        <p:txBody>
          <a:bodyPr/>
          <a:lstStyle/>
          <a:p>
            <a:fld id="{C244D745-026E-498C-B059-0067E16F5AC2}" type="slidenum">
              <a:rPr lang="en-GB" smtClean="0"/>
              <a:t>‹#›</a:t>
            </a:fld>
            <a:endParaRPr lang="en-GB"/>
          </a:p>
        </p:txBody>
      </p:sp>
    </p:spTree>
    <p:extLst>
      <p:ext uri="{BB962C8B-B14F-4D97-AF65-F5344CB8AC3E}">
        <p14:creationId xmlns:p14="http://schemas.microsoft.com/office/powerpoint/2010/main" val="13310117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AC966A-CB65-4AF2-9B99-878C4D786A8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7AF0E89-1461-4498-8DA4-1D9E31BF00F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212BDC9-8E45-44CC-97C3-18747D60A28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AA596C3-F886-4BB4-B9E6-5CB28651A7D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694604A-7657-4BB7-8285-EDAEBC8B8B6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BBF60402-A1CE-4ECB-875E-03A42AF614E5}"/>
              </a:ext>
            </a:extLst>
          </p:cNvPr>
          <p:cNvSpPr>
            <a:spLocks noGrp="1"/>
          </p:cNvSpPr>
          <p:nvPr>
            <p:ph type="dt" sz="half" idx="10"/>
          </p:nvPr>
        </p:nvSpPr>
        <p:spPr/>
        <p:txBody>
          <a:bodyPr/>
          <a:lstStyle/>
          <a:p>
            <a:fld id="{3F7F5570-05BB-4B87-987E-8735002DA8D4}" type="datetimeFigureOut">
              <a:rPr lang="en-GB" smtClean="0"/>
              <a:t>15/07/2024</a:t>
            </a:fld>
            <a:endParaRPr lang="en-GB"/>
          </a:p>
        </p:txBody>
      </p:sp>
      <p:sp>
        <p:nvSpPr>
          <p:cNvPr id="8" name="Footer Placeholder 7">
            <a:extLst>
              <a:ext uri="{FF2B5EF4-FFF2-40B4-BE49-F238E27FC236}">
                <a16:creationId xmlns:a16="http://schemas.microsoft.com/office/drawing/2014/main" id="{F1B0CD3C-6492-49EF-AF39-60D62D7CB62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C9D6CE9-764B-46A0-80B1-DE3CDAC2ED33}"/>
              </a:ext>
            </a:extLst>
          </p:cNvPr>
          <p:cNvSpPr>
            <a:spLocks noGrp="1"/>
          </p:cNvSpPr>
          <p:nvPr>
            <p:ph type="sldNum" sz="quarter" idx="12"/>
          </p:nvPr>
        </p:nvSpPr>
        <p:spPr/>
        <p:txBody>
          <a:bodyPr/>
          <a:lstStyle/>
          <a:p>
            <a:fld id="{C244D745-026E-498C-B059-0067E16F5AC2}" type="slidenum">
              <a:rPr lang="en-GB" smtClean="0"/>
              <a:t>‹#›</a:t>
            </a:fld>
            <a:endParaRPr lang="en-GB"/>
          </a:p>
        </p:txBody>
      </p:sp>
    </p:spTree>
    <p:extLst>
      <p:ext uri="{BB962C8B-B14F-4D97-AF65-F5344CB8AC3E}">
        <p14:creationId xmlns:p14="http://schemas.microsoft.com/office/powerpoint/2010/main" val="10364360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0C472A-141B-47AB-AC13-EB8FD380042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5DD9598-0705-4DE4-A26C-7A5250B8EF9B}"/>
              </a:ext>
            </a:extLst>
          </p:cNvPr>
          <p:cNvSpPr>
            <a:spLocks noGrp="1"/>
          </p:cNvSpPr>
          <p:nvPr>
            <p:ph type="dt" sz="half" idx="10"/>
          </p:nvPr>
        </p:nvSpPr>
        <p:spPr/>
        <p:txBody>
          <a:bodyPr/>
          <a:lstStyle/>
          <a:p>
            <a:fld id="{3F7F5570-05BB-4B87-987E-8735002DA8D4}" type="datetimeFigureOut">
              <a:rPr lang="en-GB" smtClean="0"/>
              <a:t>15/07/2024</a:t>
            </a:fld>
            <a:endParaRPr lang="en-GB"/>
          </a:p>
        </p:txBody>
      </p:sp>
      <p:sp>
        <p:nvSpPr>
          <p:cNvPr id="4" name="Footer Placeholder 3">
            <a:extLst>
              <a:ext uri="{FF2B5EF4-FFF2-40B4-BE49-F238E27FC236}">
                <a16:creationId xmlns:a16="http://schemas.microsoft.com/office/drawing/2014/main" id="{FBADAC1A-B8AB-446A-B814-FAA6862C767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B5C3164-482D-4E4A-86E9-6A7CC63EB4C1}"/>
              </a:ext>
            </a:extLst>
          </p:cNvPr>
          <p:cNvSpPr>
            <a:spLocks noGrp="1"/>
          </p:cNvSpPr>
          <p:nvPr>
            <p:ph type="sldNum" sz="quarter" idx="12"/>
          </p:nvPr>
        </p:nvSpPr>
        <p:spPr/>
        <p:txBody>
          <a:bodyPr/>
          <a:lstStyle/>
          <a:p>
            <a:fld id="{C244D745-026E-498C-B059-0067E16F5AC2}" type="slidenum">
              <a:rPr lang="en-GB" smtClean="0"/>
              <a:t>‹#›</a:t>
            </a:fld>
            <a:endParaRPr lang="en-GB"/>
          </a:p>
        </p:txBody>
      </p:sp>
    </p:spTree>
    <p:extLst>
      <p:ext uri="{BB962C8B-B14F-4D97-AF65-F5344CB8AC3E}">
        <p14:creationId xmlns:p14="http://schemas.microsoft.com/office/powerpoint/2010/main" val="41146534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9A77506-00DB-4441-B75F-BAC93758462D}"/>
              </a:ext>
            </a:extLst>
          </p:cNvPr>
          <p:cNvSpPr>
            <a:spLocks noGrp="1"/>
          </p:cNvSpPr>
          <p:nvPr>
            <p:ph type="dt" sz="half" idx="10"/>
          </p:nvPr>
        </p:nvSpPr>
        <p:spPr/>
        <p:txBody>
          <a:bodyPr/>
          <a:lstStyle/>
          <a:p>
            <a:fld id="{3F7F5570-05BB-4B87-987E-8735002DA8D4}" type="datetimeFigureOut">
              <a:rPr lang="en-GB" smtClean="0"/>
              <a:t>15/07/2024</a:t>
            </a:fld>
            <a:endParaRPr lang="en-GB"/>
          </a:p>
        </p:txBody>
      </p:sp>
      <p:sp>
        <p:nvSpPr>
          <p:cNvPr id="3" name="Footer Placeholder 2">
            <a:extLst>
              <a:ext uri="{FF2B5EF4-FFF2-40B4-BE49-F238E27FC236}">
                <a16:creationId xmlns:a16="http://schemas.microsoft.com/office/drawing/2014/main" id="{5D8A0932-7157-49AA-8F4D-8AE8740F8D82}"/>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61E14F3-4C56-4B30-A302-676CFC7E05B0}"/>
              </a:ext>
            </a:extLst>
          </p:cNvPr>
          <p:cNvSpPr>
            <a:spLocks noGrp="1"/>
          </p:cNvSpPr>
          <p:nvPr>
            <p:ph type="sldNum" sz="quarter" idx="12"/>
          </p:nvPr>
        </p:nvSpPr>
        <p:spPr/>
        <p:txBody>
          <a:bodyPr/>
          <a:lstStyle/>
          <a:p>
            <a:fld id="{C244D745-026E-498C-B059-0067E16F5AC2}" type="slidenum">
              <a:rPr lang="en-GB" smtClean="0"/>
              <a:t>‹#›</a:t>
            </a:fld>
            <a:endParaRPr lang="en-GB"/>
          </a:p>
        </p:txBody>
      </p:sp>
    </p:spTree>
    <p:extLst>
      <p:ext uri="{BB962C8B-B14F-4D97-AF65-F5344CB8AC3E}">
        <p14:creationId xmlns:p14="http://schemas.microsoft.com/office/powerpoint/2010/main" val="7513783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22E6AA-6CEC-4887-9BC1-F24EB6D18F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30886E3-05E8-4226-9853-3B6A83D97F7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B8579A6-FF5B-4AE6-88D3-F7003C652C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B9C955B-FE8A-45F9-9E78-BBAFBD203179}"/>
              </a:ext>
            </a:extLst>
          </p:cNvPr>
          <p:cNvSpPr>
            <a:spLocks noGrp="1"/>
          </p:cNvSpPr>
          <p:nvPr>
            <p:ph type="dt" sz="half" idx="10"/>
          </p:nvPr>
        </p:nvSpPr>
        <p:spPr/>
        <p:txBody>
          <a:bodyPr/>
          <a:lstStyle/>
          <a:p>
            <a:fld id="{3F7F5570-05BB-4B87-987E-8735002DA8D4}" type="datetimeFigureOut">
              <a:rPr lang="en-GB" smtClean="0"/>
              <a:t>15/07/2024</a:t>
            </a:fld>
            <a:endParaRPr lang="en-GB"/>
          </a:p>
        </p:txBody>
      </p:sp>
      <p:sp>
        <p:nvSpPr>
          <p:cNvPr id="6" name="Footer Placeholder 5">
            <a:extLst>
              <a:ext uri="{FF2B5EF4-FFF2-40B4-BE49-F238E27FC236}">
                <a16:creationId xmlns:a16="http://schemas.microsoft.com/office/drawing/2014/main" id="{B3079C6A-6E81-4E3C-AE60-71EFE63D615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A91A0CA-EAAA-4EA0-990E-21E87FE92F11}"/>
              </a:ext>
            </a:extLst>
          </p:cNvPr>
          <p:cNvSpPr>
            <a:spLocks noGrp="1"/>
          </p:cNvSpPr>
          <p:nvPr>
            <p:ph type="sldNum" sz="quarter" idx="12"/>
          </p:nvPr>
        </p:nvSpPr>
        <p:spPr/>
        <p:txBody>
          <a:bodyPr/>
          <a:lstStyle/>
          <a:p>
            <a:fld id="{C244D745-026E-498C-B059-0067E16F5AC2}" type="slidenum">
              <a:rPr lang="en-GB" smtClean="0"/>
              <a:t>‹#›</a:t>
            </a:fld>
            <a:endParaRPr lang="en-GB"/>
          </a:p>
        </p:txBody>
      </p:sp>
    </p:spTree>
    <p:extLst>
      <p:ext uri="{BB962C8B-B14F-4D97-AF65-F5344CB8AC3E}">
        <p14:creationId xmlns:p14="http://schemas.microsoft.com/office/powerpoint/2010/main" val="33565455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071312-568B-487D-8D4D-0DCFF59A63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F4B9A19-3A9A-41BE-9C19-F782E08BAD6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164BED8-FED8-4DA5-AAC8-34A7CB46E4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4EF9DC5-C389-4405-B58C-F60097EC04D4}"/>
              </a:ext>
            </a:extLst>
          </p:cNvPr>
          <p:cNvSpPr>
            <a:spLocks noGrp="1"/>
          </p:cNvSpPr>
          <p:nvPr>
            <p:ph type="dt" sz="half" idx="10"/>
          </p:nvPr>
        </p:nvSpPr>
        <p:spPr/>
        <p:txBody>
          <a:bodyPr/>
          <a:lstStyle/>
          <a:p>
            <a:fld id="{3F7F5570-05BB-4B87-987E-8735002DA8D4}" type="datetimeFigureOut">
              <a:rPr lang="en-GB" smtClean="0"/>
              <a:t>15/07/2024</a:t>
            </a:fld>
            <a:endParaRPr lang="en-GB"/>
          </a:p>
        </p:txBody>
      </p:sp>
      <p:sp>
        <p:nvSpPr>
          <p:cNvPr id="6" name="Footer Placeholder 5">
            <a:extLst>
              <a:ext uri="{FF2B5EF4-FFF2-40B4-BE49-F238E27FC236}">
                <a16:creationId xmlns:a16="http://schemas.microsoft.com/office/drawing/2014/main" id="{CB0F2987-32B0-4D8E-9705-22A6A16F1FB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038F604-ACD2-42C8-8D9D-95E04A6210EE}"/>
              </a:ext>
            </a:extLst>
          </p:cNvPr>
          <p:cNvSpPr>
            <a:spLocks noGrp="1"/>
          </p:cNvSpPr>
          <p:nvPr>
            <p:ph type="sldNum" sz="quarter" idx="12"/>
          </p:nvPr>
        </p:nvSpPr>
        <p:spPr/>
        <p:txBody>
          <a:bodyPr/>
          <a:lstStyle/>
          <a:p>
            <a:fld id="{C244D745-026E-498C-B059-0067E16F5AC2}" type="slidenum">
              <a:rPr lang="en-GB" smtClean="0"/>
              <a:t>‹#›</a:t>
            </a:fld>
            <a:endParaRPr lang="en-GB"/>
          </a:p>
        </p:txBody>
      </p:sp>
    </p:spTree>
    <p:extLst>
      <p:ext uri="{BB962C8B-B14F-4D97-AF65-F5344CB8AC3E}">
        <p14:creationId xmlns:p14="http://schemas.microsoft.com/office/powerpoint/2010/main" val="4901259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132931E-AD85-49F4-818E-B69E72934B5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A8935A1-276D-4E48-A0B6-538FAD90C27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6DEEC2B-F09F-4459-B735-84383FE5F03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7F5570-05BB-4B87-987E-8735002DA8D4}" type="datetimeFigureOut">
              <a:rPr lang="en-GB" smtClean="0"/>
              <a:t>15/07/2024</a:t>
            </a:fld>
            <a:endParaRPr lang="en-GB"/>
          </a:p>
        </p:txBody>
      </p:sp>
      <p:sp>
        <p:nvSpPr>
          <p:cNvPr id="5" name="Footer Placeholder 4">
            <a:extLst>
              <a:ext uri="{FF2B5EF4-FFF2-40B4-BE49-F238E27FC236}">
                <a16:creationId xmlns:a16="http://schemas.microsoft.com/office/drawing/2014/main" id="{11F46F16-F28F-4797-93B4-6364D09980C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2ACAC999-B661-428C-B978-BA49E2C2B78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44D745-026E-498C-B059-0067E16F5AC2}" type="slidenum">
              <a:rPr lang="en-GB" smtClean="0"/>
              <a:t>‹#›</a:t>
            </a:fld>
            <a:endParaRPr lang="en-GB"/>
          </a:p>
        </p:txBody>
      </p:sp>
    </p:spTree>
    <p:extLst>
      <p:ext uri="{BB962C8B-B14F-4D97-AF65-F5344CB8AC3E}">
        <p14:creationId xmlns:p14="http://schemas.microsoft.com/office/powerpoint/2010/main" val="6129402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B42E7A0-820C-4D8E-B1AF-4D7B548D0060}"/>
              </a:ext>
            </a:extLst>
          </p:cNvPr>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B5BD168-1CA8-47EA-B7F9-5DDAACC7E2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883A503-EF9D-4647-933C-746560806999}"/>
              </a:ext>
            </a:extLst>
          </p:cNvPr>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646668-78E6-435D-B303-9F9FC6C4647E}" type="datetimeFigureOut">
              <a:rPr lang="en-US" smtClean="0"/>
              <a:pPr/>
              <a:t>7/15/2024</a:t>
            </a:fld>
            <a:endParaRPr lang="en-GB" dirty="0"/>
          </a:p>
        </p:txBody>
      </p:sp>
      <p:sp>
        <p:nvSpPr>
          <p:cNvPr id="5" name="Footer Placeholder 4">
            <a:extLst>
              <a:ext uri="{FF2B5EF4-FFF2-40B4-BE49-F238E27FC236}">
                <a16:creationId xmlns:a16="http://schemas.microsoft.com/office/drawing/2014/main" id="{F82E1B4C-84F6-4E1B-9909-6C6A5106A4DE}"/>
              </a:ext>
            </a:extLst>
          </p:cNvPr>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03696198-5628-49BC-9FC9-E5050B56EF8F}"/>
              </a:ext>
            </a:extLst>
          </p:cNvPr>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5A09D7-CE6A-4AFE-9174-0807AF79ADB3}" type="slidenum">
              <a:rPr lang="en-GB" smtClean="0"/>
              <a:pPr/>
              <a:t>‹#›</a:t>
            </a:fld>
            <a:endParaRPr lang="en-GB" dirty="0"/>
          </a:p>
        </p:txBody>
      </p:sp>
    </p:spTree>
    <p:extLst>
      <p:ext uri="{BB962C8B-B14F-4D97-AF65-F5344CB8AC3E}">
        <p14:creationId xmlns:p14="http://schemas.microsoft.com/office/powerpoint/2010/main" val="3705336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18"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5" indent="-228605" algn="l" defTabSz="914418"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4" indent="-228605" algn="l" defTabSz="914418"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3" indent="-228605" algn="l" defTabSz="914418"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32" indent="-228605" algn="l" defTabSz="91441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41" indent="-228605" algn="l" defTabSz="91441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50" indent="-228605" algn="l" defTabSz="91441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59" indent="-228605" algn="l" defTabSz="91441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69" indent="-228605" algn="l" defTabSz="91441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78" indent="-228605" algn="l" defTabSz="91441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18" rtl="0" eaLnBrk="1" latinLnBrk="0" hangingPunct="1">
        <a:defRPr sz="1800" kern="1200">
          <a:solidFill>
            <a:schemeClr val="tx1"/>
          </a:solidFill>
          <a:latin typeface="+mn-lt"/>
          <a:ea typeface="+mn-ea"/>
          <a:cs typeface="+mn-cs"/>
        </a:defRPr>
      </a:lvl1pPr>
      <a:lvl2pPr marL="457209" algn="l" defTabSz="914418" rtl="0" eaLnBrk="1" latinLnBrk="0" hangingPunct="1">
        <a:defRPr sz="1800" kern="1200">
          <a:solidFill>
            <a:schemeClr val="tx1"/>
          </a:solidFill>
          <a:latin typeface="+mn-lt"/>
          <a:ea typeface="+mn-ea"/>
          <a:cs typeface="+mn-cs"/>
        </a:defRPr>
      </a:lvl2pPr>
      <a:lvl3pPr marL="914418" algn="l" defTabSz="914418" rtl="0" eaLnBrk="1" latinLnBrk="0" hangingPunct="1">
        <a:defRPr sz="1800" kern="1200">
          <a:solidFill>
            <a:schemeClr val="tx1"/>
          </a:solidFill>
          <a:latin typeface="+mn-lt"/>
          <a:ea typeface="+mn-ea"/>
          <a:cs typeface="+mn-cs"/>
        </a:defRPr>
      </a:lvl3pPr>
      <a:lvl4pPr marL="1371627" algn="l" defTabSz="914418" rtl="0" eaLnBrk="1" latinLnBrk="0" hangingPunct="1">
        <a:defRPr sz="1800" kern="1200">
          <a:solidFill>
            <a:schemeClr val="tx1"/>
          </a:solidFill>
          <a:latin typeface="+mn-lt"/>
          <a:ea typeface="+mn-ea"/>
          <a:cs typeface="+mn-cs"/>
        </a:defRPr>
      </a:lvl4pPr>
      <a:lvl5pPr marL="1828837" algn="l" defTabSz="914418" rtl="0" eaLnBrk="1" latinLnBrk="0" hangingPunct="1">
        <a:defRPr sz="1800" kern="1200">
          <a:solidFill>
            <a:schemeClr val="tx1"/>
          </a:solidFill>
          <a:latin typeface="+mn-lt"/>
          <a:ea typeface="+mn-ea"/>
          <a:cs typeface="+mn-cs"/>
        </a:defRPr>
      </a:lvl5pPr>
      <a:lvl6pPr marL="2286046" algn="l" defTabSz="914418" rtl="0" eaLnBrk="1" latinLnBrk="0" hangingPunct="1">
        <a:defRPr sz="1800" kern="1200">
          <a:solidFill>
            <a:schemeClr val="tx1"/>
          </a:solidFill>
          <a:latin typeface="+mn-lt"/>
          <a:ea typeface="+mn-ea"/>
          <a:cs typeface="+mn-cs"/>
        </a:defRPr>
      </a:lvl6pPr>
      <a:lvl7pPr marL="2743255" algn="l" defTabSz="914418" rtl="0" eaLnBrk="1" latinLnBrk="0" hangingPunct="1">
        <a:defRPr sz="1800" kern="1200">
          <a:solidFill>
            <a:schemeClr val="tx1"/>
          </a:solidFill>
          <a:latin typeface="+mn-lt"/>
          <a:ea typeface="+mn-ea"/>
          <a:cs typeface="+mn-cs"/>
        </a:defRPr>
      </a:lvl7pPr>
      <a:lvl8pPr marL="3200464" algn="l" defTabSz="914418" rtl="0" eaLnBrk="1" latinLnBrk="0" hangingPunct="1">
        <a:defRPr sz="1800" kern="1200">
          <a:solidFill>
            <a:schemeClr val="tx1"/>
          </a:solidFill>
          <a:latin typeface="+mn-lt"/>
          <a:ea typeface="+mn-ea"/>
          <a:cs typeface="+mn-cs"/>
        </a:defRPr>
      </a:lvl8pPr>
      <a:lvl9pPr marL="3657673" algn="l" defTabSz="914418"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B0B6787-B51F-DB42-9E52-63E10EB8651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63B9472-27F5-2144-BCEC-3E0A96761AF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352788-8A6E-D24F-82D2-F38C9E41A4A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A2730A-859E-B540-ADF3-E97069AD1FDB}" type="datetimeFigureOut">
              <a:rPr lang="en-US" smtClean="0"/>
              <a:t>7/15/2024</a:t>
            </a:fld>
            <a:endParaRPr lang="en-US"/>
          </a:p>
        </p:txBody>
      </p:sp>
      <p:sp>
        <p:nvSpPr>
          <p:cNvPr id="5" name="Footer Placeholder 4">
            <a:extLst>
              <a:ext uri="{FF2B5EF4-FFF2-40B4-BE49-F238E27FC236}">
                <a16:creationId xmlns:a16="http://schemas.microsoft.com/office/drawing/2014/main" id="{A81DDB45-653D-0C49-B78E-967549C7BA6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CADC715-0B9A-0348-A62C-3F8BCE535B3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05DC9C-C50D-D242-B083-59CEE07163F1}" type="slidenum">
              <a:rPr lang="en-US" smtClean="0"/>
              <a:t>‹#›</a:t>
            </a:fld>
            <a:endParaRPr lang="en-US"/>
          </a:p>
        </p:txBody>
      </p:sp>
    </p:spTree>
    <p:extLst>
      <p:ext uri="{BB962C8B-B14F-4D97-AF65-F5344CB8AC3E}">
        <p14:creationId xmlns:p14="http://schemas.microsoft.com/office/powerpoint/2010/main" val="40389565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9.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7.emf"/><Relationship Id="rId2" Type="http://schemas.openxmlformats.org/officeDocument/2006/relationships/slideLayout" Target="../slideLayouts/slideLayout18.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3.png"/><Relationship Id="rId4" Type="http://schemas.openxmlformats.org/officeDocument/2006/relationships/image" Target="../media/image2.sv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8.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9.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9.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8.xml"/><Relationship Id="rId6" Type="http://schemas.openxmlformats.org/officeDocument/2006/relationships/chart" Target="../charts/chart2.xml"/><Relationship Id="rId5" Type="http://schemas.openxmlformats.org/officeDocument/2006/relationships/chart" Target="../charts/chart1.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8.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18.xml"/><Relationship Id="rId6" Type="http://schemas.openxmlformats.org/officeDocument/2006/relationships/image" Target="../media/image12.png"/><Relationship Id="rId5" Type="http://schemas.openxmlformats.org/officeDocument/2006/relationships/image" Target="../media/image3.png"/><Relationship Id="rId4" Type="http://schemas.openxmlformats.org/officeDocument/2006/relationships/image" Target="../media/image2.sv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flipH="1">
            <a:off x="10649949" y="-578049"/>
            <a:ext cx="2750395" cy="2557868"/>
          </a:xfrm>
          <a:custGeom>
            <a:avLst/>
            <a:gdLst/>
            <a:ahLst/>
            <a:cxnLst/>
            <a:rect l="l" t="t" r="r" b="b"/>
            <a:pathLst>
              <a:path w="4125593" h="3836802">
                <a:moveTo>
                  <a:pt x="4125593" y="0"/>
                </a:moveTo>
                <a:lnTo>
                  <a:pt x="0" y="0"/>
                </a:lnTo>
                <a:lnTo>
                  <a:pt x="0" y="3836801"/>
                </a:lnTo>
                <a:lnTo>
                  <a:pt x="4125593" y="3836801"/>
                </a:lnTo>
                <a:lnTo>
                  <a:pt x="4125593" y="0"/>
                </a:lnTo>
                <a:close/>
              </a:path>
            </a:pathLst>
          </a:custGeom>
          <a:blipFill>
            <a:blip r:embed="rId2">
              <a:alphaModFix amt="5000"/>
              <a:extLst>
                <a:ext uri="{96DAC541-7B7A-43D3-8B79-37D633B846F1}">
                  <asvg:svgBlip xmlns:asvg="http://schemas.microsoft.com/office/drawing/2016/SVG/main" r:embed="rId3"/>
                </a:ext>
              </a:extLst>
            </a:blip>
            <a:stretch>
              <a:fillRect/>
            </a:stretch>
          </a:blipFill>
        </p:spPr>
      </p:sp>
      <p:sp>
        <p:nvSpPr>
          <p:cNvPr id="4" name="TextBox 4"/>
          <p:cNvSpPr txBox="1"/>
          <p:nvPr/>
        </p:nvSpPr>
        <p:spPr>
          <a:xfrm>
            <a:off x="685800" y="2217894"/>
            <a:ext cx="10820400" cy="2628925"/>
          </a:xfrm>
          <a:prstGeom prst="rect">
            <a:avLst/>
          </a:prstGeom>
        </p:spPr>
        <p:txBody>
          <a:bodyPr lIns="0" tIns="0" rIns="0" bIns="0" rtlCol="0" anchor="t">
            <a:spAutoFit/>
          </a:bodyPr>
          <a:lstStyle/>
          <a:p>
            <a:pPr algn="ctr">
              <a:lnSpc>
                <a:spcPts val="4107"/>
              </a:lnSpc>
            </a:pPr>
            <a:r>
              <a:rPr lang="en-US" sz="3600" b="1" dirty="0">
                <a:solidFill>
                  <a:srgbClr val="285D7F"/>
                </a:solidFill>
                <a:latin typeface="Verdana Pro Light"/>
                <a:ea typeface="Verdana Pro Light"/>
                <a:cs typeface="Verdana Pro Light"/>
                <a:sym typeface="Verdana Pro Light"/>
              </a:rPr>
              <a:t>Emergency Ambulance Services Briefing</a:t>
            </a:r>
          </a:p>
          <a:p>
            <a:pPr algn="ctr">
              <a:lnSpc>
                <a:spcPts val="4107"/>
              </a:lnSpc>
            </a:pPr>
            <a:endParaRPr lang="en-US" sz="3600" b="1" dirty="0">
              <a:solidFill>
                <a:srgbClr val="285D7F"/>
              </a:solidFill>
              <a:latin typeface="Verdana Pro Light"/>
              <a:ea typeface="Verdana Pro Light"/>
              <a:cs typeface="Verdana Pro Light"/>
              <a:sym typeface="Verdana Pro Light"/>
            </a:endParaRPr>
          </a:p>
          <a:p>
            <a:pPr algn="ctr">
              <a:lnSpc>
                <a:spcPts val="4107"/>
              </a:lnSpc>
            </a:pPr>
            <a:r>
              <a:rPr lang="en-US" sz="3600" b="1" dirty="0">
                <a:solidFill>
                  <a:srgbClr val="285D7F"/>
                </a:solidFill>
                <a:latin typeface="Verdana Pro Light"/>
                <a:ea typeface="Verdana Pro Light"/>
                <a:cs typeface="Verdana Pro Light"/>
                <a:sym typeface="Verdana Pro Light"/>
              </a:rPr>
              <a:t>NWJCC</a:t>
            </a:r>
          </a:p>
          <a:p>
            <a:pPr algn="ctr">
              <a:lnSpc>
                <a:spcPts val="4107"/>
              </a:lnSpc>
            </a:pPr>
            <a:endParaRPr lang="en-US" sz="3600" b="1" dirty="0">
              <a:solidFill>
                <a:srgbClr val="285D7F"/>
              </a:solidFill>
              <a:latin typeface="Verdana Pro Light"/>
              <a:ea typeface="Verdana Pro Light"/>
              <a:cs typeface="Verdana Pro Light"/>
              <a:sym typeface="Verdana Pro Light"/>
            </a:endParaRPr>
          </a:p>
          <a:p>
            <a:pPr algn="ctr">
              <a:lnSpc>
                <a:spcPts val="4107"/>
              </a:lnSpc>
            </a:pPr>
            <a:r>
              <a:rPr lang="en-US" sz="3600" b="1" dirty="0">
                <a:solidFill>
                  <a:srgbClr val="285D7F"/>
                </a:solidFill>
                <a:latin typeface="Verdana Pro Light"/>
                <a:ea typeface="Verdana Pro Light"/>
                <a:cs typeface="Verdana Pro Light"/>
                <a:sym typeface="Verdana Pro Light"/>
              </a:rPr>
              <a:t>16 July 2024</a:t>
            </a:r>
          </a:p>
        </p:txBody>
      </p:sp>
      <p:sp>
        <p:nvSpPr>
          <p:cNvPr id="7" name="Freeform 7"/>
          <p:cNvSpPr/>
          <p:nvPr/>
        </p:nvSpPr>
        <p:spPr>
          <a:xfrm>
            <a:off x="8386686" y="99831"/>
            <a:ext cx="2552054" cy="598669"/>
          </a:xfrm>
          <a:custGeom>
            <a:avLst/>
            <a:gdLst/>
            <a:ahLst/>
            <a:cxnLst/>
            <a:rect l="l" t="t" r="r" b="b"/>
            <a:pathLst>
              <a:path w="3828081" h="898004">
                <a:moveTo>
                  <a:pt x="0" y="0"/>
                </a:moveTo>
                <a:lnTo>
                  <a:pt x="3828080" y="0"/>
                </a:lnTo>
                <a:lnTo>
                  <a:pt x="3828080" y="898004"/>
                </a:lnTo>
                <a:lnTo>
                  <a:pt x="0" y="898004"/>
                </a:lnTo>
                <a:lnTo>
                  <a:pt x="0" y="0"/>
                </a:lnTo>
                <a:close/>
              </a:path>
            </a:pathLst>
          </a:custGeom>
          <a:blipFill>
            <a:blip r:embed="rId4"/>
            <a:stretch>
              <a:fillRect/>
            </a:stretch>
          </a:blipFill>
        </p:spPr>
      </p:sp>
      <p:sp>
        <p:nvSpPr>
          <p:cNvPr id="8" name="Freeform 8"/>
          <p:cNvSpPr/>
          <p:nvPr/>
        </p:nvSpPr>
        <p:spPr>
          <a:xfrm flipH="1">
            <a:off x="-711500" y="6172200"/>
            <a:ext cx="1870199" cy="1739285"/>
          </a:xfrm>
          <a:custGeom>
            <a:avLst/>
            <a:gdLst/>
            <a:ahLst/>
            <a:cxnLst/>
            <a:rect l="l" t="t" r="r" b="b"/>
            <a:pathLst>
              <a:path w="2805299" h="2608928">
                <a:moveTo>
                  <a:pt x="2805300" y="0"/>
                </a:moveTo>
                <a:lnTo>
                  <a:pt x="0" y="0"/>
                </a:lnTo>
                <a:lnTo>
                  <a:pt x="0" y="2608928"/>
                </a:lnTo>
                <a:lnTo>
                  <a:pt x="2805300" y="2608928"/>
                </a:lnTo>
                <a:lnTo>
                  <a:pt x="2805300" y="0"/>
                </a:lnTo>
                <a:close/>
              </a:path>
            </a:pathLst>
          </a:custGeom>
          <a:blipFill>
            <a:blip r:embed="rId2">
              <a:alphaModFix amt="5000"/>
              <a:extLst>
                <a:ext uri="{96DAC541-7B7A-43D3-8B79-37D633B846F1}">
                  <asvg:svgBlip xmlns:asvg="http://schemas.microsoft.com/office/drawing/2016/SVG/main" r:embed="rId3"/>
                </a:ext>
              </a:extLst>
            </a:blip>
            <a:stretch>
              <a:fillRect/>
            </a:stretch>
          </a:blipFill>
        </p:spPr>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A973421-6728-4079-A88A-8A960376E25D}"/>
              </a:ext>
            </a:extLst>
          </p:cNvPr>
          <p:cNvSpPr txBox="1"/>
          <p:nvPr/>
        </p:nvSpPr>
        <p:spPr>
          <a:xfrm>
            <a:off x="612396" y="1484410"/>
            <a:ext cx="10989578" cy="5016758"/>
          </a:xfrm>
          <a:prstGeom prst="rect">
            <a:avLst/>
          </a:prstGeom>
          <a:noFill/>
        </p:spPr>
        <p:txBody>
          <a:bodyPr wrap="square">
            <a:spAutoFit/>
          </a:bodyPr>
          <a:lstStyle/>
          <a:p>
            <a:r>
              <a:rPr lang="en-US" sz="1600" b="0" i="0" u="none" strike="noStrike" baseline="0" dirty="0">
                <a:solidFill>
                  <a:srgbClr val="000000"/>
                </a:solidFill>
                <a:latin typeface="Calibri" panose="020F0502020204030204" pitchFamily="34" charset="0"/>
              </a:rPr>
              <a:t>For 2024/25, performance expectations will be introduced that are aligned to health board’s performance improvement levels. With ambulance handover delays being the single greatest factor in emergency ambulance performance, ambulance performance outcomes will be modelled and forecasted against ambulance handover delay levels. </a:t>
            </a:r>
          </a:p>
          <a:p>
            <a:endParaRPr lang="en-US" sz="1600" b="0" i="0" u="none" strike="noStrike" baseline="0" dirty="0">
              <a:solidFill>
                <a:srgbClr val="000000"/>
              </a:solidFill>
              <a:latin typeface="Calibri" panose="020F0502020204030204" pitchFamily="34" charset="0"/>
            </a:endParaRPr>
          </a:p>
          <a:p>
            <a:r>
              <a:rPr lang="en-US" sz="1600" b="0" i="0" u="none" strike="noStrike" baseline="0" dirty="0">
                <a:solidFill>
                  <a:srgbClr val="000000"/>
                </a:solidFill>
                <a:latin typeface="Calibri" panose="020F0502020204030204" pitchFamily="34" charset="0"/>
              </a:rPr>
              <a:t>This more sophisticated approach to the development of ambulance performance expectations, will provide the Committee with a clear understanding of the achievable ambulance performance outcomes against varied levels of ambulance handover delays. </a:t>
            </a:r>
          </a:p>
          <a:p>
            <a:endParaRPr lang="en-US" sz="1600" b="0" i="0" u="none" strike="noStrike" baseline="0" dirty="0">
              <a:solidFill>
                <a:srgbClr val="000000"/>
              </a:solidFill>
              <a:latin typeface="Calibri" panose="020F0502020204030204" pitchFamily="34" charset="0"/>
            </a:endParaRPr>
          </a:p>
          <a:p>
            <a:r>
              <a:rPr lang="en-GB" sz="1600" b="0" i="0" u="none" strike="noStrike" baseline="0" dirty="0">
                <a:solidFill>
                  <a:srgbClr val="2D74B5"/>
                </a:solidFill>
                <a:latin typeface="Calibri" panose="020F0502020204030204" pitchFamily="34" charset="0"/>
              </a:rPr>
              <a:t>Performance Expectations </a:t>
            </a:r>
          </a:p>
          <a:p>
            <a:r>
              <a:rPr lang="en-US" sz="1600" b="0" i="0" u="none" strike="noStrike" baseline="0" dirty="0">
                <a:solidFill>
                  <a:srgbClr val="000000"/>
                </a:solidFill>
                <a:latin typeface="Calibri" panose="020F0502020204030204" pitchFamily="34" charset="0"/>
              </a:rPr>
              <a:t>Ambulance performance outcomes for 2024/25 will be based on the forecasting and modelling assumptions that: </a:t>
            </a:r>
          </a:p>
          <a:p>
            <a:r>
              <a:rPr lang="en-GB" sz="1600" b="1" i="0" u="none" strike="noStrike" baseline="0" dirty="0">
                <a:solidFill>
                  <a:srgbClr val="000000"/>
                </a:solidFill>
                <a:latin typeface="Calibri" panose="020F0502020204030204" pitchFamily="34" charset="0"/>
              </a:rPr>
              <a:t>Scenario 1 </a:t>
            </a:r>
            <a:endParaRPr lang="en-GB" sz="1600" b="0" i="0" u="none" strike="noStrike" baseline="0" dirty="0">
              <a:solidFill>
                <a:srgbClr val="000000"/>
              </a:solidFill>
              <a:latin typeface="Calibri" panose="020F0502020204030204" pitchFamily="34" charset="0"/>
            </a:endParaRPr>
          </a:p>
          <a:p>
            <a:pPr marL="171450" indent="-171450">
              <a:buFont typeface="Arial" panose="020B0604020202020204" pitchFamily="34" charset="0"/>
              <a:buChar char="•"/>
            </a:pPr>
            <a:r>
              <a:rPr lang="en-US" sz="1600" b="0" i="0" u="none" strike="noStrike" baseline="0" dirty="0">
                <a:solidFill>
                  <a:srgbClr val="000000"/>
                </a:solidFill>
                <a:latin typeface="Calibri" panose="020F0502020204030204" pitchFamily="34" charset="0"/>
              </a:rPr>
              <a:t>No reduction in ambulance handover delays handover </a:t>
            </a:r>
          </a:p>
          <a:p>
            <a:pPr marL="171450" indent="-171450">
              <a:buFont typeface="Arial" panose="020B0604020202020204" pitchFamily="34" charset="0"/>
              <a:buChar char="•"/>
            </a:pPr>
            <a:r>
              <a:rPr lang="en-US" sz="1600" b="0" i="0" u="none" strike="noStrike" baseline="0" dirty="0">
                <a:solidFill>
                  <a:srgbClr val="000000"/>
                </a:solidFill>
                <a:latin typeface="Calibri" panose="020F0502020204030204" pitchFamily="34" charset="0"/>
              </a:rPr>
              <a:t>WAST to deliver within 2024/25 financial allocation as per WASTs 2024/25 IMTP. </a:t>
            </a:r>
          </a:p>
          <a:p>
            <a:endParaRPr lang="en-GB" sz="1600" b="0" i="0" u="none" strike="noStrike" baseline="0" dirty="0">
              <a:solidFill>
                <a:srgbClr val="000000"/>
              </a:solidFill>
              <a:latin typeface="Calibri" panose="020F0502020204030204" pitchFamily="34" charset="0"/>
            </a:endParaRPr>
          </a:p>
          <a:p>
            <a:r>
              <a:rPr lang="en-GB" sz="1600" b="1" i="0" u="none" strike="noStrike" baseline="0" dirty="0">
                <a:solidFill>
                  <a:srgbClr val="000000"/>
                </a:solidFill>
                <a:latin typeface="Calibri" panose="020F0502020204030204" pitchFamily="34" charset="0"/>
              </a:rPr>
              <a:t>Scenario 2 </a:t>
            </a:r>
            <a:endParaRPr lang="en-GB" sz="1600" b="0" i="0" u="none" strike="noStrike" baseline="0" dirty="0">
              <a:solidFill>
                <a:srgbClr val="000000"/>
              </a:solidFill>
              <a:latin typeface="Calibri" panose="020F0502020204030204" pitchFamily="34" charset="0"/>
            </a:endParaRPr>
          </a:p>
          <a:p>
            <a:pPr marL="171450" indent="-171450">
              <a:buFont typeface="Arial" panose="020B0604020202020204" pitchFamily="34" charset="0"/>
              <a:buChar char="•"/>
            </a:pPr>
            <a:r>
              <a:rPr lang="en-US" sz="1600" b="0" i="0" u="none" strike="noStrike" baseline="0" dirty="0">
                <a:solidFill>
                  <a:srgbClr val="000000"/>
                </a:solidFill>
                <a:latin typeface="Calibri" panose="020F0502020204030204" pitchFamily="34" charset="0"/>
              </a:rPr>
              <a:t>Reduction in handover as per the 2023/24 emergency ambulance services demand and capacity modelling </a:t>
            </a:r>
          </a:p>
          <a:p>
            <a:pPr marL="171450" indent="-171450">
              <a:buFont typeface="Arial" panose="020B0604020202020204" pitchFamily="34" charset="0"/>
              <a:buChar char="•"/>
            </a:pPr>
            <a:r>
              <a:rPr lang="en-US" sz="1600" b="0" i="0" u="none" strike="noStrike" baseline="0" dirty="0">
                <a:solidFill>
                  <a:srgbClr val="000000"/>
                </a:solidFill>
                <a:latin typeface="Calibri" panose="020F0502020204030204" pitchFamily="34" charset="0"/>
              </a:rPr>
              <a:t>WAST to deliver within 2024/25 financial allocation as per WASTs 2024/25 IMTP. </a:t>
            </a:r>
          </a:p>
          <a:p>
            <a:endParaRPr lang="en-GB" sz="1600" b="0" i="0" u="none" strike="noStrike" baseline="0" dirty="0">
              <a:solidFill>
                <a:srgbClr val="000000"/>
              </a:solidFill>
              <a:latin typeface="Calibri" panose="020F0502020204030204" pitchFamily="34" charset="0"/>
            </a:endParaRPr>
          </a:p>
          <a:p>
            <a:r>
              <a:rPr lang="en-GB" sz="1600" b="1" i="0" u="none" strike="noStrike" baseline="0" dirty="0">
                <a:solidFill>
                  <a:srgbClr val="000000"/>
                </a:solidFill>
                <a:latin typeface="Calibri" panose="020F0502020204030204" pitchFamily="34" charset="0"/>
              </a:rPr>
              <a:t>Scenario 3 </a:t>
            </a:r>
            <a:endParaRPr lang="en-GB" sz="1600" b="0" i="0" u="none" strike="noStrike" baseline="0" dirty="0">
              <a:solidFill>
                <a:srgbClr val="000000"/>
              </a:solidFill>
              <a:latin typeface="Calibri" panose="020F0502020204030204" pitchFamily="34" charset="0"/>
            </a:endParaRPr>
          </a:p>
          <a:p>
            <a:pPr marL="171450" indent="-171450">
              <a:buFont typeface="Arial" panose="020B0604020202020204" pitchFamily="34" charset="0"/>
              <a:buChar char="•"/>
            </a:pPr>
            <a:r>
              <a:rPr lang="en-US" sz="1600" b="0" i="0" u="none" strike="noStrike" baseline="0" dirty="0">
                <a:solidFill>
                  <a:srgbClr val="000000"/>
                </a:solidFill>
                <a:latin typeface="Calibri" panose="020F0502020204030204" pitchFamily="34" charset="0"/>
              </a:rPr>
              <a:t>No ambulance handover delay waits over 1 hour </a:t>
            </a:r>
          </a:p>
          <a:p>
            <a:pPr marL="171450" indent="-171450">
              <a:buFont typeface="Arial" panose="020B0604020202020204" pitchFamily="34" charset="0"/>
              <a:buChar char="•"/>
            </a:pPr>
            <a:r>
              <a:rPr lang="en-US" sz="1600" b="0" i="0" u="none" strike="noStrike" baseline="0" dirty="0">
                <a:solidFill>
                  <a:srgbClr val="000000"/>
                </a:solidFill>
                <a:latin typeface="Calibri" panose="020F0502020204030204" pitchFamily="34" charset="0"/>
              </a:rPr>
              <a:t>WAST to deliver within 2024/25 financial allocation as per WASTs 2024/25 IMTP </a:t>
            </a:r>
          </a:p>
        </p:txBody>
      </p:sp>
      <p:sp>
        <p:nvSpPr>
          <p:cNvPr id="7" name="TextBox 6">
            <a:extLst>
              <a:ext uri="{FF2B5EF4-FFF2-40B4-BE49-F238E27FC236}">
                <a16:creationId xmlns:a16="http://schemas.microsoft.com/office/drawing/2014/main" id="{04AF8E4A-2E54-4A3B-9CF4-08FAE77279C8}"/>
              </a:ext>
            </a:extLst>
          </p:cNvPr>
          <p:cNvSpPr txBox="1"/>
          <p:nvPr/>
        </p:nvSpPr>
        <p:spPr>
          <a:xfrm>
            <a:off x="4118994" y="536895"/>
            <a:ext cx="3631828" cy="461665"/>
          </a:xfrm>
          <a:prstGeom prst="rect">
            <a:avLst/>
          </a:prstGeom>
          <a:noFill/>
        </p:spPr>
        <p:txBody>
          <a:bodyPr wrap="none" rtlCol="0">
            <a:spAutoFit/>
          </a:bodyPr>
          <a:lstStyle/>
          <a:p>
            <a:r>
              <a:rPr lang="en-GB" sz="2400" b="1" dirty="0"/>
              <a:t>Extract from IMTP 2024/27</a:t>
            </a:r>
          </a:p>
        </p:txBody>
      </p:sp>
    </p:spTree>
    <p:extLst>
      <p:ext uri="{BB962C8B-B14F-4D97-AF65-F5344CB8AC3E}">
        <p14:creationId xmlns:p14="http://schemas.microsoft.com/office/powerpoint/2010/main" val="28165694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flipH="1">
            <a:off x="10649949" y="-578049"/>
            <a:ext cx="2750395" cy="2557868"/>
          </a:xfrm>
          <a:custGeom>
            <a:avLst/>
            <a:gdLst/>
            <a:ahLst/>
            <a:cxnLst/>
            <a:rect l="l" t="t" r="r" b="b"/>
            <a:pathLst>
              <a:path w="4125593" h="3836802">
                <a:moveTo>
                  <a:pt x="4125593" y="0"/>
                </a:moveTo>
                <a:lnTo>
                  <a:pt x="0" y="0"/>
                </a:lnTo>
                <a:lnTo>
                  <a:pt x="0" y="3836801"/>
                </a:lnTo>
                <a:lnTo>
                  <a:pt x="4125593" y="3836801"/>
                </a:lnTo>
                <a:lnTo>
                  <a:pt x="4125593" y="0"/>
                </a:lnTo>
                <a:close/>
              </a:path>
            </a:pathLst>
          </a:custGeom>
          <a:blipFill>
            <a:blip r:embed="rId3">
              <a:alphaModFix amt="5000"/>
              <a:extLst>
                <a:ext uri="{96DAC541-7B7A-43D3-8B79-37D633B846F1}">
                  <asvg:svgBlip xmlns:asvg="http://schemas.microsoft.com/office/drawing/2016/SVG/main" r:embed="rId4"/>
                </a:ext>
              </a:extLst>
            </a:blip>
            <a:stretch>
              <a:fillRect/>
            </a:stretch>
          </a:blipFill>
        </p:spPr>
      </p:sp>
      <p:sp>
        <p:nvSpPr>
          <p:cNvPr id="7" name="Freeform 7"/>
          <p:cNvSpPr/>
          <p:nvPr/>
        </p:nvSpPr>
        <p:spPr>
          <a:xfrm>
            <a:off x="8386686" y="99831"/>
            <a:ext cx="2552054" cy="598669"/>
          </a:xfrm>
          <a:custGeom>
            <a:avLst/>
            <a:gdLst/>
            <a:ahLst/>
            <a:cxnLst/>
            <a:rect l="l" t="t" r="r" b="b"/>
            <a:pathLst>
              <a:path w="3828081" h="898004">
                <a:moveTo>
                  <a:pt x="0" y="0"/>
                </a:moveTo>
                <a:lnTo>
                  <a:pt x="3828080" y="0"/>
                </a:lnTo>
                <a:lnTo>
                  <a:pt x="3828080" y="898004"/>
                </a:lnTo>
                <a:lnTo>
                  <a:pt x="0" y="898004"/>
                </a:lnTo>
                <a:lnTo>
                  <a:pt x="0" y="0"/>
                </a:lnTo>
                <a:close/>
              </a:path>
            </a:pathLst>
          </a:custGeom>
          <a:blipFill>
            <a:blip r:embed="rId5"/>
            <a:stretch>
              <a:fillRect/>
            </a:stretch>
          </a:blipFill>
        </p:spPr>
      </p:sp>
      <p:sp>
        <p:nvSpPr>
          <p:cNvPr id="9" name="Subtitle 2">
            <a:extLst>
              <a:ext uri="{FF2B5EF4-FFF2-40B4-BE49-F238E27FC236}">
                <a16:creationId xmlns:a16="http://schemas.microsoft.com/office/drawing/2014/main" id="{5606ADB1-0A83-4740-A2B1-D28EB86E4F63}"/>
              </a:ext>
            </a:extLst>
          </p:cNvPr>
          <p:cNvSpPr txBox="1">
            <a:spLocks/>
          </p:cNvSpPr>
          <p:nvPr/>
        </p:nvSpPr>
        <p:spPr>
          <a:xfrm>
            <a:off x="1642955" y="1091496"/>
            <a:ext cx="9144000" cy="1924266"/>
          </a:xfrm>
          <a:prstGeom prst="rect">
            <a:avLst/>
          </a:prstGeom>
        </p:spPr>
        <p:txBody>
          <a:bodyPr>
            <a:normAutofit fontScale="70000" lnSpcReduction="20000"/>
          </a:bodyPr>
          <a:lstStyle>
            <a:lvl1pPr marL="228605" indent="-228605" algn="l" defTabSz="914418"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4" indent="-228605" algn="l" defTabSz="914418"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3" indent="-228605" algn="l" defTabSz="914418"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32" indent="-228605" algn="l" defTabSz="91441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41" indent="-228605" algn="l" defTabSz="91441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50" indent="-228605" algn="l" defTabSz="91441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59" indent="-228605" algn="l" defTabSz="91441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69" indent="-228605" algn="l" defTabSz="91441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78" indent="-228605" algn="l" defTabSz="91441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The Integrated Commissioning Actions Plans (ICAPs) are a mechanism for the development of collaborative actions between health boards and WAST, which will directly or indirectly impact on ambulance performance. </a:t>
            </a:r>
          </a:p>
          <a:p>
            <a:r>
              <a:rPr lang="en-GB" dirty="0"/>
              <a:t>To reduce duplication and to ensure alignment of workstreams, the ICAPs have been aligned to the priorities of the Six Goals Programme for Urgent and Emergency Care. </a:t>
            </a:r>
          </a:p>
          <a:p>
            <a:r>
              <a:rPr lang="en-GB" dirty="0"/>
              <a:t>The table below shows the number of actions being taken by each health board, aligned to the priorities of the Six Goals Programme.  </a:t>
            </a:r>
          </a:p>
        </p:txBody>
      </p:sp>
      <p:graphicFrame>
        <p:nvGraphicFramePr>
          <p:cNvPr id="10" name="Object 9">
            <a:extLst>
              <a:ext uri="{FF2B5EF4-FFF2-40B4-BE49-F238E27FC236}">
                <a16:creationId xmlns:a16="http://schemas.microsoft.com/office/drawing/2014/main" id="{6601AE24-7DEF-4BA7-9092-9C0C9F0E14A1}"/>
              </a:ext>
            </a:extLst>
          </p:cNvPr>
          <p:cNvGraphicFramePr>
            <a:graphicFrameLocks noChangeAspect="1"/>
          </p:cNvGraphicFramePr>
          <p:nvPr>
            <p:extLst>
              <p:ext uri="{D42A27DB-BD31-4B8C-83A1-F6EECF244321}">
                <p14:modId xmlns:p14="http://schemas.microsoft.com/office/powerpoint/2010/main" val="2913711786"/>
              </p:ext>
            </p:extLst>
          </p:nvPr>
        </p:nvGraphicFramePr>
        <p:xfrm>
          <a:off x="1811216" y="3307982"/>
          <a:ext cx="8598876" cy="2531461"/>
        </p:xfrm>
        <a:graphic>
          <a:graphicData uri="http://schemas.openxmlformats.org/presentationml/2006/ole">
            <mc:AlternateContent xmlns:mc="http://schemas.openxmlformats.org/markup-compatibility/2006">
              <mc:Choice xmlns:v="urn:schemas-microsoft-com:vml" Requires="v">
                <p:oleObj spid="_x0000_s3094" name="Worksheet" r:id="rId6" imgW="4886401" imgH="1962176" progId="Excel.Sheet.12">
                  <p:embed/>
                </p:oleObj>
              </mc:Choice>
              <mc:Fallback>
                <p:oleObj name="Worksheet" r:id="rId6" imgW="4886401" imgH="1962176" progId="Excel.Sheet.12">
                  <p:embed/>
                  <p:pic>
                    <p:nvPicPr>
                      <p:cNvPr id="4" name="Object 3"/>
                      <p:cNvPicPr/>
                      <p:nvPr/>
                    </p:nvPicPr>
                    <p:blipFill>
                      <a:blip r:embed="rId7"/>
                      <a:stretch>
                        <a:fillRect/>
                      </a:stretch>
                    </p:blipFill>
                    <p:spPr>
                      <a:xfrm>
                        <a:off x="1811216" y="3307982"/>
                        <a:ext cx="8598876" cy="2531461"/>
                      </a:xfrm>
                      <a:prstGeom prst="rect">
                        <a:avLst/>
                      </a:prstGeom>
                    </p:spPr>
                  </p:pic>
                </p:oleObj>
              </mc:Fallback>
            </mc:AlternateContent>
          </a:graphicData>
        </a:graphic>
      </p:graphicFrame>
    </p:spTree>
    <p:extLst>
      <p:ext uri="{BB962C8B-B14F-4D97-AF65-F5344CB8AC3E}">
        <p14:creationId xmlns:p14="http://schemas.microsoft.com/office/powerpoint/2010/main" val="38491936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23493C-842F-48D9-A95D-C5D6335CCB00}"/>
              </a:ext>
            </a:extLst>
          </p:cNvPr>
          <p:cNvSpPr>
            <a:spLocks noGrp="1"/>
          </p:cNvSpPr>
          <p:nvPr>
            <p:ph type="title"/>
          </p:nvPr>
        </p:nvSpPr>
        <p:spPr/>
        <p:txBody>
          <a:bodyPr>
            <a:normAutofit/>
          </a:bodyPr>
          <a:lstStyle/>
          <a:p>
            <a:pPr algn="ctr"/>
            <a:r>
              <a:rPr lang="en-GB" sz="3200" b="1" dirty="0"/>
              <a:t>Some Potential Questions / Issues</a:t>
            </a:r>
          </a:p>
        </p:txBody>
      </p:sp>
      <p:sp>
        <p:nvSpPr>
          <p:cNvPr id="3" name="Content Placeholder 2">
            <a:extLst>
              <a:ext uri="{FF2B5EF4-FFF2-40B4-BE49-F238E27FC236}">
                <a16:creationId xmlns:a16="http://schemas.microsoft.com/office/drawing/2014/main" id="{0C3A78B4-F05E-45EE-B506-3115D79DF090}"/>
              </a:ext>
            </a:extLst>
          </p:cNvPr>
          <p:cNvSpPr>
            <a:spLocks noGrp="1"/>
          </p:cNvSpPr>
          <p:nvPr>
            <p:ph idx="1"/>
          </p:nvPr>
        </p:nvSpPr>
        <p:spPr/>
        <p:txBody>
          <a:bodyPr>
            <a:normAutofit fontScale="92500"/>
          </a:bodyPr>
          <a:lstStyle/>
          <a:p>
            <a:r>
              <a:rPr lang="en-GB" dirty="0"/>
              <a:t>Important to look through the lens of Duty of Quality and Harm Reduction</a:t>
            </a:r>
          </a:p>
          <a:p>
            <a:r>
              <a:rPr lang="en-GB" dirty="0"/>
              <a:t>Do we introduce greater scrutiny?</a:t>
            </a:r>
          </a:p>
          <a:p>
            <a:r>
              <a:rPr lang="en-GB" dirty="0"/>
              <a:t>Are we measuring the right things?</a:t>
            </a:r>
          </a:p>
          <a:p>
            <a:r>
              <a:rPr lang="en-GB" dirty="0"/>
              <a:t>Have we got the right balance between “core service delivery” and whole system transformation?</a:t>
            </a:r>
          </a:p>
          <a:p>
            <a:r>
              <a:rPr lang="en-GB" dirty="0"/>
              <a:t>Do we focus on red?</a:t>
            </a:r>
          </a:p>
          <a:p>
            <a:r>
              <a:rPr lang="en-GB" dirty="0"/>
              <a:t>Is it time to refresh the clinical model?</a:t>
            </a:r>
          </a:p>
          <a:p>
            <a:r>
              <a:rPr lang="en-GB" dirty="0"/>
              <a:t>How do we benefit from 111 and 999 closer collaboration?</a:t>
            </a:r>
          </a:p>
          <a:p>
            <a:r>
              <a:rPr lang="en-GB" dirty="0"/>
              <a:t>What will the impact of the governance review bring?</a:t>
            </a:r>
          </a:p>
          <a:p>
            <a:pPr marL="0" indent="0">
              <a:buNone/>
            </a:pPr>
            <a:endParaRPr lang="en-GB" dirty="0"/>
          </a:p>
        </p:txBody>
      </p:sp>
    </p:spTree>
    <p:extLst>
      <p:ext uri="{BB962C8B-B14F-4D97-AF65-F5344CB8AC3E}">
        <p14:creationId xmlns:p14="http://schemas.microsoft.com/office/powerpoint/2010/main" val="33566225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flipH="1">
            <a:off x="10649949" y="-578049"/>
            <a:ext cx="2750395" cy="2557868"/>
          </a:xfrm>
          <a:custGeom>
            <a:avLst/>
            <a:gdLst/>
            <a:ahLst/>
            <a:cxnLst/>
            <a:rect l="l" t="t" r="r" b="b"/>
            <a:pathLst>
              <a:path w="4125593" h="3836802">
                <a:moveTo>
                  <a:pt x="4125593" y="0"/>
                </a:moveTo>
                <a:lnTo>
                  <a:pt x="0" y="0"/>
                </a:lnTo>
                <a:lnTo>
                  <a:pt x="0" y="3836801"/>
                </a:lnTo>
                <a:lnTo>
                  <a:pt x="4125593" y="3836801"/>
                </a:lnTo>
                <a:lnTo>
                  <a:pt x="4125593" y="0"/>
                </a:lnTo>
                <a:close/>
              </a:path>
            </a:pathLst>
          </a:custGeom>
          <a:blipFill>
            <a:blip r:embed="rId2">
              <a:alphaModFix amt="5000"/>
              <a:extLst>
                <a:ext uri="{96DAC541-7B7A-43D3-8B79-37D633B846F1}">
                  <asvg:svgBlip xmlns:asvg="http://schemas.microsoft.com/office/drawing/2016/SVG/main" r:embed="rId3"/>
                </a:ext>
              </a:extLst>
            </a:blip>
            <a:stretch>
              <a:fillRect/>
            </a:stretch>
          </a:blipFill>
        </p:spPr>
      </p:sp>
      <p:sp>
        <p:nvSpPr>
          <p:cNvPr id="4" name="TextBox 4"/>
          <p:cNvSpPr txBox="1"/>
          <p:nvPr/>
        </p:nvSpPr>
        <p:spPr>
          <a:xfrm>
            <a:off x="685800" y="2217894"/>
            <a:ext cx="10820400" cy="525785"/>
          </a:xfrm>
          <a:prstGeom prst="rect">
            <a:avLst/>
          </a:prstGeom>
        </p:spPr>
        <p:txBody>
          <a:bodyPr lIns="0" tIns="0" rIns="0" bIns="0" rtlCol="0" anchor="t">
            <a:spAutoFit/>
          </a:bodyPr>
          <a:lstStyle/>
          <a:p>
            <a:pPr algn="ctr">
              <a:lnSpc>
                <a:spcPts val="4107"/>
              </a:lnSpc>
            </a:pPr>
            <a:r>
              <a:rPr lang="en-US" sz="3600" b="1" dirty="0">
                <a:solidFill>
                  <a:srgbClr val="285D7F"/>
                </a:solidFill>
                <a:latin typeface="Verdana Pro Light"/>
                <a:ea typeface="Verdana Pro Light"/>
                <a:cs typeface="Verdana Pro Light"/>
                <a:sym typeface="Verdana Pro Light"/>
              </a:rPr>
              <a:t>Further reference information</a:t>
            </a:r>
          </a:p>
        </p:txBody>
      </p:sp>
      <p:sp>
        <p:nvSpPr>
          <p:cNvPr id="7" name="Freeform 7"/>
          <p:cNvSpPr/>
          <p:nvPr/>
        </p:nvSpPr>
        <p:spPr>
          <a:xfrm>
            <a:off x="8386686" y="99831"/>
            <a:ext cx="2552054" cy="598669"/>
          </a:xfrm>
          <a:custGeom>
            <a:avLst/>
            <a:gdLst/>
            <a:ahLst/>
            <a:cxnLst/>
            <a:rect l="l" t="t" r="r" b="b"/>
            <a:pathLst>
              <a:path w="3828081" h="898004">
                <a:moveTo>
                  <a:pt x="0" y="0"/>
                </a:moveTo>
                <a:lnTo>
                  <a:pt x="3828080" y="0"/>
                </a:lnTo>
                <a:lnTo>
                  <a:pt x="3828080" y="898004"/>
                </a:lnTo>
                <a:lnTo>
                  <a:pt x="0" y="898004"/>
                </a:lnTo>
                <a:lnTo>
                  <a:pt x="0" y="0"/>
                </a:lnTo>
                <a:close/>
              </a:path>
            </a:pathLst>
          </a:custGeom>
          <a:blipFill>
            <a:blip r:embed="rId4"/>
            <a:stretch>
              <a:fillRect/>
            </a:stretch>
          </a:blipFill>
        </p:spPr>
      </p:sp>
      <p:sp>
        <p:nvSpPr>
          <p:cNvPr id="8" name="Freeform 8"/>
          <p:cNvSpPr/>
          <p:nvPr/>
        </p:nvSpPr>
        <p:spPr>
          <a:xfrm flipH="1">
            <a:off x="-711500" y="6172200"/>
            <a:ext cx="1870199" cy="1739285"/>
          </a:xfrm>
          <a:custGeom>
            <a:avLst/>
            <a:gdLst/>
            <a:ahLst/>
            <a:cxnLst/>
            <a:rect l="l" t="t" r="r" b="b"/>
            <a:pathLst>
              <a:path w="2805299" h="2608928">
                <a:moveTo>
                  <a:pt x="2805300" y="0"/>
                </a:moveTo>
                <a:lnTo>
                  <a:pt x="0" y="0"/>
                </a:lnTo>
                <a:lnTo>
                  <a:pt x="0" y="2608928"/>
                </a:lnTo>
                <a:lnTo>
                  <a:pt x="2805300" y="2608928"/>
                </a:lnTo>
                <a:lnTo>
                  <a:pt x="2805300" y="0"/>
                </a:lnTo>
                <a:close/>
              </a:path>
            </a:pathLst>
          </a:custGeom>
          <a:blipFill>
            <a:blip r:embed="rId2">
              <a:alphaModFix amt="5000"/>
              <a:extLst>
                <a:ext uri="{96DAC541-7B7A-43D3-8B79-37D633B846F1}">
                  <asvg:svgBlip xmlns:asvg="http://schemas.microsoft.com/office/drawing/2016/SVG/main" r:embed="rId3"/>
                </a:ext>
              </a:extLst>
            </a:blip>
            <a:stretch>
              <a:fillRect/>
            </a:stretch>
          </a:blipFill>
        </p:spPr>
      </p:sp>
    </p:spTree>
    <p:extLst>
      <p:ext uri="{BB962C8B-B14F-4D97-AF65-F5344CB8AC3E}">
        <p14:creationId xmlns:p14="http://schemas.microsoft.com/office/powerpoint/2010/main" val="10682375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E9AF010-0C62-4095-A578-23B644CF8AF1}"/>
              </a:ext>
            </a:extLst>
          </p:cNvPr>
          <p:cNvPicPr>
            <a:picLocks noChangeAspect="1"/>
          </p:cNvPicPr>
          <p:nvPr/>
        </p:nvPicPr>
        <p:blipFill>
          <a:blip r:embed="rId2"/>
          <a:stretch>
            <a:fillRect/>
          </a:stretch>
        </p:blipFill>
        <p:spPr>
          <a:xfrm>
            <a:off x="397159" y="77908"/>
            <a:ext cx="12385964" cy="7109068"/>
          </a:xfrm>
          <a:prstGeom prst="rect">
            <a:avLst/>
          </a:prstGeom>
        </p:spPr>
      </p:pic>
    </p:spTree>
    <p:extLst>
      <p:ext uri="{BB962C8B-B14F-4D97-AF65-F5344CB8AC3E}">
        <p14:creationId xmlns:p14="http://schemas.microsoft.com/office/powerpoint/2010/main" val="10870450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B30A7F6-F7B9-4BF6-BA7E-CEFD848C6DD2}"/>
              </a:ext>
            </a:extLst>
          </p:cNvPr>
          <p:cNvPicPr>
            <a:picLocks noChangeAspect="1"/>
          </p:cNvPicPr>
          <p:nvPr/>
        </p:nvPicPr>
        <p:blipFill>
          <a:blip r:embed="rId2"/>
          <a:stretch>
            <a:fillRect/>
          </a:stretch>
        </p:blipFill>
        <p:spPr>
          <a:xfrm>
            <a:off x="378687" y="0"/>
            <a:ext cx="12376727" cy="6877651"/>
          </a:xfrm>
          <a:prstGeom prst="rect">
            <a:avLst/>
          </a:prstGeom>
        </p:spPr>
      </p:pic>
    </p:spTree>
    <p:extLst>
      <p:ext uri="{BB962C8B-B14F-4D97-AF65-F5344CB8AC3E}">
        <p14:creationId xmlns:p14="http://schemas.microsoft.com/office/powerpoint/2010/main" val="4163423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EE00201-FCD5-4FA0-B122-DC83822D04E5}"/>
              </a:ext>
            </a:extLst>
          </p:cNvPr>
          <p:cNvPicPr>
            <a:picLocks noChangeAspect="1"/>
          </p:cNvPicPr>
          <p:nvPr/>
        </p:nvPicPr>
        <p:blipFill>
          <a:blip r:embed="rId2"/>
          <a:stretch>
            <a:fillRect/>
          </a:stretch>
        </p:blipFill>
        <p:spPr>
          <a:xfrm>
            <a:off x="377505" y="35295"/>
            <a:ext cx="12191999" cy="6822705"/>
          </a:xfrm>
          <a:prstGeom prst="rect">
            <a:avLst/>
          </a:prstGeom>
        </p:spPr>
      </p:pic>
    </p:spTree>
    <p:extLst>
      <p:ext uri="{BB962C8B-B14F-4D97-AF65-F5344CB8AC3E}">
        <p14:creationId xmlns:p14="http://schemas.microsoft.com/office/powerpoint/2010/main" val="30094575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11069AA4-2D10-492B-A691-36C6BF7A341F}"/>
              </a:ext>
            </a:extLst>
          </p:cNvPr>
          <p:cNvGraphicFramePr>
            <a:graphicFrameLocks noGrp="1"/>
          </p:cNvGraphicFramePr>
          <p:nvPr>
            <p:extLst>
              <p:ext uri="{D42A27DB-BD31-4B8C-83A1-F6EECF244321}">
                <p14:modId xmlns:p14="http://schemas.microsoft.com/office/powerpoint/2010/main" val="1614577578"/>
              </p:ext>
            </p:extLst>
          </p:nvPr>
        </p:nvGraphicFramePr>
        <p:xfrm>
          <a:off x="134224" y="-8387"/>
          <a:ext cx="11937534" cy="6876739"/>
        </p:xfrm>
        <a:graphic>
          <a:graphicData uri="http://schemas.openxmlformats.org/drawingml/2006/table">
            <a:tbl>
              <a:tblPr firstRow="1" firstCol="1" bandRow="1"/>
              <a:tblGrid>
                <a:gridCol w="943133">
                  <a:extLst>
                    <a:ext uri="{9D8B030D-6E8A-4147-A177-3AD203B41FA5}">
                      <a16:colId xmlns:a16="http://schemas.microsoft.com/office/drawing/2014/main" val="3804430248"/>
                    </a:ext>
                  </a:extLst>
                </a:gridCol>
                <a:gridCol w="10994401">
                  <a:extLst>
                    <a:ext uri="{9D8B030D-6E8A-4147-A177-3AD203B41FA5}">
                      <a16:colId xmlns:a16="http://schemas.microsoft.com/office/drawing/2014/main" val="823456467"/>
                    </a:ext>
                  </a:extLst>
                </a:gridCol>
              </a:tblGrid>
              <a:tr h="195531">
                <a:tc gridSpan="2">
                  <a:txBody>
                    <a:bodyPr/>
                    <a:lstStyle/>
                    <a:p>
                      <a:pPr algn="l">
                        <a:lnSpc>
                          <a:spcPct val="107000"/>
                        </a:lnSpc>
                        <a:spcAft>
                          <a:spcPts val="800"/>
                        </a:spcAft>
                      </a:pPr>
                      <a:r>
                        <a:rPr lang="en-GB" sz="500" b="1" dirty="0">
                          <a:effectLst/>
                          <a:latin typeface="Calibri" panose="020F0502020204030204" pitchFamily="34" charset="0"/>
                          <a:ea typeface="Calibri" panose="020F0502020204030204" pitchFamily="34" charset="0"/>
                          <a:cs typeface="Times New Roman" panose="02020603050405020304" pitchFamily="18" charset="0"/>
                        </a:rPr>
                        <a:t>Commissioning Intention – CI4:</a:t>
                      </a:r>
                      <a:r>
                        <a:rPr lang="en-GB" sz="500" b="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 </a:t>
                      </a:r>
                      <a:r>
                        <a:rPr lang="en-GB" sz="1400" b="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Value</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26726" marR="267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F3864"/>
                    </a:solidFill>
                  </a:tcPr>
                </a:tc>
                <a:tc hMerge="1">
                  <a:txBody>
                    <a:bodyPr/>
                    <a:lstStyle/>
                    <a:p>
                      <a:endParaRPr lang="en-GB"/>
                    </a:p>
                  </a:txBody>
                  <a:tcPr/>
                </a:tc>
                <a:extLst>
                  <a:ext uri="{0D108BD9-81ED-4DB2-BD59-A6C34878D82A}">
                    <a16:rowId xmlns:a16="http://schemas.microsoft.com/office/drawing/2014/main" val="3458553827"/>
                  </a:ext>
                </a:extLst>
              </a:tr>
              <a:tr h="400111">
                <a:tc gridSpan="2">
                  <a:txBody>
                    <a:bodyPr/>
                    <a:lstStyle/>
                    <a:p>
                      <a:pPr algn="ctr">
                        <a:lnSpc>
                          <a:spcPct val="107000"/>
                        </a:lnSpc>
                        <a:spcAft>
                          <a:spcPts val="800"/>
                        </a:spcAft>
                      </a:pPr>
                      <a:r>
                        <a:rPr lang="en-GB" sz="1100" b="1"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 Emergence Ambulance Service and its Commissioners will develop a value-based approach to service commissioning and delivery, which enables an equitable, sustainable and transparent use of resources to achieve better outcomes for patients.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26726" marR="267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hMerge="1">
                  <a:txBody>
                    <a:bodyPr/>
                    <a:lstStyle/>
                    <a:p>
                      <a:endParaRPr lang="en-GB"/>
                    </a:p>
                  </a:txBody>
                  <a:tcPr/>
                </a:tc>
                <a:extLst>
                  <a:ext uri="{0D108BD9-81ED-4DB2-BD59-A6C34878D82A}">
                    <a16:rowId xmlns:a16="http://schemas.microsoft.com/office/drawing/2014/main" val="2254231913"/>
                  </a:ext>
                </a:extLst>
              </a:tr>
              <a:tr h="195531">
                <a:tc gridSpan="2">
                  <a:txBody>
                    <a:bodyPr/>
                    <a:lstStyle/>
                    <a:p>
                      <a:pPr algn="l">
                        <a:lnSpc>
                          <a:spcPct val="107000"/>
                        </a:lnSpc>
                        <a:spcAft>
                          <a:spcPts val="800"/>
                        </a:spcAft>
                      </a:pPr>
                      <a:r>
                        <a:rPr lang="en-GB" sz="1100" b="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Commissioning Statement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26726" marR="267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F3864"/>
                    </a:solidFill>
                  </a:tcPr>
                </a:tc>
                <a:tc hMerge="1">
                  <a:txBody>
                    <a:bodyPr/>
                    <a:lstStyle/>
                    <a:p>
                      <a:endParaRPr lang="en-GB"/>
                    </a:p>
                  </a:txBody>
                  <a:tcPr/>
                </a:tc>
                <a:extLst>
                  <a:ext uri="{0D108BD9-81ED-4DB2-BD59-A6C34878D82A}">
                    <a16:rowId xmlns:a16="http://schemas.microsoft.com/office/drawing/2014/main" val="2016592375"/>
                  </a:ext>
                </a:extLst>
              </a:tr>
              <a:tr h="518419">
                <a:tc gridSpan="2">
                  <a:txBody>
                    <a:bodyPr/>
                    <a:lstStyle/>
                    <a:p>
                      <a:pPr algn="l">
                        <a:lnSpc>
                          <a:spcPct val="107000"/>
                        </a:lnSpc>
                        <a:spcAft>
                          <a:spcPts val="800"/>
                        </a:spcAft>
                      </a:pPr>
                      <a:r>
                        <a:rPr lang="en-GB" sz="1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Value is created when we achieve the best possible healthcare outcomes for the Welsh population with the most efficient and effective use of available resources. We also recognise that value can be depleted and therefore the development of a value-based strategy will need to identify ways to effectively manage and mitigate the risks of value depletion in addition to identifying opportunities for value creation.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26726" marR="267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hMerge="1">
                  <a:txBody>
                    <a:bodyPr/>
                    <a:lstStyle/>
                    <a:p>
                      <a:endParaRPr lang="en-GB"/>
                    </a:p>
                  </a:txBody>
                  <a:tcPr/>
                </a:tc>
                <a:extLst>
                  <a:ext uri="{0D108BD9-81ED-4DB2-BD59-A6C34878D82A}">
                    <a16:rowId xmlns:a16="http://schemas.microsoft.com/office/drawing/2014/main" val="2624249833"/>
                  </a:ext>
                </a:extLst>
              </a:tr>
              <a:tr h="195531">
                <a:tc gridSpan="2">
                  <a:txBody>
                    <a:bodyPr/>
                    <a:lstStyle/>
                    <a:p>
                      <a:pPr algn="l">
                        <a:lnSpc>
                          <a:spcPct val="107000"/>
                        </a:lnSpc>
                        <a:spcAft>
                          <a:spcPts val="800"/>
                        </a:spcAft>
                      </a:pPr>
                      <a:r>
                        <a:rPr lang="en-GB" sz="1100" b="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Aims </a:t>
                      </a:r>
                      <a:r>
                        <a:rPr lang="en-GB" sz="11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26726" marR="267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F3864"/>
                    </a:solidFill>
                  </a:tcPr>
                </a:tc>
                <a:tc hMerge="1">
                  <a:txBody>
                    <a:bodyPr/>
                    <a:lstStyle/>
                    <a:p>
                      <a:endParaRPr lang="en-GB"/>
                    </a:p>
                  </a:txBody>
                  <a:tcPr/>
                </a:tc>
                <a:extLst>
                  <a:ext uri="{0D108BD9-81ED-4DB2-BD59-A6C34878D82A}">
                    <a16:rowId xmlns:a16="http://schemas.microsoft.com/office/drawing/2014/main" val="2033322088"/>
                  </a:ext>
                </a:extLst>
              </a:tr>
              <a:tr h="1196974">
                <a:tc>
                  <a:txBody>
                    <a:bodyPr/>
                    <a:lstStyle/>
                    <a:p>
                      <a:pPr algn="l">
                        <a:lnSpc>
                          <a:spcPct val="107000"/>
                        </a:lnSpc>
                        <a:spcAft>
                          <a:spcPts val="800"/>
                        </a:spcAft>
                      </a:pPr>
                      <a:r>
                        <a:rPr lang="en-GB" sz="1100" b="1">
                          <a:effectLst/>
                          <a:latin typeface="Calibri" panose="020F0502020204030204" pitchFamily="34" charset="0"/>
                          <a:ea typeface="Calibri" panose="020F0502020204030204" pitchFamily="34" charset="0"/>
                          <a:cs typeface="Times New Roman" panose="02020603050405020304" pitchFamily="18" charset="0"/>
                        </a:rPr>
                        <a:t>CI4-A1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26726" marR="267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800"/>
                        </a:spcAft>
                      </a:pPr>
                      <a:r>
                        <a:rPr lang="en-GB" sz="1100" b="1" dirty="0">
                          <a:effectLst/>
                          <a:latin typeface="Calibri" panose="020F0502020204030204" pitchFamily="34" charset="0"/>
                          <a:ea typeface="Calibri" panose="020F0502020204030204" pitchFamily="34" charset="0"/>
                          <a:cs typeface="Times New Roman" panose="02020603050405020304" pitchFamily="18" charset="0"/>
                        </a:rPr>
                        <a:t>Value-Based Healthcare for the Welsh Ambulance Service</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ts val="12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Building on the engagement already undertaken, develop and embed a value-based approach for the Welsh Ambulance Service which enables better collective decision making across the whole urgent and emergency care system and accounts for WAST’s use of, and impact on, economic, social and environmental resources over the short, medium and long term. This will include: </a:t>
                      </a:r>
                    </a:p>
                    <a:p>
                      <a:pPr marL="342900" lvl="0" indent="-342900" algn="l">
                        <a:lnSpc>
                          <a:spcPts val="800"/>
                        </a:lnSpc>
                        <a:spcAft>
                          <a:spcPts val="800"/>
                        </a:spcAft>
                        <a:buFont typeface="Arial" panose="020B0604020202020204" pitchFamily="34" charset="0"/>
                        <a:buChar char="•"/>
                        <a:tabLst>
                          <a:tab pos="457200" algn="l"/>
                        </a:tabLst>
                      </a:pPr>
                      <a:r>
                        <a:rPr lang="en-GB" sz="1100" dirty="0">
                          <a:effectLst/>
                          <a:latin typeface="Calibri" panose="020F0502020204030204" pitchFamily="34" charset="0"/>
                          <a:ea typeface="Calibri" panose="020F0502020204030204" pitchFamily="34" charset="0"/>
                          <a:cs typeface="Times New Roman" panose="02020603050405020304" pitchFamily="18" charset="0"/>
                        </a:rPr>
                        <a:t>Development of WAST’s strategy and approach to Value-Based healthcare which links outcomes, patient experience and use of resources </a:t>
                      </a:r>
                    </a:p>
                    <a:p>
                      <a:pPr marL="342900" lvl="0" indent="-342900" algn="l">
                        <a:lnSpc>
                          <a:spcPts val="800"/>
                        </a:lnSpc>
                        <a:spcAft>
                          <a:spcPts val="800"/>
                        </a:spcAft>
                        <a:buFont typeface="Arial" panose="020B0604020202020204" pitchFamily="34" charset="0"/>
                        <a:buChar char="•"/>
                        <a:tabLst>
                          <a:tab pos="457200" algn="l"/>
                        </a:tabLst>
                      </a:pPr>
                      <a:r>
                        <a:rPr lang="en-GB" sz="1100" dirty="0">
                          <a:effectLst/>
                          <a:latin typeface="Calibri" panose="020F0502020204030204" pitchFamily="34" charset="0"/>
                          <a:ea typeface="Calibri" panose="020F0502020204030204" pitchFamily="34" charset="0"/>
                          <a:cs typeface="Times New Roman" panose="02020603050405020304" pitchFamily="18" charset="0"/>
                        </a:rPr>
                        <a:t>Implementation of a costing model for “5 step” pathway</a:t>
                      </a:r>
                    </a:p>
                    <a:p>
                      <a:pPr marL="342900" lvl="0" indent="-342900" algn="l">
                        <a:lnSpc>
                          <a:spcPts val="800"/>
                        </a:lnSpc>
                        <a:spcAft>
                          <a:spcPts val="800"/>
                        </a:spcAft>
                        <a:buFont typeface="Arial" panose="020B0604020202020204" pitchFamily="34" charset="0"/>
                        <a:buChar char="•"/>
                        <a:tabLst>
                          <a:tab pos="457200" algn="l"/>
                        </a:tabLst>
                      </a:pPr>
                      <a:r>
                        <a:rPr lang="en-GB" sz="1100" dirty="0">
                          <a:effectLst/>
                          <a:latin typeface="Calibri" panose="020F0502020204030204" pitchFamily="34" charset="0"/>
                          <a:ea typeface="Calibri" panose="020F0502020204030204" pitchFamily="34" charset="0"/>
                          <a:cs typeface="Times New Roman" panose="02020603050405020304" pitchFamily="18" charset="0"/>
                        </a:rPr>
                        <a:t>Improvement in ability to identify areas of unwarranted variation in service delivery across Wales </a:t>
                      </a:r>
                    </a:p>
                  </a:txBody>
                  <a:tcPr marL="26726" marR="267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20510529"/>
                  </a:ext>
                </a:extLst>
              </a:tr>
              <a:tr h="195531">
                <a:tc gridSpan="2">
                  <a:txBody>
                    <a:bodyPr/>
                    <a:lstStyle/>
                    <a:p>
                      <a:pPr algn="l">
                        <a:lnSpc>
                          <a:spcPct val="107000"/>
                        </a:lnSpc>
                        <a:spcAft>
                          <a:spcPts val="800"/>
                        </a:spcAft>
                      </a:pPr>
                      <a:r>
                        <a:rPr lang="en-GB" sz="1100" b="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Products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26726" marR="267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F3864"/>
                    </a:solidFill>
                  </a:tcPr>
                </a:tc>
                <a:tc hMerge="1">
                  <a:txBody>
                    <a:bodyPr/>
                    <a:lstStyle/>
                    <a:p>
                      <a:endParaRPr lang="en-GB"/>
                    </a:p>
                  </a:txBody>
                  <a:tcPr/>
                </a:tc>
                <a:extLst>
                  <a:ext uri="{0D108BD9-81ED-4DB2-BD59-A6C34878D82A}">
                    <a16:rowId xmlns:a16="http://schemas.microsoft.com/office/drawing/2014/main" val="2424120486"/>
                  </a:ext>
                </a:extLst>
              </a:tr>
              <a:tr h="829594">
                <a:tc>
                  <a:txBody>
                    <a:bodyPr/>
                    <a:lstStyle/>
                    <a:p>
                      <a:pPr algn="l">
                        <a:lnSpc>
                          <a:spcPct val="107000"/>
                        </a:lnSpc>
                        <a:spcAft>
                          <a:spcPts val="800"/>
                        </a:spcAft>
                      </a:pPr>
                      <a:r>
                        <a:rPr lang="en-GB" sz="1100" b="1" dirty="0">
                          <a:effectLst/>
                          <a:latin typeface="Calibri" panose="020F0502020204030204" pitchFamily="34" charset="0"/>
                          <a:ea typeface="Calibri" panose="020F0502020204030204" pitchFamily="34" charset="0"/>
                          <a:cs typeface="Times New Roman" panose="02020603050405020304" pitchFamily="18" charset="0"/>
                        </a:rPr>
                        <a:t>CI4-P1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26726" marR="267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800"/>
                        </a:spcAft>
                      </a:pPr>
                      <a:r>
                        <a:rPr lang="en-GB" sz="1100" b="1" dirty="0">
                          <a:effectLst/>
                          <a:latin typeface="Calibri" panose="020F0502020204030204" pitchFamily="34" charset="0"/>
                          <a:ea typeface="Calibri" panose="020F0502020204030204" pitchFamily="34" charset="0"/>
                          <a:cs typeface="Times New Roman" panose="02020603050405020304" pitchFamily="18" charset="0"/>
                        </a:rPr>
                        <a:t>Value-Based Strategy</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0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The Trust will develop a strategy to implement a value-based approach across the organisation and outline its role in delivering value across the wider UEC system. The value-based strategy will be integrated with and align to existing organisational strategies (e.g. clinical, quality, long term, digital, environmental etc) and the Commissioning Intentions outlined in this document in order to ensure goal congruence.  </a:t>
                      </a:r>
                    </a:p>
                  </a:txBody>
                  <a:tcPr marL="26726" marR="267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07420434"/>
                  </a:ext>
                </a:extLst>
              </a:tr>
              <a:tr h="726092">
                <a:tc>
                  <a:txBody>
                    <a:bodyPr/>
                    <a:lstStyle/>
                    <a:p>
                      <a:pPr algn="l">
                        <a:lnSpc>
                          <a:spcPct val="107000"/>
                        </a:lnSpc>
                        <a:spcAft>
                          <a:spcPts val="800"/>
                        </a:spcAft>
                      </a:pPr>
                      <a:r>
                        <a:rPr lang="en-GB" sz="1100" b="1">
                          <a:effectLst/>
                          <a:latin typeface="Calibri" panose="020F0502020204030204" pitchFamily="34" charset="0"/>
                          <a:ea typeface="Calibri" panose="020F0502020204030204" pitchFamily="34" charset="0"/>
                          <a:cs typeface="Times New Roman" panose="02020603050405020304" pitchFamily="18" charset="0"/>
                        </a:rPr>
                        <a:t>CI4-P2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26726" marR="267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800"/>
                        </a:spcAft>
                      </a:pPr>
                      <a:r>
                        <a:rPr lang="en-GB" sz="1100" b="1" dirty="0">
                          <a:effectLst/>
                          <a:latin typeface="Calibri" panose="020F0502020204030204" pitchFamily="34" charset="0"/>
                          <a:ea typeface="Calibri" panose="020F0502020204030204" pitchFamily="34" charset="0"/>
                          <a:cs typeface="Times New Roman" panose="02020603050405020304" pitchFamily="18" charset="0"/>
                        </a:rPr>
                        <a:t>Value-Based Tools and Methods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ts val="8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In order to monitor and measure value-based performance, the Trust will need to design, develop and implement a range of tools including, but not limited to, the following: </a:t>
                      </a:r>
                    </a:p>
                    <a:p>
                      <a:pPr marL="342900" lvl="0" indent="-342900" algn="l">
                        <a:lnSpc>
                          <a:spcPts val="800"/>
                        </a:lnSpc>
                        <a:spcAft>
                          <a:spcPts val="800"/>
                        </a:spcAft>
                        <a:buFont typeface="Arial" panose="020B0604020202020204" pitchFamily="34" charset="0"/>
                        <a:buChar char="•"/>
                        <a:tabLst>
                          <a:tab pos="457200" algn="l"/>
                        </a:tabLst>
                      </a:pPr>
                      <a:r>
                        <a:rPr lang="en-GB" sz="1100" dirty="0">
                          <a:effectLst/>
                          <a:latin typeface="Calibri" panose="020F0502020204030204" pitchFamily="34" charset="0"/>
                          <a:ea typeface="Calibri" panose="020F0502020204030204" pitchFamily="34" charset="0"/>
                          <a:cs typeface="Times New Roman" panose="02020603050405020304" pitchFamily="18" charset="0"/>
                        </a:rPr>
                        <a:t>Patient Level Costing Model</a:t>
                      </a:r>
                    </a:p>
                    <a:p>
                      <a:pPr marL="342900" lvl="0" indent="-342900" algn="l">
                        <a:lnSpc>
                          <a:spcPts val="800"/>
                        </a:lnSpc>
                        <a:spcAft>
                          <a:spcPts val="800"/>
                        </a:spcAft>
                        <a:buFont typeface="Arial" panose="020B0604020202020204" pitchFamily="34" charset="0"/>
                        <a:buChar char="•"/>
                        <a:tabLst>
                          <a:tab pos="457200" algn="l"/>
                        </a:tabLst>
                      </a:pPr>
                      <a:r>
                        <a:rPr lang="en-GB" sz="1100" dirty="0">
                          <a:effectLst/>
                          <a:latin typeface="Calibri" panose="020F0502020204030204" pitchFamily="34" charset="0"/>
                          <a:ea typeface="Calibri" panose="020F0502020204030204" pitchFamily="34" charset="0"/>
                          <a:cs typeface="Times New Roman" panose="02020603050405020304" pitchFamily="18" charset="0"/>
                        </a:rPr>
                        <a:t>Benchmarking Dashboard(s) </a:t>
                      </a:r>
                    </a:p>
                  </a:txBody>
                  <a:tcPr marL="26726" marR="267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96649998"/>
                  </a:ext>
                </a:extLst>
              </a:tr>
              <a:tr h="849560">
                <a:tc>
                  <a:txBody>
                    <a:bodyPr/>
                    <a:lstStyle/>
                    <a:p>
                      <a:pPr algn="l">
                        <a:lnSpc>
                          <a:spcPct val="107000"/>
                        </a:lnSpc>
                        <a:spcAft>
                          <a:spcPts val="800"/>
                        </a:spcAft>
                      </a:pPr>
                      <a:r>
                        <a:rPr lang="en-GB" sz="1100" b="1">
                          <a:effectLst/>
                          <a:latin typeface="Calibri" panose="020F0502020204030204" pitchFamily="34" charset="0"/>
                          <a:ea typeface="Calibri" panose="020F0502020204030204" pitchFamily="34" charset="0"/>
                          <a:cs typeface="Times New Roman" panose="02020603050405020304" pitchFamily="18" charset="0"/>
                        </a:rPr>
                        <a:t>CI4-P3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26726" marR="267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800"/>
                        </a:spcAft>
                      </a:pPr>
                      <a:r>
                        <a:rPr lang="en-GB" sz="1100" b="1" dirty="0">
                          <a:effectLst/>
                          <a:latin typeface="Calibri" panose="020F0502020204030204" pitchFamily="34" charset="0"/>
                          <a:ea typeface="Calibri" panose="020F0502020204030204" pitchFamily="34" charset="0"/>
                          <a:cs typeface="Times New Roman" panose="02020603050405020304" pitchFamily="18" charset="0"/>
                        </a:rPr>
                        <a:t>Value-Based Reporting</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ts val="1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WAST will enable a clear line of sight from commissioner allocation through to utilisation and the outcomes delivered by the services. WAST will holistically demonstrate through its reporting all separate revenue streams and associated costs of broader service provision (e.g. 111, NEPTS etc.). </a:t>
                      </a:r>
                    </a:p>
                    <a:p>
                      <a:pPr algn="l">
                        <a:lnSpc>
                          <a:spcPts val="1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WAST receives a capital allocation directly from Welsh Government. The utilisation of the capital budget and the use of the ring-fenced depreciation allocation will need to be clearly identified in any report. As a result, WAST will be able to demonstrate how its capital allocation is being invested to deliver on the commissioning intentions.  </a:t>
                      </a:r>
                    </a:p>
                  </a:txBody>
                  <a:tcPr marL="26726" marR="267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45014912"/>
                  </a:ext>
                </a:extLst>
              </a:tr>
              <a:tr h="195531">
                <a:tc gridSpan="2">
                  <a:txBody>
                    <a:bodyPr/>
                    <a:lstStyle/>
                    <a:p>
                      <a:pPr algn="l">
                        <a:lnSpc>
                          <a:spcPct val="107000"/>
                        </a:lnSpc>
                        <a:spcAft>
                          <a:spcPts val="800"/>
                        </a:spcAft>
                      </a:pPr>
                      <a:r>
                        <a:rPr lang="en-GB" sz="1100" b="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Indicators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26726" marR="267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F3864"/>
                    </a:solidFill>
                  </a:tcPr>
                </a:tc>
                <a:tc hMerge="1">
                  <a:txBody>
                    <a:bodyPr/>
                    <a:lstStyle/>
                    <a:p>
                      <a:endParaRPr lang="en-GB"/>
                    </a:p>
                  </a:txBody>
                  <a:tcPr/>
                </a:tc>
                <a:extLst>
                  <a:ext uri="{0D108BD9-81ED-4DB2-BD59-A6C34878D82A}">
                    <a16:rowId xmlns:a16="http://schemas.microsoft.com/office/drawing/2014/main" val="1816784218"/>
                  </a:ext>
                </a:extLst>
              </a:tr>
              <a:tr h="1262106">
                <a:tc>
                  <a:txBody>
                    <a:bodyPr/>
                    <a:lstStyle/>
                    <a:p>
                      <a:pPr algn="l">
                        <a:lnSpc>
                          <a:spcPct val="107000"/>
                        </a:lnSpc>
                        <a:spcAft>
                          <a:spcPts val="800"/>
                        </a:spcAft>
                      </a:pPr>
                      <a:r>
                        <a:rPr lang="en-GB" sz="1100" b="1">
                          <a:effectLst/>
                          <a:latin typeface="Calibri" panose="020F0502020204030204" pitchFamily="34" charset="0"/>
                          <a:ea typeface="Calibri" panose="020F0502020204030204" pitchFamily="34" charset="0"/>
                          <a:cs typeface="Times New Roman" panose="02020603050405020304" pitchFamily="18" charset="0"/>
                        </a:rPr>
                        <a:t>CI4-I1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26726" marR="267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800"/>
                        </a:spcAft>
                      </a:pPr>
                      <a:r>
                        <a:rPr lang="en-GB" sz="1100" b="1" dirty="0">
                          <a:effectLst/>
                          <a:latin typeface="Calibri" panose="020F0502020204030204" pitchFamily="34" charset="0"/>
                          <a:ea typeface="Calibri" panose="020F0502020204030204" pitchFamily="34" charset="0"/>
                          <a:cs typeface="Times New Roman" panose="02020603050405020304" pitchFamily="18" charset="0"/>
                        </a:rPr>
                        <a:t>Value-Based Core Requirement to be agreed with Commissioner by the end of quarter 2: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l">
                        <a:lnSpc>
                          <a:spcPts val="800"/>
                        </a:lnSpc>
                        <a:spcAft>
                          <a:spcPts val="800"/>
                        </a:spcAft>
                        <a:buFont typeface="Arial" panose="020B0604020202020204" pitchFamily="34" charset="0"/>
                        <a:buChar char="•"/>
                        <a:tabLst>
                          <a:tab pos="457200" algn="l"/>
                        </a:tabLst>
                      </a:pPr>
                      <a:r>
                        <a:rPr lang="en-GB" sz="1100" dirty="0">
                          <a:effectLst/>
                          <a:latin typeface="Calibri" panose="020F0502020204030204" pitchFamily="34" charset="0"/>
                          <a:ea typeface="Calibri" panose="020F0502020204030204" pitchFamily="34" charset="0"/>
                          <a:cs typeface="Times New Roman" panose="02020603050405020304" pitchFamily="18" charset="0"/>
                        </a:rPr>
                        <a:t>WAST Value Based Strategy </a:t>
                      </a:r>
                    </a:p>
                    <a:p>
                      <a:pPr marL="342900" lvl="0" indent="-342900" algn="l">
                        <a:lnSpc>
                          <a:spcPts val="800"/>
                        </a:lnSpc>
                        <a:spcAft>
                          <a:spcPts val="800"/>
                        </a:spcAft>
                        <a:buFont typeface="Arial" panose="020B0604020202020204" pitchFamily="34" charset="0"/>
                        <a:buChar char="•"/>
                        <a:tabLst>
                          <a:tab pos="457200" algn="l"/>
                        </a:tabLst>
                      </a:pPr>
                      <a:r>
                        <a:rPr lang="en-GB" sz="1100" dirty="0">
                          <a:effectLst/>
                          <a:latin typeface="Calibri" panose="020F0502020204030204" pitchFamily="34" charset="0"/>
                          <a:ea typeface="Calibri" panose="020F0502020204030204" pitchFamily="34" charset="0"/>
                          <a:cs typeface="Times New Roman" panose="02020603050405020304" pitchFamily="18" charset="0"/>
                        </a:rPr>
                        <a:t>Plan for Value Based Tools and Methods design, development and implementation </a:t>
                      </a:r>
                    </a:p>
                    <a:p>
                      <a:pPr marL="342900" lvl="0" indent="-342900" algn="l">
                        <a:lnSpc>
                          <a:spcPts val="800"/>
                        </a:lnSpc>
                        <a:spcAft>
                          <a:spcPts val="800"/>
                        </a:spcAft>
                        <a:buFont typeface="Arial" panose="020B0604020202020204" pitchFamily="34" charset="0"/>
                        <a:buChar char="•"/>
                        <a:tabLst>
                          <a:tab pos="457200" algn="l"/>
                        </a:tabLst>
                      </a:pPr>
                      <a:r>
                        <a:rPr lang="en-GB" sz="1100" dirty="0">
                          <a:effectLst/>
                          <a:latin typeface="Calibri" panose="020F0502020204030204" pitchFamily="34" charset="0"/>
                          <a:ea typeface="Calibri" panose="020F0502020204030204" pitchFamily="34" charset="0"/>
                          <a:cs typeface="Times New Roman" panose="02020603050405020304" pitchFamily="18" charset="0"/>
                        </a:rPr>
                        <a:t>Value Based Reports developed for revenue and capital</a:t>
                      </a:r>
                    </a:p>
                    <a:p>
                      <a:pPr marL="342900" lvl="0" indent="-342900" algn="l">
                        <a:lnSpc>
                          <a:spcPts val="800"/>
                        </a:lnSpc>
                        <a:spcAft>
                          <a:spcPts val="800"/>
                        </a:spcAft>
                        <a:buFont typeface="Arial" panose="020B0604020202020204" pitchFamily="34" charset="0"/>
                        <a:buChar char="•"/>
                        <a:tabLst>
                          <a:tab pos="457200" algn="l"/>
                        </a:tabLst>
                      </a:pPr>
                      <a:r>
                        <a:rPr lang="en-GB" sz="1100" dirty="0">
                          <a:effectLst/>
                          <a:latin typeface="Calibri" panose="020F0502020204030204" pitchFamily="34" charset="0"/>
                          <a:ea typeface="Calibri" panose="020F0502020204030204" pitchFamily="34" charset="0"/>
                          <a:cs typeface="Times New Roman" panose="02020603050405020304" pitchFamily="18" charset="0"/>
                        </a:rPr>
                        <a:t>Value-Based indicators developed in line with broader indicators outlined in CI1 to CI5</a:t>
                      </a:r>
                    </a:p>
                    <a:p>
                      <a:pPr marL="342900" lvl="0" indent="-342900" algn="l">
                        <a:lnSpc>
                          <a:spcPts val="800"/>
                        </a:lnSpc>
                        <a:spcAft>
                          <a:spcPts val="800"/>
                        </a:spcAft>
                        <a:buFont typeface="Arial" panose="020B0604020202020204" pitchFamily="34" charset="0"/>
                        <a:buChar char="•"/>
                        <a:tabLst>
                          <a:tab pos="457200" algn="l"/>
                        </a:tabLst>
                      </a:pPr>
                      <a:r>
                        <a:rPr lang="en-GB" sz="1100" dirty="0">
                          <a:effectLst/>
                          <a:latin typeface="Calibri" panose="020F0502020204030204" pitchFamily="34" charset="0"/>
                          <a:ea typeface="Calibri" panose="020F0502020204030204" pitchFamily="34" charset="0"/>
                          <a:cs typeface="Times New Roman" panose="02020603050405020304" pitchFamily="18" charset="0"/>
                        </a:rPr>
                        <a:t>Connections to system-wide urgent and emergency care performance measures as identified in CI6 – Wider Health System </a:t>
                      </a:r>
                    </a:p>
                  </a:txBody>
                  <a:tcPr marL="26726" marR="267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68431042"/>
                  </a:ext>
                </a:extLst>
              </a:tr>
            </a:tbl>
          </a:graphicData>
        </a:graphic>
      </p:graphicFrame>
    </p:spTree>
    <p:extLst>
      <p:ext uri="{BB962C8B-B14F-4D97-AF65-F5344CB8AC3E}">
        <p14:creationId xmlns:p14="http://schemas.microsoft.com/office/powerpoint/2010/main" val="29840741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flipH="1">
            <a:off x="10649949" y="-578049"/>
            <a:ext cx="2750395" cy="2557868"/>
          </a:xfrm>
          <a:custGeom>
            <a:avLst/>
            <a:gdLst/>
            <a:ahLst/>
            <a:cxnLst/>
            <a:rect l="l" t="t" r="r" b="b"/>
            <a:pathLst>
              <a:path w="4125593" h="3836802">
                <a:moveTo>
                  <a:pt x="4125593" y="0"/>
                </a:moveTo>
                <a:lnTo>
                  <a:pt x="0" y="0"/>
                </a:lnTo>
                <a:lnTo>
                  <a:pt x="0" y="3836801"/>
                </a:lnTo>
                <a:lnTo>
                  <a:pt x="4125593" y="3836801"/>
                </a:lnTo>
                <a:lnTo>
                  <a:pt x="4125593" y="0"/>
                </a:lnTo>
                <a:close/>
              </a:path>
            </a:pathLst>
          </a:custGeom>
          <a:blipFill>
            <a:blip r:embed="rId2">
              <a:alphaModFix amt="5000"/>
              <a:extLst>
                <a:ext uri="{96DAC541-7B7A-43D3-8B79-37D633B846F1}">
                  <asvg:svgBlip xmlns:asvg="http://schemas.microsoft.com/office/drawing/2016/SVG/main" r:embed="rId3"/>
                </a:ext>
              </a:extLst>
            </a:blip>
            <a:stretch>
              <a:fillRect/>
            </a:stretch>
          </a:blipFill>
        </p:spPr>
      </p:sp>
      <p:sp>
        <p:nvSpPr>
          <p:cNvPr id="7" name="Freeform 7"/>
          <p:cNvSpPr/>
          <p:nvPr/>
        </p:nvSpPr>
        <p:spPr>
          <a:xfrm>
            <a:off x="8386686" y="99831"/>
            <a:ext cx="2552054" cy="598669"/>
          </a:xfrm>
          <a:custGeom>
            <a:avLst/>
            <a:gdLst/>
            <a:ahLst/>
            <a:cxnLst/>
            <a:rect l="l" t="t" r="r" b="b"/>
            <a:pathLst>
              <a:path w="3828081" h="898004">
                <a:moveTo>
                  <a:pt x="0" y="0"/>
                </a:moveTo>
                <a:lnTo>
                  <a:pt x="3828080" y="0"/>
                </a:lnTo>
                <a:lnTo>
                  <a:pt x="3828080" y="898004"/>
                </a:lnTo>
                <a:lnTo>
                  <a:pt x="0" y="898004"/>
                </a:lnTo>
                <a:lnTo>
                  <a:pt x="0" y="0"/>
                </a:lnTo>
                <a:close/>
              </a:path>
            </a:pathLst>
          </a:custGeom>
          <a:blipFill>
            <a:blip r:embed="rId4"/>
            <a:stretch>
              <a:fillRect/>
            </a:stretch>
          </a:blipFill>
        </p:spPr>
      </p:sp>
      <p:sp>
        <p:nvSpPr>
          <p:cNvPr id="8" name="Freeform 8"/>
          <p:cNvSpPr/>
          <p:nvPr/>
        </p:nvSpPr>
        <p:spPr>
          <a:xfrm flipH="1">
            <a:off x="-711500" y="6172200"/>
            <a:ext cx="1870199" cy="1739285"/>
          </a:xfrm>
          <a:custGeom>
            <a:avLst/>
            <a:gdLst/>
            <a:ahLst/>
            <a:cxnLst/>
            <a:rect l="l" t="t" r="r" b="b"/>
            <a:pathLst>
              <a:path w="2805299" h="2608928">
                <a:moveTo>
                  <a:pt x="2805300" y="0"/>
                </a:moveTo>
                <a:lnTo>
                  <a:pt x="0" y="0"/>
                </a:lnTo>
                <a:lnTo>
                  <a:pt x="0" y="2608928"/>
                </a:lnTo>
                <a:lnTo>
                  <a:pt x="2805300" y="2608928"/>
                </a:lnTo>
                <a:lnTo>
                  <a:pt x="2805300" y="0"/>
                </a:lnTo>
                <a:close/>
              </a:path>
            </a:pathLst>
          </a:custGeom>
          <a:blipFill>
            <a:blip r:embed="rId2">
              <a:alphaModFix amt="5000"/>
              <a:extLst>
                <a:ext uri="{96DAC541-7B7A-43D3-8B79-37D633B846F1}">
                  <asvg:svgBlip xmlns:asvg="http://schemas.microsoft.com/office/drawing/2016/SVG/main" r:embed="rId3"/>
                </a:ext>
              </a:extLst>
            </a:blip>
            <a:stretch>
              <a:fillRect/>
            </a:stretch>
          </a:blipFill>
        </p:spPr>
      </p:sp>
      <p:sp>
        <p:nvSpPr>
          <p:cNvPr id="2" name="TextBox 1">
            <a:extLst>
              <a:ext uri="{FF2B5EF4-FFF2-40B4-BE49-F238E27FC236}">
                <a16:creationId xmlns:a16="http://schemas.microsoft.com/office/drawing/2014/main" id="{E0FFDFB9-FAA2-47E5-A89D-4C2A57BE4869}"/>
              </a:ext>
            </a:extLst>
          </p:cNvPr>
          <p:cNvSpPr txBox="1"/>
          <p:nvPr/>
        </p:nvSpPr>
        <p:spPr>
          <a:xfrm>
            <a:off x="612559" y="568171"/>
            <a:ext cx="5312523" cy="677108"/>
          </a:xfrm>
          <a:prstGeom prst="rect">
            <a:avLst/>
          </a:prstGeom>
          <a:noFill/>
        </p:spPr>
        <p:txBody>
          <a:bodyPr wrap="square" rtlCol="0">
            <a:spAutoFit/>
          </a:bodyPr>
          <a:lstStyle/>
          <a:p>
            <a:r>
              <a:rPr lang="en-GB" sz="2000" b="1" dirty="0">
                <a:solidFill>
                  <a:srgbClr val="285D7F"/>
                </a:solidFill>
                <a:latin typeface="Verdana Pro Light" panose="020B0304030504040204" pitchFamily="34" charset="0"/>
              </a:rPr>
              <a:t>Context 2023/24</a:t>
            </a:r>
          </a:p>
          <a:p>
            <a:endParaRPr lang="en-GB" dirty="0"/>
          </a:p>
        </p:txBody>
      </p:sp>
      <p:sp>
        <p:nvSpPr>
          <p:cNvPr id="6" name="TextBox 5">
            <a:extLst>
              <a:ext uri="{FF2B5EF4-FFF2-40B4-BE49-F238E27FC236}">
                <a16:creationId xmlns:a16="http://schemas.microsoft.com/office/drawing/2014/main" id="{92EA540D-89FA-40C5-B2AA-E53F8AFA0C28}"/>
              </a:ext>
            </a:extLst>
          </p:cNvPr>
          <p:cNvSpPr txBox="1"/>
          <p:nvPr/>
        </p:nvSpPr>
        <p:spPr>
          <a:xfrm>
            <a:off x="571847" y="1127465"/>
            <a:ext cx="10706470" cy="4801314"/>
          </a:xfrm>
          <a:prstGeom prst="rect">
            <a:avLst/>
          </a:prstGeom>
          <a:noFill/>
        </p:spPr>
        <p:txBody>
          <a:bodyPr wrap="square" rtlCol="0">
            <a:spAutoFit/>
          </a:bodyPr>
          <a:lstStyle/>
          <a:p>
            <a:endParaRPr lang="en-GB" dirty="0">
              <a:solidFill>
                <a:srgbClr val="285D7F"/>
              </a:solidFill>
              <a:latin typeface="Verdana Pro Light" panose="020B0304030504040204" pitchFamily="34" charset="0"/>
            </a:endParaRPr>
          </a:p>
          <a:p>
            <a:pPr marL="285750" indent="-285750">
              <a:buFont typeface="Arial" panose="020B0604020202020204" pitchFamily="34" charset="0"/>
              <a:buChar char="•"/>
            </a:pPr>
            <a:r>
              <a:rPr lang="en-GB" b="1" dirty="0">
                <a:solidFill>
                  <a:srgbClr val="285D7F"/>
                </a:solidFill>
                <a:latin typeface="Verdana Pro Light" panose="020B0304030504040204" pitchFamily="34" charset="0"/>
              </a:rPr>
              <a:t>423,365 calls to 999.  Average of 35,000 a month </a:t>
            </a:r>
          </a:p>
          <a:p>
            <a:endParaRPr lang="en-GB" b="1" dirty="0">
              <a:solidFill>
                <a:srgbClr val="285D7F"/>
              </a:solidFill>
              <a:latin typeface="Verdana Pro Light" panose="020B0304030504040204" pitchFamily="34" charset="0"/>
            </a:endParaRPr>
          </a:p>
          <a:p>
            <a:pPr marL="285750" indent="-285750">
              <a:buFont typeface="Arial" panose="020B0604020202020204" pitchFamily="34" charset="0"/>
              <a:buChar char="•"/>
            </a:pPr>
            <a:r>
              <a:rPr lang="en-GB" b="1" dirty="0">
                <a:solidFill>
                  <a:srgbClr val="285D7F"/>
                </a:solidFill>
                <a:latin typeface="Verdana Pro Light" panose="020B0304030504040204" pitchFamily="34" charset="0"/>
              </a:rPr>
              <a:t>270,651 incidents received an attendance at scene. Average of 22,500 a month</a:t>
            </a:r>
          </a:p>
          <a:p>
            <a:pPr marL="285750" indent="-285750">
              <a:buFont typeface="Arial" panose="020B0604020202020204" pitchFamily="34" charset="0"/>
              <a:buChar char="•"/>
            </a:pPr>
            <a:endParaRPr lang="en-GB" b="1" dirty="0">
              <a:solidFill>
                <a:srgbClr val="285D7F"/>
              </a:solidFill>
              <a:latin typeface="Verdana Pro Light" panose="020B0304030504040204" pitchFamily="34" charset="0"/>
            </a:endParaRPr>
          </a:p>
          <a:p>
            <a:pPr marL="285750" indent="-285750">
              <a:buFont typeface="Arial" panose="020B0604020202020204" pitchFamily="34" charset="0"/>
              <a:buChar char="•"/>
            </a:pPr>
            <a:r>
              <a:rPr lang="en-GB" b="1" dirty="0">
                <a:solidFill>
                  <a:srgbClr val="285D7F"/>
                </a:solidFill>
                <a:latin typeface="Verdana Pro Light" panose="020B0304030504040204" pitchFamily="34" charset="0"/>
              </a:rPr>
              <a:t>53,898 Red Incidents. Average of 4,500 a month. </a:t>
            </a:r>
          </a:p>
          <a:p>
            <a:pPr marL="285750" indent="-285750">
              <a:buFont typeface="Arial" panose="020B0604020202020204" pitchFamily="34" charset="0"/>
              <a:buChar char="•"/>
            </a:pPr>
            <a:endParaRPr lang="en-GB" b="1" dirty="0">
              <a:solidFill>
                <a:srgbClr val="285D7F"/>
              </a:solidFill>
              <a:latin typeface="Verdana Pro Light" panose="020B0304030504040204" pitchFamily="34" charset="0"/>
            </a:endParaRPr>
          </a:p>
          <a:p>
            <a:pPr marL="285750" indent="-285750">
              <a:buFont typeface="Arial" panose="020B0604020202020204" pitchFamily="34" charset="0"/>
              <a:buChar char="•"/>
            </a:pPr>
            <a:r>
              <a:rPr lang="en-GB" b="1" dirty="0">
                <a:solidFill>
                  <a:srgbClr val="285D7F"/>
                </a:solidFill>
                <a:latin typeface="Verdana Pro Light" panose="020B0304030504040204" pitchFamily="34" charset="0"/>
              </a:rPr>
              <a:t>50.6% performance against the Red eight-minute target. 2,227 average a month. </a:t>
            </a:r>
          </a:p>
          <a:p>
            <a:endParaRPr lang="en-GB" b="1" dirty="0">
              <a:solidFill>
                <a:srgbClr val="285D7F"/>
              </a:solidFill>
              <a:latin typeface="Verdana Pro Light" panose="020B0304030504040204" pitchFamily="34" charset="0"/>
            </a:endParaRPr>
          </a:p>
          <a:p>
            <a:pPr marL="285750" indent="-285750">
              <a:buFont typeface="Arial" panose="020B0604020202020204" pitchFamily="34" charset="0"/>
              <a:buChar char="•"/>
            </a:pPr>
            <a:r>
              <a:rPr lang="en-GB" b="1" dirty="0">
                <a:solidFill>
                  <a:srgbClr val="285D7F"/>
                </a:solidFill>
                <a:latin typeface="Verdana Pro Light" panose="020B0304030504040204" pitchFamily="34" charset="0"/>
              </a:rPr>
              <a:t>179,832 incidents attended hospital via ambulance. Average of 15,000 a month</a:t>
            </a:r>
          </a:p>
          <a:p>
            <a:pPr marL="285750" indent="-285750">
              <a:buFont typeface="Arial" panose="020B0604020202020204" pitchFamily="34" charset="0"/>
              <a:buChar char="•"/>
            </a:pPr>
            <a:endParaRPr lang="en-GB" b="1" dirty="0">
              <a:solidFill>
                <a:srgbClr val="285D7F"/>
              </a:solidFill>
              <a:latin typeface="Verdana Pro Light" panose="020B0304030504040204" pitchFamily="34" charset="0"/>
            </a:endParaRPr>
          </a:p>
          <a:p>
            <a:pPr marL="285750" indent="-285750">
              <a:buFont typeface="Arial" panose="020B0604020202020204" pitchFamily="34" charset="0"/>
              <a:buChar char="•"/>
            </a:pPr>
            <a:r>
              <a:rPr lang="en-GB" b="1" dirty="0">
                <a:solidFill>
                  <a:srgbClr val="285D7F"/>
                </a:solidFill>
                <a:latin typeface="Verdana Pro Light" panose="020B0304030504040204" pitchFamily="34" charset="0"/>
              </a:rPr>
              <a:t>120,369 actual hours produced each month </a:t>
            </a:r>
          </a:p>
          <a:p>
            <a:pPr marL="285750" indent="-285750">
              <a:buFont typeface="Arial" panose="020B0604020202020204" pitchFamily="34" charset="0"/>
              <a:buChar char="•"/>
            </a:pPr>
            <a:endParaRPr lang="en-GB" b="1" dirty="0">
              <a:solidFill>
                <a:srgbClr val="285D7F"/>
              </a:solidFill>
              <a:latin typeface="Verdana Pro Light" panose="020B0304030504040204" pitchFamily="34" charset="0"/>
            </a:endParaRPr>
          </a:p>
          <a:p>
            <a:pPr marL="285750" indent="-285750">
              <a:buFont typeface="Arial" panose="020B0604020202020204" pitchFamily="34" charset="0"/>
              <a:buChar char="•"/>
            </a:pPr>
            <a:r>
              <a:rPr lang="en-GB" b="1" dirty="0">
                <a:solidFill>
                  <a:srgbClr val="285D7F"/>
                </a:solidFill>
                <a:latin typeface="Verdana Pro Light" panose="020B0304030504040204" pitchFamily="34" charset="0"/>
              </a:rPr>
              <a:t>8.59% sickness a month. </a:t>
            </a:r>
          </a:p>
          <a:p>
            <a:pPr marL="285750" indent="-285750">
              <a:buFont typeface="Arial" panose="020B0604020202020204" pitchFamily="34" charset="0"/>
              <a:buChar char="•"/>
            </a:pPr>
            <a:endParaRPr lang="en-GB" b="1" dirty="0">
              <a:solidFill>
                <a:srgbClr val="285D7F"/>
              </a:solidFill>
              <a:latin typeface="Verdana Pro Light" panose="020B0304030504040204" pitchFamily="34" charset="0"/>
            </a:endParaRPr>
          </a:p>
          <a:p>
            <a:pPr marL="285750" indent="-285750">
              <a:buFont typeface="Arial" panose="020B0604020202020204" pitchFamily="34" charset="0"/>
              <a:buChar char="•"/>
            </a:pPr>
            <a:r>
              <a:rPr lang="en-GB" b="1" dirty="0">
                <a:solidFill>
                  <a:srgbClr val="285D7F"/>
                </a:solidFill>
                <a:latin typeface="Verdana Pro Light" panose="020B0304030504040204" pitchFamily="34" charset="0"/>
              </a:rPr>
              <a:t>260,183 hours lost to handover. Average of 21,700 a month </a:t>
            </a:r>
          </a:p>
          <a:p>
            <a:pPr marL="285750" indent="-285750">
              <a:buFont typeface="Arial" panose="020B0604020202020204" pitchFamily="34" charset="0"/>
              <a:buChar char="•"/>
            </a:pPr>
            <a:endParaRPr lang="en-GB" dirty="0">
              <a:solidFill>
                <a:srgbClr val="285D7F"/>
              </a:solidFill>
              <a:latin typeface="Verdana Pro Light" panose="020B0304030504040204" pitchFamily="34" charset="0"/>
            </a:endParaRPr>
          </a:p>
        </p:txBody>
      </p:sp>
    </p:spTree>
    <p:extLst>
      <p:ext uri="{BB962C8B-B14F-4D97-AF65-F5344CB8AC3E}">
        <p14:creationId xmlns:p14="http://schemas.microsoft.com/office/powerpoint/2010/main" val="33538356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flipH="1">
            <a:off x="10649949" y="-578049"/>
            <a:ext cx="2750395" cy="2557868"/>
          </a:xfrm>
          <a:custGeom>
            <a:avLst/>
            <a:gdLst/>
            <a:ahLst/>
            <a:cxnLst/>
            <a:rect l="l" t="t" r="r" b="b"/>
            <a:pathLst>
              <a:path w="4125593" h="3836802">
                <a:moveTo>
                  <a:pt x="4125593" y="0"/>
                </a:moveTo>
                <a:lnTo>
                  <a:pt x="0" y="0"/>
                </a:lnTo>
                <a:lnTo>
                  <a:pt x="0" y="3836801"/>
                </a:lnTo>
                <a:lnTo>
                  <a:pt x="4125593" y="3836801"/>
                </a:lnTo>
                <a:lnTo>
                  <a:pt x="4125593" y="0"/>
                </a:lnTo>
                <a:close/>
              </a:path>
            </a:pathLst>
          </a:custGeom>
          <a:blipFill>
            <a:blip r:embed="rId2">
              <a:alphaModFix amt="5000"/>
              <a:extLst>
                <a:ext uri="{96DAC541-7B7A-43D3-8B79-37D633B846F1}">
                  <asvg:svgBlip xmlns:asvg="http://schemas.microsoft.com/office/drawing/2016/SVG/main" r:embed="rId3"/>
                </a:ext>
              </a:extLst>
            </a:blip>
            <a:stretch>
              <a:fillRect/>
            </a:stretch>
          </a:blipFill>
        </p:spPr>
      </p:sp>
      <p:sp>
        <p:nvSpPr>
          <p:cNvPr id="7" name="Freeform 7"/>
          <p:cNvSpPr/>
          <p:nvPr/>
        </p:nvSpPr>
        <p:spPr>
          <a:xfrm>
            <a:off x="8386686" y="99831"/>
            <a:ext cx="2552054" cy="598669"/>
          </a:xfrm>
          <a:custGeom>
            <a:avLst/>
            <a:gdLst/>
            <a:ahLst/>
            <a:cxnLst/>
            <a:rect l="l" t="t" r="r" b="b"/>
            <a:pathLst>
              <a:path w="3828081" h="898004">
                <a:moveTo>
                  <a:pt x="0" y="0"/>
                </a:moveTo>
                <a:lnTo>
                  <a:pt x="3828080" y="0"/>
                </a:lnTo>
                <a:lnTo>
                  <a:pt x="3828080" y="898004"/>
                </a:lnTo>
                <a:lnTo>
                  <a:pt x="0" y="898004"/>
                </a:lnTo>
                <a:lnTo>
                  <a:pt x="0" y="0"/>
                </a:lnTo>
                <a:close/>
              </a:path>
            </a:pathLst>
          </a:custGeom>
          <a:blipFill>
            <a:blip r:embed="rId4"/>
            <a:stretch>
              <a:fillRect/>
            </a:stretch>
          </a:blipFill>
        </p:spPr>
      </p:sp>
      <p:sp>
        <p:nvSpPr>
          <p:cNvPr id="8" name="Freeform 8"/>
          <p:cNvSpPr/>
          <p:nvPr/>
        </p:nvSpPr>
        <p:spPr>
          <a:xfrm flipH="1">
            <a:off x="-711500" y="6172200"/>
            <a:ext cx="1870199" cy="1739285"/>
          </a:xfrm>
          <a:custGeom>
            <a:avLst/>
            <a:gdLst/>
            <a:ahLst/>
            <a:cxnLst/>
            <a:rect l="l" t="t" r="r" b="b"/>
            <a:pathLst>
              <a:path w="2805299" h="2608928">
                <a:moveTo>
                  <a:pt x="2805300" y="0"/>
                </a:moveTo>
                <a:lnTo>
                  <a:pt x="0" y="0"/>
                </a:lnTo>
                <a:lnTo>
                  <a:pt x="0" y="2608928"/>
                </a:lnTo>
                <a:lnTo>
                  <a:pt x="2805300" y="2608928"/>
                </a:lnTo>
                <a:lnTo>
                  <a:pt x="2805300" y="0"/>
                </a:lnTo>
                <a:close/>
              </a:path>
            </a:pathLst>
          </a:custGeom>
          <a:blipFill>
            <a:blip r:embed="rId2">
              <a:alphaModFix amt="5000"/>
              <a:extLst>
                <a:ext uri="{96DAC541-7B7A-43D3-8B79-37D633B846F1}">
                  <asvg:svgBlip xmlns:asvg="http://schemas.microsoft.com/office/drawing/2016/SVG/main" r:embed="rId3"/>
                </a:ext>
              </a:extLst>
            </a:blip>
            <a:stretch>
              <a:fillRect/>
            </a:stretch>
          </a:blipFill>
        </p:spPr>
      </p:sp>
      <p:sp>
        <p:nvSpPr>
          <p:cNvPr id="15" name="TextBox 14">
            <a:extLst>
              <a:ext uri="{FF2B5EF4-FFF2-40B4-BE49-F238E27FC236}">
                <a16:creationId xmlns:a16="http://schemas.microsoft.com/office/drawing/2014/main" id="{9CA1F54D-9F76-4907-90B6-2EFC2860FF3A}"/>
              </a:ext>
            </a:extLst>
          </p:cNvPr>
          <p:cNvSpPr txBox="1"/>
          <p:nvPr/>
        </p:nvSpPr>
        <p:spPr>
          <a:xfrm>
            <a:off x="612559" y="568171"/>
            <a:ext cx="5312523" cy="400110"/>
          </a:xfrm>
          <a:prstGeom prst="rect">
            <a:avLst/>
          </a:prstGeom>
          <a:noFill/>
        </p:spPr>
        <p:txBody>
          <a:bodyPr wrap="square" rtlCol="0">
            <a:spAutoFit/>
          </a:bodyPr>
          <a:lstStyle/>
          <a:p>
            <a:r>
              <a:rPr lang="en-GB" sz="2000" b="1" dirty="0">
                <a:solidFill>
                  <a:srgbClr val="285D7F"/>
                </a:solidFill>
                <a:latin typeface="Verdana Pro Light" panose="020B0304030504040204" pitchFamily="34" charset="0"/>
              </a:rPr>
              <a:t>EMS Performance Tracker</a:t>
            </a:r>
            <a:endParaRPr lang="en-GB" dirty="0"/>
          </a:p>
        </p:txBody>
      </p:sp>
      <p:pic>
        <p:nvPicPr>
          <p:cNvPr id="6" name="Picture 5">
            <a:extLst>
              <a:ext uri="{FF2B5EF4-FFF2-40B4-BE49-F238E27FC236}">
                <a16:creationId xmlns:a16="http://schemas.microsoft.com/office/drawing/2014/main" id="{8E6520F4-1008-4AE0-954D-3332C444BDF0}"/>
              </a:ext>
            </a:extLst>
          </p:cNvPr>
          <p:cNvPicPr>
            <a:picLocks noChangeAspect="1"/>
          </p:cNvPicPr>
          <p:nvPr/>
        </p:nvPicPr>
        <p:blipFill>
          <a:blip r:embed="rId5"/>
          <a:stretch>
            <a:fillRect/>
          </a:stretch>
        </p:blipFill>
        <p:spPr>
          <a:xfrm>
            <a:off x="1320800" y="968726"/>
            <a:ext cx="9178925" cy="5458197"/>
          </a:xfrm>
          <a:prstGeom prst="rect">
            <a:avLst/>
          </a:prstGeom>
        </p:spPr>
      </p:pic>
      <p:sp>
        <p:nvSpPr>
          <p:cNvPr id="9" name="Arrow: Right 8">
            <a:extLst>
              <a:ext uri="{FF2B5EF4-FFF2-40B4-BE49-F238E27FC236}">
                <a16:creationId xmlns:a16="http://schemas.microsoft.com/office/drawing/2014/main" id="{B6B3C3E2-EB24-4759-84F5-25E0C7A66733}"/>
              </a:ext>
            </a:extLst>
          </p:cNvPr>
          <p:cNvSpPr/>
          <p:nvPr/>
        </p:nvSpPr>
        <p:spPr>
          <a:xfrm>
            <a:off x="1128046" y="5717132"/>
            <a:ext cx="743692" cy="683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Arrow: Right 9">
            <a:extLst>
              <a:ext uri="{FF2B5EF4-FFF2-40B4-BE49-F238E27FC236}">
                <a16:creationId xmlns:a16="http://schemas.microsoft.com/office/drawing/2014/main" id="{E46255C2-6172-4458-9ADD-4B05B814C6EC}"/>
              </a:ext>
            </a:extLst>
          </p:cNvPr>
          <p:cNvSpPr/>
          <p:nvPr/>
        </p:nvSpPr>
        <p:spPr>
          <a:xfrm>
            <a:off x="1118072" y="5869532"/>
            <a:ext cx="743692" cy="683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Arrow: Right 10">
            <a:extLst>
              <a:ext uri="{FF2B5EF4-FFF2-40B4-BE49-F238E27FC236}">
                <a16:creationId xmlns:a16="http://schemas.microsoft.com/office/drawing/2014/main" id="{0EE14B3B-C420-4088-80D2-B2B830D7D5D0}"/>
              </a:ext>
            </a:extLst>
          </p:cNvPr>
          <p:cNvSpPr/>
          <p:nvPr/>
        </p:nvSpPr>
        <p:spPr>
          <a:xfrm rot="10800000">
            <a:off x="10535556" y="5997722"/>
            <a:ext cx="743692" cy="683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Arrow: Right 11">
            <a:extLst>
              <a:ext uri="{FF2B5EF4-FFF2-40B4-BE49-F238E27FC236}">
                <a16:creationId xmlns:a16="http://schemas.microsoft.com/office/drawing/2014/main" id="{69AB0DB7-DC79-48D1-BEF4-B0B4DD9C44FF}"/>
              </a:ext>
            </a:extLst>
          </p:cNvPr>
          <p:cNvSpPr/>
          <p:nvPr/>
        </p:nvSpPr>
        <p:spPr>
          <a:xfrm rot="10800000">
            <a:off x="10534128" y="6295404"/>
            <a:ext cx="743692" cy="683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107262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flipH="1">
            <a:off x="10649949" y="-578049"/>
            <a:ext cx="2750395" cy="2557868"/>
          </a:xfrm>
          <a:custGeom>
            <a:avLst/>
            <a:gdLst/>
            <a:ahLst/>
            <a:cxnLst/>
            <a:rect l="l" t="t" r="r" b="b"/>
            <a:pathLst>
              <a:path w="4125593" h="3836802">
                <a:moveTo>
                  <a:pt x="4125593" y="0"/>
                </a:moveTo>
                <a:lnTo>
                  <a:pt x="0" y="0"/>
                </a:lnTo>
                <a:lnTo>
                  <a:pt x="0" y="3836801"/>
                </a:lnTo>
                <a:lnTo>
                  <a:pt x="4125593" y="3836801"/>
                </a:lnTo>
                <a:lnTo>
                  <a:pt x="4125593" y="0"/>
                </a:lnTo>
                <a:close/>
              </a:path>
            </a:pathLst>
          </a:custGeom>
          <a:blipFill>
            <a:blip r:embed="rId2">
              <a:alphaModFix amt="5000"/>
              <a:extLst>
                <a:ext uri="{96DAC541-7B7A-43D3-8B79-37D633B846F1}">
                  <asvg:svgBlip xmlns:asvg="http://schemas.microsoft.com/office/drawing/2016/SVG/main" r:embed="rId3"/>
                </a:ext>
              </a:extLst>
            </a:blip>
            <a:stretch>
              <a:fillRect/>
            </a:stretch>
          </a:blipFill>
        </p:spPr>
      </p:sp>
      <p:sp>
        <p:nvSpPr>
          <p:cNvPr id="7" name="Freeform 7"/>
          <p:cNvSpPr/>
          <p:nvPr/>
        </p:nvSpPr>
        <p:spPr>
          <a:xfrm>
            <a:off x="8386686" y="99831"/>
            <a:ext cx="2552054" cy="598669"/>
          </a:xfrm>
          <a:custGeom>
            <a:avLst/>
            <a:gdLst/>
            <a:ahLst/>
            <a:cxnLst/>
            <a:rect l="l" t="t" r="r" b="b"/>
            <a:pathLst>
              <a:path w="3828081" h="898004">
                <a:moveTo>
                  <a:pt x="0" y="0"/>
                </a:moveTo>
                <a:lnTo>
                  <a:pt x="3828080" y="0"/>
                </a:lnTo>
                <a:lnTo>
                  <a:pt x="3828080" y="898004"/>
                </a:lnTo>
                <a:lnTo>
                  <a:pt x="0" y="898004"/>
                </a:lnTo>
                <a:lnTo>
                  <a:pt x="0" y="0"/>
                </a:lnTo>
                <a:close/>
              </a:path>
            </a:pathLst>
          </a:custGeom>
          <a:blipFill>
            <a:blip r:embed="rId4"/>
            <a:stretch>
              <a:fillRect/>
            </a:stretch>
          </a:blipFill>
        </p:spPr>
      </p:sp>
      <p:sp>
        <p:nvSpPr>
          <p:cNvPr id="8" name="Freeform 8"/>
          <p:cNvSpPr/>
          <p:nvPr/>
        </p:nvSpPr>
        <p:spPr>
          <a:xfrm flipH="1">
            <a:off x="-711500" y="6172200"/>
            <a:ext cx="1870199" cy="1739285"/>
          </a:xfrm>
          <a:custGeom>
            <a:avLst/>
            <a:gdLst/>
            <a:ahLst/>
            <a:cxnLst/>
            <a:rect l="l" t="t" r="r" b="b"/>
            <a:pathLst>
              <a:path w="2805299" h="2608928">
                <a:moveTo>
                  <a:pt x="2805300" y="0"/>
                </a:moveTo>
                <a:lnTo>
                  <a:pt x="0" y="0"/>
                </a:lnTo>
                <a:lnTo>
                  <a:pt x="0" y="2608928"/>
                </a:lnTo>
                <a:lnTo>
                  <a:pt x="2805300" y="2608928"/>
                </a:lnTo>
                <a:lnTo>
                  <a:pt x="2805300" y="0"/>
                </a:lnTo>
                <a:close/>
              </a:path>
            </a:pathLst>
          </a:custGeom>
          <a:blipFill>
            <a:blip r:embed="rId2">
              <a:alphaModFix amt="5000"/>
              <a:extLst>
                <a:ext uri="{96DAC541-7B7A-43D3-8B79-37D633B846F1}">
                  <asvg:svgBlip xmlns:asvg="http://schemas.microsoft.com/office/drawing/2016/SVG/main" r:embed="rId3"/>
                </a:ext>
              </a:extLst>
            </a:blip>
            <a:stretch>
              <a:fillRect/>
            </a:stretch>
          </a:blipFill>
        </p:spPr>
      </p:sp>
      <p:graphicFrame>
        <p:nvGraphicFramePr>
          <p:cNvPr id="10" name="Chart 9">
            <a:extLst>
              <a:ext uri="{FF2B5EF4-FFF2-40B4-BE49-F238E27FC236}">
                <a16:creationId xmlns:a16="http://schemas.microsoft.com/office/drawing/2014/main" id="{00000000-0008-0000-0C00-000012000000}"/>
              </a:ext>
            </a:extLst>
          </p:cNvPr>
          <p:cNvGraphicFramePr>
            <a:graphicFrameLocks/>
          </p:cNvGraphicFramePr>
          <p:nvPr>
            <p:extLst>
              <p:ext uri="{D42A27DB-BD31-4B8C-83A1-F6EECF244321}">
                <p14:modId xmlns:p14="http://schemas.microsoft.com/office/powerpoint/2010/main" val="2840690815"/>
              </p:ext>
            </p:extLst>
          </p:nvPr>
        </p:nvGraphicFramePr>
        <p:xfrm>
          <a:off x="223598" y="612981"/>
          <a:ext cx="11710735" cy="312946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1" name="Chart 10">
            <a:extLst>
              <a:ext uri="{FF2B5EF4-FFF2-40B4-BE49-F238E27FC236}">
                <a16:creationId xmlns:a16="http://schemas.microsoft.com/office/drawing/2014/main" id="{00000000-0008-0000-0C00-00000E000000}"/>
              </a:ext>
            </a:extLst>
          </p:cNvPr>
          <p:cNvGraphicFramePr>
            <a:graphicFrameLocks/>
          </p:cNvGraphicFramePr>
          <p:nvPr>
            <p:extLst>
              <p:ext uri="{D42A27DB-BD31-4B8C-83A1-F6EECF244321}">
                <p14:modId xmlns:p14="http://schemas.microsoft.com/office/powerpoint/2010/main" val="850425182"/>
              </p:ext>
            </p:extLst>
          </p:nvPr>
        </p:nvGraphicFramePr>
        <p:xfrm>
          <a:off x="223599" y="3861787"/>
          <a:ext cx="11710734" cy="27432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8232640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87C45184-C19A-4402-85B0-1B8A1AF8B442}"/>
              </a:ext>
            </a:extLst>
          </p:cNvPr>
          <p:cNvPicPr>
            <a:picLocks noChangeAspect="1"/>
          </p:cNvPicPr>
          <p:nvPr/>
        </p:nvPicPr>
        <p:blipFill>
          <a:blip r:embed="rId2"/>
          <a:stretch>
            <a:fillRect/>
          </a:stretch>
        </p:blipFill>
        <p:spPr>
          <a:xfrm>
            <a:off x="660064" y="1140160"/>
            <a:ext cx="3560161" cy="2139885"/>
          </a:xfrm>
          <a:prstGeom prst="rect">
            <a:avLst/>
          </a:prstGeom>
        </p:spPr>
      </p:pic>
      <p:pic>
        <p:nvPicPr>
          <p:cNvPr id="11" name="Picture 10">
            <a:extLst>
              <a:ext uri="{FF2B5EF4-FFF2-40B4-BE49-F238E27FC236}">
                <a16:creationId xmlns:a16="http://schemas.microsoft.com/office/drawing/2014/main" id="{CC6BCAC4-86CB-4729-85D2-FD9D2C3101EB}"/>
              </a:ext>
            </a:extLst>
          </p:cNvPr>
          <p:cNvPicPr>
            <a:picLocks noChangeAspect="1"/>
          </p:cNvPicPr>
          <p:nvPr/>
        </p:nvPicPr>
        <p:blipFill>
          <a:blip r:embed="rId3"/>
          <a:stretch>
            <a:fillRect/>
          </a:stretch>
        </p:blipFill>
        <p:spPr>
          <a:xfrm>
            <a:off x="4220226" y="1139966"/>
            <a:ext cx="3568668" cy="2144997"/>
          </a:xfrm>
          <a:prstGeom prst="rect">
            <a:avLst/>
          </a:prstGeom>
        </p:spPr>
      </p:pic>
      <p:pic>
        <p:nvPicPr>
          <p:cNvPr id="12" name="Picture 11">
            <a:extLst>
              <a:ext uri="{FF2B5EF4-FFF2-40B4-BE49-F238E27FC236}">
                <a16:creationId xmlns:a16="http://schemas.microsoft.com/office/drawing/2014/main" id="{A67DE9B3-14B5-46E9-92D2-C16A89319330}"/>
              </a:ext>
            </a:extLst>
          </p:cNvPr>
          <p:cNvPicPr>
            <a:picLocks noChangeAspect="1"/>
          </p:cNvPicPr>
          <p:nvPr/>
        </p:nvPicPr>
        <p:blipFill>
          <a:blip r:embed="rId4"/>
          <a:stretch>
            <a:fillRect/>
          </a:stretch>
        </p:blipFill>
        <p:spPr>
          <a:xfrm>
            <a:off x="7788895" y="1139966"/>
            <a:ext cx="3568668" cy="2144997"/>
          </a:xfrm>
          <a:prstGeom prst="rect">
            <a:avLst/>
          </a:prstGeom>
        </p:spPr>
      </p:pic>
      <p:pic>
        <p:nvPicPr>
          <p:cNvPr id="13" name="Picture 12">
            <a:extLst>
              <a:ext uri="{FF2B5EF4-FFF2-40B4-BE49-F238E27FC236}">
                <a16:creationId xmlns:a16="http://schemas.microsoft.com/office/drawing/2014/main" id="{4EF95798-DF42-4F6E-8EEC-3738EDEC0A61}"/>
              </a:ext>
            </a:extLst>
          </p:cNvPr>
          <p:cNvPicPr>
            <a:picLocks noChangeAspect="1"/>
          </p:cNvPicPr>
          <p:nvPr/>
        </p:nvPicPr>
        <p:blipFill>
          <a:blip r:embed="rId5"/>
          <a:stretch>
            <a:fillRect/>
          </a:stretch>
        </p:blipFill>
        <p:spPr>
          <a:xfrm>
            <a:off x="660386" y="3462925"/>
            <a:ext cx="3568667" cy="2144997"/>
          </a:xfrm>
          <a:prstGeom prst="rect">
            <a:avLst/>
          </a:prstGeom>
        </p:spPr>
      </p:pic>
      <p:pic>
        <p:nvPicPr>
          <p:cNvPr id="15" name="Picture 14">
            <a:extLst>
              <a:ext uri="{FF2B5EF4-FFF2-40B4-BE49-F238E27FC236}">
                <a16:creationId xmlns:a16="http://schemas.microsoft.com/office/drawing/2014/main" id="{36C84563-66C9-40D3-8133-37291B25D61B}"/>
              </a:ext>
            </a:extLst>
          </p:cNvPr>
          <p:cNvPicPr>
            <a:picLocks noChangeAspect="1"/>
          </p:cNvPicPr>
          <p:nvPr/>
        </p:nvPicPr>
        <p:blipFill>
          <a:blip r:embed="rId6"/>
          <a:stretch>
            <a:fillRect/>
          </a:stretch>
        </p:blipFill>
        <p:spPr>
          <a:xfrm>
            <a:off x="4220226" y="3462925"/>
            <a:ext cx="3568668" cy="2144997"/>
          </a:xfrm>
          <a:prstGeom prst="rect">
            <a:avLst/>
          </a:prstGeom>
        </p:spPr>
      </p:pic>
      <p:pic>
        <p:nvPicPr>
          <p:cNvPr id="17" name="Picture 16">
            <a:extLst>
              <a:ext uri="{FF2B5EF4-FFF2-40B4-BE49-F238E27FC236}">
                <a16:creationId xmlns:a16="http://schemas.microsoft.com/office/drawing/2014/main" id="{7B4EFDBC-6503-493B-A6AE-E82E345A8989}"/>
              </a:ext>
            </a:extLst>
          </p:cNvPr>
          <p:cNvPicPr>
            <a:picLocks noChangeAspect="1"/>
          </p:cNvPicPr>
          <p:nvPr/>
        </p:nvPicPr>
        <p:blipFill>
          <a:blip r:embed="rId7"/>
          <a:stretch>
            <a:fillRect/>
          </a:stretch>
        </p:blipFill>
        <p:spPr>
          <a:xfrm>
            <a:off x="7788896" y="3458009"/>
            <a:ext cx="3568667" cy="2144997"/>
          </a:xfrm>
          <a:prstGeom prst="rect">
            <a:avLst/>
          </a:prstGeom>
        </p:spPr>
      </p:pic>
      <p:sp>
        <p:nvSpPr>
          <p:cNvPr id="9" name="TextBox 8">
            <a:extLst>
              <a:ext uri="{FF2B5EF4-FFF2-40B4-BE49-F238E27FC236}">
                <a16:creationId xmlns:a16="http://schemas.microsoft.com/office/drawing/2014/main" id="{4967EF54-B640-4E58-937C-E56EC2D3848C}"/>
              </a:ext>
            </a:extLst>
          </p:cNvPr>
          <p:cNvSpPr txBox="1"/>
          <p:nvPr/>
        </p:nvSpPr>
        <p:spPr>
          <a:xfrm>
            <a:off x="612559" y="568171"/>
            <a:ext cx="6126569" cy="400110"/>
          </a:xfrm>
          <a:prstGeom prst="rect">
            <a:avLst/>
          </a:prstGeom>
          <a:noFill/>
        </p:spPr>
        <p:txBody>
          <a:bodyPr wrap="square" rtlCol="0">
            <a:spAutoFit/>
          </a:bodyPr>
          <a:lstStyle/>
          <a:p>
            <a:r>
              <a:rPr lang="en-GB" sz="2000" b="1" dirty="0">
                <a:solidFill>
                  <a:srgbClr val="285D7F"/>
                </a:solidFill>
                <a:latin typeface="Verdana Pro Light" panose="020B0304030504040204" pitchFamily="34" charset="0"/>
              </a:rPr>
              <a:t>Lost Hours and Total Arrivals by Health Board</a:t>
            </a:r>
            <a:endParaRPr lang="en-GB" dirty="0"/>
          </a:p>
        </p:txBody>
      </p:sp>
    </p:spTree>
    <p:extLst>
      <p:ext uri="{BB962C8B-B14F-4D97-AF65-F5344CB8AC3E}">
        <p14:creationId xmlns:p14="http://schemas.microsoft.com/office/powerpoint/2010/main" val="5676784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flipH="1">
            <a:off x="10649949" y="-578049"/>
            <a:ext cx="2750395" cy="2557868"/>
          </a:xfrm>
          <a:custGeom>
            <a:avLst/>
            <a:gdLst/>
            <a:ahLst/>
            <a:cxnLst/>
            <a:rect l="l" t="t" r="r" b="b"/>
            <a:pathLst>
              <a:path w="4125593" h="3836802">
                <a:moveTo>
                  <a:pt x="4125593" y="0"/>
                </a:moveTo>
                <a:lnTo>
                  <a:pt x="0" y="0"/>
                </a:lnTo>
                <a:lnTo>
                  <a:pt x="0" y="3836801"/>
                </a:lnTo>
                <a:lnTo>
                  <a:pt x="4125593" y="3836801"/>
                </a:lnTo>
                <a:lnTo>
                  <a:pt x="4125593" y="0"/>
                </a:lnTo>
                <a:close/>
              </a:path>
            </a:pathLst>
          </a:custGeom>
          <a:blipFill>
            <a:blip r:embed="rId2">
              <a:alphaModFix amt="5000"/>
              <a:extLst>
                <a:ext uri="{96DAC541-7B7A-43D3-8B79-37D633B846F1}">
                  <asvg:svgBlip xmlns:asvg="http://schemas.microsoft.com/office/drawing/2016/SVG/main" r:embed="rId3"/>
                </a:ext>
              </a:extLst>
            </a:blip>
            <a:stretch>
              <a:fillRect/>
            </a:stretch>
          </a:blipFill>
        </p:spPr>
      </p:sp>
      <p:sp>
        <p:nvSpPr>
          <p:cNvPr id="7" name="Freeform 7"/>
          <p:cNvSpPr/>
          <p:nvPr/>
        </p:nvSpPr>
        <p:spPr>
          <a:xfrm>
            <a:off x="8386686" y="99831"/>
            <a:ext cx="2552054" cy="598669"/>
          </a:xfrm>
          <a:custGeom>
            <a:avLst/>
            <a:gdLst/>
            <a:ahLst/>
            <a:cxnLst/>
            <a:rect l="l" t="t" r="r" b="b"/>
            <a:pathLst>
              <a:path w="3828081" h="898004">
                <a:moveTo>
                  <a:pt x="0" y="0"/>
                </a:moveTo>
                <a:lnTo>
                  <a:pt x="3828080" y="0"/>
                </a:lnTo>
                <a:lnTo>
                  <a:pt x="3828080" y="898004"/>
                </a:lnTo>
                <a:lnTo>
                  <a:pt x="0" y="898004"/>
                </a:lnTo>
                <a:lnTo>
                  <a:pt x="0" y="0"/>
                </a:lnTo>
                <a:close/>
              </a:path>
            </a:pathLst>
          </a:custGeom>
          <a:blipFill>
            <a:blip r:embed="rId4"/>
            <a:stretch>
              <a:fillRect/>
            </a:stretch>
          </a:blipFill>
        </p:spPr>
      </p:sp>
      <p:sp>
        <p:nvSpPr>
          <p:cNvPr id="8" name="Freeform 8"/>
          <p:cNvSpPr/>
          <p:nvPr/>
        </p:nvSpPr>
        <p:spPr>
          <a:xfrm flipH="1">
            <a:off x="-711500" y="6172200"/>
            <a:ext cx="1870199" cy="1739285"/>
          </a:xfrm>
          <a:custGeom>
            <a:avLst/>
            <a:gdLst/>
            <a:ahLst/>
            <a:cxnLst/>
            <a:rect l="l" t="t" r="r" b="b"/>
            <a:pathLst>
              <a:path w="2805299" h="2608928">
                <a:moveTo>
                  <a:pt x="2805300" y="0"/>
                </a:moveTo>
                <a:lnTo>
                  <a:pt x="0" y="0"/>
                </a:lnTo>
                <a:lnTo>
                  <a:pt x="0" y="2608928"/>
                </a:lnTo>
                <a:lnTo>
                  <a:pt x="2805300" y="2608928"/>
                </a:lnTo>
                <a:lnTo>
                  <a:pt x="2805300" y="0"/>
                </a:lnTo>
                <a:close/>
              </a:path>
            </a:pathLst>
          </a:custGeom>
          <a:blipFill>
            <a:blip r:embed="rId2">
              <a:alphaModFix amt="5000"/>
              <a:extLst>
                <a:ext uri="{96DAC541-7B7A-43D3-8B79-37D633B846F1}">
                  <asvg:svgBlip xmlns:asvg="http://schemas.microsoft.com/office/drawing/2016/SVG/main" r:embed="rId3"/>
                </a:ext>
              </a:extLst>
            </a:blip>
            <a:stretch>
              <a:fillRect/>
            </a:stretch>
          </a:blipFill>
        </p:spPr>
      </p:sp>
      <p:sp>
        <p:nvSpPr>
          <p:cNvPr id="13" name="TextBox 2">
            <a:extLst>
              <a:ext uri="{FF2B5EF4-FFF2-40B4-BE49-F238E27FC236}">
                <a16:creationId xmlns:a16="http://schemas.microsoft.com/office/drawing/2014/main" id="{9C2DFDF5-076F-4578-90CE-A8BA82D246F2}"/>
              </a:ext>
            </a:extLst>
          </p:cNvPr>
          <p:cNvSpPr txBox="1"/>
          <p:nvPr/>
        </p:nvSpPr>
        <p:spPr>
          <a:xfrm>
            <a:off x="-1811834" y="243070"/>
            <a:ext cx="11655221" cy="512320"/>
          </a:xfrm>
          <a:prstGeom prst="rect">
            <a:avLst/>
          </a:prstGeom>
        </p:spPr>
        <p:txBody>
          <a:bodyPr wrap="square" lIns="0" tIns="0" rIns="0" bIns="0" rtlCol="0" anchor="t">
            <a:spAutoFit/>
          </a:bodyPr>
          <a:lstStyle/>
          <a:p>
            <a:pPr algn="ctr">
              <a:lnSpc>
                <a:spcPts val="4160"/>
              </a:lnSpc>
            </a:pPr>
            <a:r>
              <a:rPr lang="en-US" sz="3200" dirty="0">
                <a:solidFill>
                  <a:srgbClr val="4C6484"/>
                </a:solidFill>
                <a:latin typeface="Montserrat Semi-Bold"/>
              </a:rPr>
              <a:t>Top 10 conveyed by nature of condition</a:t>
            </a:r>
          </a:p>
        </p:txBody>
      </p:sp>
      <p:sp>
        <p:nvSpPr>
          <p:cNvPr id="14" name="TextBox 13">
            <a:extLst>
              <a:ext uri="{FF2B5EF4-FFF2-40B4-BE49-F238E27FC236}">
                <a16:creationId xmlns:a16="http://schemas.microsoft.com/office/drawing/2014/main" id="{2A0FDEFB-BDB6-4B49-B20B-E3340B3B1051}"/>
              </a:ext>
            </a:extLst>
          </p:cNvPr>
          <p:cNvSpPr txBox="1"/>
          <p:nvPr/>
        </p:nvSpPr>
        <p:spPr>
          <a:xfrm>
            <a:off x="2209800" y="6337931"/>
            <a:ext cx="8610600" cy="276999"/>
          </a:xfrm>
          <a:prstGeom prst="rect">
            <a:avLst/>
          </a:prstGeom>
          <a:noFill/>
        </p:spPr>
        <p:txBody>
          <a:bodyPr wrap="square" rtlCol="0">
            <a:spAutoFit/>
          </a:bodyPr>
          <a:lstStyle/>
          <a:p>
            <a:r>
              <a:rPr lang="en-GB" sz="1200" dirty="0"/>
              <a:t>*This relates to incidents reviewed by the clinical support desk as requiring a face to face ambulance assessment. </a:t>
            </a:r>
          </a:p>
        </p:txBody>
      </p:sp>
      <p:graphicFrame>
        <p:nvGraphicFramePr>
          <p:cNvPr id="15" name="Table 14">
            <a:extLst>
              <a:ext uri="{FF2B5EF4-FFF2-40B4-BE49-F238E27FC236}">
                <a16:creationId xmlns:a16="http://schemas.microsoft.com/office/drawing/2014/main" id="{1F94064C-D904-4247-B349-AE9533D3FC2B}"/>
              </a:ext>
            </a:extLst>
          </p:cNvPr>
          <p:cNvGraphicFramePr>
            <a:graphicFrameLocks noGrp="1"/>
          </p:cNvGraphicFramePr>
          <p:nvPr>
            <p:extLst>
              <p:ext uri="{D42A27DB-BD31-4B8C-83A1-F6EECF244321}">
                <p14:modId xmlns:p14="http://schemas.microsoft.com/office/powerpoint/2010/main" val="2195738167"/>
              </p:ext>
            </p:extLst>
          </p:nvPr>
        </p:nvGraphicFramePr>
        <p:xfrm>
          <a:off x="353085" y="898629"/>
          <a:ext cx="11443580" cy="5439306"/>
        </p:xfrm>
        <a:graphic>
          <a:graphicData uri="http://schemas.openxmlformats.org/drawingml/2006/table">
            <a:tbl>
              <a:tblPr>
                <a:tableStyleId>{5C22544A-7EE6-4342-B048-85BDC9FD1C3A}</a:tableStyleId>
              </a:tblPr>
              <a:tblGrid>
                <a:gridCol w="2860896">
                  <a:extLst>
                    <a:ext uri="{9D8B030D-6E8A-4147-A177-3AD203B41FA5}">
                      <a16:colId xmlns:a16="http://schemas.microsoft.com/office/drawing/2014/main" val="1197693615"/>
                    </a:ext>
                  </a:extLst>
                </a:gridCol>
                <a:gridCol w="2145671">
                  <a:extLst>
                    <a:ext uri="{9D8B030D-6E8A-4147-A177-3AD203B41FA5}">
                      <a16:colId xmlns:a16="http://schemas.microsoft.com/office/drawing/2014/main" val="3816070596"/>
                    </a:ext>
                  </a:extLst>
                </a:gridCol>
                <a:gridCol w="2145671">
                  <a:extLst>
                    <a:ext uri="{9D8B030D-6E8A-4147-A177-3AD203B41FA5}">
                      <a16:colId xmlns:a16="http://schemas.microsoft.com/office/drawing/2014/main" val="3344134679"/>
                    </a:ext>
                  </a:extLst>
                </a:gridCol>
                <a:gridCol w="2145671">
                  <a:extLst>
                    <a:ext uri="{9D8B030D-6E8A-4147-A177-3AD203B41FA5}">
                      <a16:colId xmlns:a16="http://schemas.microsoft.com/office/drawing/2014/main" val="1601445613"/>
                    </a:ext>
                  </a:extLst>
                </a:gridCol>
                <a:gridCol w="2145671">
                  <a:extLst>
                    <a:ext uri="{9D8B030D-6E8A-4147-A177-3AD203B41FA5}">
                      <a16:colId xmlns:a16="http://schemas.microsoft.com/office/drawing/2014/main" val="1602517029"/>
                    </a:ext>
                  </a:extLst>
                </a:gridCol>
              </a:tblGrid>
              <a:tr h="660786">
                <a:tc>
                  <a:txBody>
                    <a:bodyPr/>
                    <a:lstStyle/>
                    <a:p>
                      <a:pPr algn="ctr" fontAlgn="b"/>
                      <a:r>
                        <a:rPr lang="en-GB" sz="1800" b="1" i="0" u="none" strike="noStrike" dirty="0">
                          <a:solidFill>
                            <a:srgbClr val="000000"/>
                          </a:solidFill>
                          <a:effectLst/>
                          <a:latin typeface="Calibri" panose="020F0502020204030204" pitchFamily="34" charset="0"/>
                        </a:rPr>
                        <a:t>Condition </a:t>
                      </a:r>
                    </a:p>
                  </a:txBody>
                  <a:tcPr marL="9525" marR="9525" marT="9525" marB="0" anchor="ctr"/>
                </a:tc>
                <a:tc>
                  <a:txBody>
                    <a:bodyPr/>
                    <a:lstStyle/>
                    <a:p>
                      <a:pPr algn="ctr" fontAlgn="b"/>
                      <a:r>
                        <a:rPr lang="en-GB" sz="1800" b="1" i="0" u="none" strike="noStrike" dirty="0">
                          <a:solidFill>
                            <a:srgbClr val="000000"/>
                          </a:solidFill>
                          <a:effectLst/>
                          <a:latin typeface="Calibri" panose="020F0502020204030204" pitchFamily="34" charset="0"/>
                        </a:rPr>
                        <a:t>Incidents </a:t>
                      </a:r>
                    </a:p>
                  </a:txBody>
                  <a:tcPr marL="9525" marR="9525" marT="9525" marB="0" anchor="ctr"/>
                </a:tc>
                <a:tc>
                  <a:txBody>
                    <a:bodyPr/>
                    <a:lstStyle/>
                    <a:p>
                      <a:pPr algn="ctr" fontAlgn="b"/>
                      <a:r>
                        <a:rPr lang="en-GB" sz="1800" b="1" i="0" u="none" strike="noStrike" dirty="0">
                          <a:solidFill>
                            <a:srgbClr val="000000"/>
                          </a:solidFill>
                          <a:effectLst/>
                          <a:latin typeface="Calibri" panose="020F0502020204030204" pitchFamily="34" charset="0"/>
                        </a:rPr>
                        <a:t>Attended Scene </a:t>
                      </a:r>
                    </a:p>
                  </a:txBody>
                  <a:tcPr marL="9525" marR="9525" marT="9525" marB="0" anchor="ctr"/>
                </a:tc>
                <a:tc>
                  <a:txBody>
                    <a:bodyPr/>
                    <a:lstStyle/>
                    <a:p>
                      <a:pPr algn="ctr" fontAlgn="b"/>
                      <a:r>
                        <a:rPr lang="en-GB" sz="1800" b="1" i="0" u="none" strike="noStrike" dirty="0">
                          <a:solidFill>
                            <a:srgbClr val="000000"/>
                          </a:solidFill>
                          <a:effectLst/>
                          <a:latin typeface="Calibri" panose="020F0502020204030204" pitchFamily="34" charset="0"/>
                        </a:rPr>
                        <a:t>Conveyance</a:t>
                      </a:r>
                    </a:p>
                  </a:txBody>
                  <a:tcPr marL="9525" marR="9525" marT="9525" marB="0" anchor="ctr"/>
                </a:tc>
                <a:tc>
                  <a:txBody>
                    <a:bodyPr/>
                    <a:lstStyle/>
                    <a:p>
                      <a:pPr algn="ctr" fontAlgn="b"/>
                      <a:r>
                        <a:rPr lang="en-GB" sz="1800" b="1" i="0" u="none" strike="noStrike" dirty="0">
                          <a:solidFill>
                            <a:srgbClr val="000000"/>
                          </a:solidFill>
                          <a:effectLst/>
                          <a:latin typeface="Calibri" panose="020F0502020204030204" pitchFamily="34" charset="0"/>
                        </a:rPr>
                        <a:t>Conveyance Rate (attended/Conveyed)</a:t>
                      </a:r>
                    </a:p>
                  </a:txBody>
                  <a:tcPr marL="9525" marR="9525" marT="9525" marB="0" anchor="ctr"/>
                </a:tc>
                <a:extLst>
                  <a:ext uri="{0D108BD9-81ED-4DB2-BD59-A6C34878D82A}">
                    <a16:rowId xmlns:a16="http://schemas.microsoft.com/office/drawing/2014/main" val="222350570"/>
                  </a:ext>
                </a:extLst>
              </a:tr>
              <a:tr h="467358">
                <a:tc>
                  <a:txBody>
                    <a:bodyPr/>
                    <a:lstStyle/>
                    <a:p>
                      <a:pPr algn="ctr" fontAlgn="b"/>
                      <a:r>
                        <a:rPr lang="en-GB" sz="1600" u="none" strike="noStrike" dirty="0">
                          <a:effectLst/>
                        </a:rPr>
                        <a:t>BREATHING PROBLEMS</a:t>
                      </a:r>
                      <a:endParaRPr lang="en-GB"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600" b="0" i="0" u="none" strike="noStrike" dirty="0">
                          <a:solidFill>
                            <a:srgbClr val="000000"/>
                          </a:solidFill>
                          <a:effectLst/>
                          <a:latin typeface="Calibri" panose="020F0502020204030204" pitchFamily="34" charset="0"/>
                        </a:rPr>
                        <a:t>48,036</a:t>
                      </a:r>
                    </a:p>
                  </a:txBody>
                  <a:tcPr marL="9525" marR="9525" marT="9525" marB="0" anchor="ctr"/>
                </a:tc>
                <a:tc>
                  <a:txBody>
                    <a:bodyPr/>
                    <a:lstStyle/>
                    <a:p>
                      <a:pPr algn="ctr" fontAlgn="b"/>
                      <a:r>
                        <a:rPr lang="en-GB" sz="1600" b="0" i="0" u="none" strike="noStrike" dirty="0">
                          <a:solidFill>
                            <a:srgbClr val="000000"/>
                          </a:solidFill>
                          <a:effectLst/>
                          <a:latin typeface="Calibri" panose="020F0502020204030204" pitchFamily="34" charset="0"/>
                        </a:rPr>
                        <a:t>37,696</a:t>
                      </a:r>
                    </a:p>
                  </a:txBody>
                  <a:tcPr marL="9525" marR="9525" marT="9525" marB="0" anchor="ctr"/>
                </a:tc>
                <a:tc>
                  <a:txBody>
                    <a:bodyPr/>
                    <a:lstStyle/>
                    <a:p>
                      <a:pPr algn="ctr" fontAlgn="b"/>
                      <a:r>
                        <a:rPr lang="en-GB" sz="1600" u="none" strike="noStrike" dirty="0">
                          <a:effectLst/>
                        </a:rPr>
                        <a:t>26,103</a:t>
                      </a:r>
                      <a:endParaRPr lang="en-GB"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600" b="0" i="0" u="none" strike="noStrike" dirty="0">
                          <a:solidFill>
                            <a:srgbClr val="000000"/>
                          </a:solidFill>
                          <a:effectLst/>
                          <a:latin typeface="Calibri" panose="020F0502020204030204" pitchFamily="34" charset="0"/>
                        </a:rPr>
                        <a:t>69.2%</a:t>
                      </a:r>
                    </a:p>
                  </a:txBody>
                  <a:tcPr marL="9525" marR="9525" marT="9525" marB="0" anchor="ctr"/>
                </a:tc>
                <a:extLst>
                  <a:ext uri="{0D108BD9-81ED-4DB2-BD59-A6C34878D82A}">
                    <a16:rowId xmlns:a16="http://schemas.microsoft.com/office/drawing/2014/main" val="2058705154"/>
                  </a:ext>
                </a:extLst>
              </a:tr>
              <a:tr h="467358">
                <a:tc>
                  <a:txBody>
                    <a:bodyPr/>
                    <a:lstStyle/>
                    <a:p>
                      <a:pPr algn="ctr" fontAlgn="b"/>
                      <a:r>
                        <a:rPr lang="en-GB" sz="1600" u="none" strike="noStrike" dirty="0">
                          <a:effectLst/>
                        </a:rPr>
                        <a:t>FALLS</a:t>
                      </a:r>
                      <a:endParaRPr lang="en-GB"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600" b="0" i="0" u="none" strike="noStrike" dirty="0">
                          <a:solidFill>
                            <a:srgbClr val="000000"/>
                          </a:solidFill>
                          <a:effectLst/>
                          <a:latin typeface="Calibri" panose="020F0502020204030204" pitchFamily="34" charset="0"/>
                        </a:rPr>
                        <a:t>51,934</a:t>
                      </a:r>
                    </a:p>
                  </a:txBody>
                  <a:tcPr marL="9525" marR="9525" marT="9525" marB="0" anchor="ctr"/>
                </a:tc>
                <a:tc>
                  <a:txBody>
                    <a:bodyPr/>
                    <a:lstStyle/>
                    <a:p>
                      <a:pPr algn="ctr" fontAlgn="b"/>
                      <a:r>
                        <a:rPr lang="en-GB" sz="1600" b="0" i="0" u="none" strike="noStrike" dirty="0">
                          <a:solidFill>
                            <a:srgbClr val="000000"/>
                          </a:solidFill>
                          <a:effectLst/>
                          <a:latin typeface="Calibri" panose="020F0502020204030204" pitchFamily="34" charset="0"/>
                        </a:rPr>
                        <a:t>38,197</a:t>
                      </a:r>
                    </a:p>
                  </a:txBody>
                  <a:tcPr marL="9525" marR="9525" marT="9525" marB="0" anchor="ctr"/>
                </a:tc>
                <a:tc>
                  <a:txBody>
                    <a:bodyPr/>
                    <a:lstStyle/>
                    <a:p>
                      <a:pPr algn="ctr" fontAlgn="b"/>
                      <a:r>
                        <a:rPr lang="en-GB" sz="1600" u="none" strike="noStrike" dirty="0">
                          <a:effectLst/>
                        </a:rPr>
                        <a:t>22,992</a:t>
                      </a:r>
                      <a:endParaRPr lang="en-GB"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600" b="0" i="0" u="none" strike="noStrike">
                          <a:solidFill>
                            <a:srgbClr val="000000"/>
                          </a:solidFill>
                          <a:effectLst/>
                          <a:latin typeface="Calibri" panose="020F0502020204030204" pitchFamily="34" charset="0"/>
                        </a:rPr>
                        <a:t>60.2%</a:t>
                      </a:r>
                    </a:p>
                  </a:txBody>
                  <a:tcPr marL="9525" marR="9525" marT="9525" marB="0" anchor="ctr"/>
                </a:tc>
                <a:extLst>
                  <a:ext uri="{0D108BD9-81ED-4DB2-BD59-A6C34878D82A}">
                    <a16:rowId xmlns:a16="http://schemas.microsoft.com/office/drawing/2014/main" val="1758070863"/>
                  </a:ext>
                </a:extLst>
              </a:tr>
              <a:tr h="467358">
                <a:tc>
                  <a:txBody>
                    <a:bodyPr/>
                    <a:lstStyle/>
                    <a:p>
                      <a:pPr algn="ctr" fontAlgn="b"/>
                      <a:r>
                        <a:rPr lang="en-GB" sz="1600" u="none" strike="noStrike" dirty="0">
                          <a:effectLst/>
                        </a:rPr>
                        <a:t>UNKNOWN*</a:t>
                      </a:r>
                      <a:endParaRPr lang="en-GB"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600" b="0" i="0" u="none" strike="noStrike" dirty="0">
                          <a:solidFill>
                            <a:srgbClr val="000000"/>
                          </a:solidFill>
                          <a:effectLst/>
                          <a:latin typeface="Calibri" panose="020F0502020204030204" pitchFamily="34" charset="0"/>
                        </a:rPr>
                        <a:t>37,919</a:t>
                      </a:r>
                    </a:p>
                  </a:txBody>
                  <a:tcPr marL="9525" marR="9525" marT="9525" marB="0" anchor="ctr"/>
                </a:tc>
                <a:tc>
                  <a:txBody>
                    <a:bodyPr/>
                    <a:lstStyle/>
                    <a:p>
                      <a:pPr algn="ctr" fontAlgn="b"/>
                      <a:r>
                        <a:rPr lang="en-GB" sz="1600" b="0" i="0" u="none" strike="noStrike" dirty="0">
                          <a:solidFill>
                            <a:srgbClr val="000000"/>
                          </a:solidFill>
                          <a:effectLst/>
                          <a:latin typeface="Calibri" panose="020F0502020204030204" pitchFamily="34" charset="0"/>
                        </a:rPr>
                        <a:t>32,209</a:t>
                      </a:r>
                    </a:p>
                  </a:txBody>
                  <a:tcPr marL="9525" marR="9525" marT="9525" marB="0" anchor="ctr"/>
                </a:tc>
                <a:tc>
                  <a:txBody>
                    <a:bodyPr/>
                    <a:lstStyle/>
                    <a:p>
                      <a:pPr algn="ctr" fontAlgn="b"/>
                      <a:r>
                        <a:rPr lang="en-GB" sz="1600" u="none" strike="noStrike" dirty="0">
                          <a:effectLst/>
                        </a:rPr>
                        <a:t>21,605</a:t>
                      </a:r>
                      <a:endParaRPr lang="en-GB"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600" b="0" i="0" u="none" strike="noStrike">
                          <a:solidFill>
                            <a:srgbClr val="000000"/>
                          </a:solidFill>
                          <a:effectLst/>
                          <a:latin typeface="Calibri" panose="020F0502020204030204" pitchFamily="34" charset="0"/>
                        </a:rPr>
                        <a:t>67.1%</a:t>
                      </a:r>
                    </a:p>
                  </a:txBody>
                  <a:tcPr marL="9525" marR="9525" marT="9525" marB="0" anchor="ctr"/>
                </a:tc>
                <a:extLst>
                  <a:ext uri="{0D108BD9-81ED-4DB2-BD59-A6C34878D82A}">
                    <a16:rowId xmlns:a16="http://schemas.microsoft.com/office/drawing/2014/main" val="1912896356"/>
                  </a:ext>
                </a:extLst>
              </a:tr>
              <a:tr h="467358">
                <a:tc>
                  <a:txBody>
                    <a:bodyPr/>
                    <a:lstStyle/>
                    <a:p>
                      <a:pPr algn="ctr" fontAlgn="b"/>
                      <a:r>
                        <a:rPr lang="en-GB" sz="1600" u="none" strike="noStrike" dirty="0">
                          <a:effectLst/>
                        </a:rPr>
                        <a:t>CHEST PAIN</a:t>
                      </a:r>
                      <a:endParaRPr lang="en-GB"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600" b="0" i="0" u="none" strike="noStrike" dirty="0">
                          <a:solidFill>
                            <a:srgbClr val="000000"/>
                          </a:solidFill>
                          <a:effectLst/>
                          <a:latin typeface="Calibri" panose="020F0502020204030204" pitchFamily="34" charset="0"/>
                        </a:rPr>
                        <a:t>43,839</a:t>
                      </a:r>
                    </a:p>
                  </a:txBody>
                  <a:tcPr marL="9525" marR="9525" marT="9525" marB="0" anchor="ctr"/>
                </a:tc>
                <a:tc>
                  <a:txBody>
                    <a:bodyPr/>
                    <a:lstStyle/>
                    <a:p>
                      <a:pPr algn="ctr" fontAlgn="b"/>
                      <a:r>
                        <a:rPr lang="en-GB" sz="1600" b="0" i="0" u="none" strike="noStrike" dirty="0">
                          <a:solidFill>
                            <a:srgbClr val="000000"/>
                          </a:solidFill>
                          <a:effectLst/>
                          <a:latin typeface="Calibri" panose="020F0502020204030204" pitchFamily="34" charset="0"/>
                        </a:rPr>
                        <a:t>27,274</a:t>
                      </a:r>
                    </a:p>
                  </a:txBody>
                  <a:tcPr marL="9525" marR="9525" marT="9525" marB="0" anchor="ctr"/>
                </a:tc>
                <a:tc>
                  <a:txBody>
                    <a:bodyPr/>
                    <a:lstStyle/>
                    <a:p>
                      <a:pPr algn="ctr" fontAlgn="b"/>
                      <a:r>
                        <a:rPr lang="en-GB" sz="1600" u="none" strike="noStrike" dirty="0">
                          <a:effectLst/>
                        </a:rPr>
                        <a:t>19,306</a:t>
                      </a:r>
                      <a:endParaRPr lang="en-GB"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600" b="0" i="0" u="none" strike="noStrike" dirty="0">
                          <a:solidFill>
                            <a:srgbClr val="000000"/>
                          </a:solidFill>
                          <a:effectLst/>
                          <a:latin typeface="Calibri" panose="020F0502020204030204" pitchFamily="34" charset="0"/>
                        </a:rPr>
                        <a:t>70.8%</a:t>
                      </a:r>
                    </a:p>
                  </a:txBody>
                  <a:tcPr marL="9525" marR="9525" marT="9525" marB="0" anchor="ctr"/>
                </a:tc>
                <a:extLst>
                  <a:ext uri="{0D108BD9-81ED-4DB2-BD59-A6C34878D82A}">
                    <a16:rowId xmlns:a16="http://schemas.microsoft.com/office/drawing/2014/main" val="1384555281"/>
                  </a:ext>
                </a:extLst>
              </a:tr>
              <a:tr h="467358">
                <a:tc>
                  <a:txBody>
                    <a:bodyPr/>
                    <a:lstStyle/>
                    <a:p>
                      <a:pPr algn="ctr" fontAlgn="b"/>
                      <a:r>
                        <a:rPr lang="en-GB" sz="1600" u="none" strike="noStrike" dirty="0">
                          <a:effectLst/>
                        </a:rPr>
                        <a:t>HCP ADMISSION</a:t>
                      </a:r>
                      <a:endParaRPr lang="en-GB"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600" b="0" i="0" u="none" strike="noStrike" dirty="0">
                          <a:solidFill>
                            <a:srgbClr val="000000"/>
                          </a:solidFill>
                          <a:effectLst/>
                          <a:latin typeface="Calibri" panose="020F0502020204030204" pitchFamily="34" charset="0"/>
                        </a:rPr>
                        <a:t>14,513</a:t>
                      </a:r>
                    </a:p>
                  </a:txBody>
                  <a:tcPr marL="9525" marR="9525" marT="9525" marB="0" anchor="ctr"/>
                </a:tc>
                <a:tc>
                  <a:txBody>
                    <a:bodyPr/>
                    <a:lstStyle/>
                    <a:p>
                      <a:pPr algn="ctr" fontAlgn="b"/>
                      <a:r>
                        <a:rPr lang="en-GB" sz="1600" b="0" i="0" u="none" strike="noStrike" dirty="0">
                          <a:solidFill>
                            <a:srgbClr val="000000"/>
                          </a:solidFill>
                          <a:effectLst/>
                          <a:latin typeface="Calibri" panose="020F0502020204030204" pitchFamily="34" charset="0"/>
                        </a:rPr>
                        <a:t>12,845</a:t>
                      </a:r>
                    </a:p>
                  </a:txBody>
                  <a:tcPr marL="9525" marR="9525" marT="9525" marB="0" anchor="ctr"/>
                </a:tc>
                <a:tc>
                  <a:txBody>
                    <a:bodyPr/>
                    <a:lstStyle/>
                    <a:p>
                      <a:pPr algn="ctr" fontAlgn="b"/>
                      <a:r>
                        <a:rPr lang="en-GB" sz="1600" u="none" strike="noStrike">
                          <a:effectLst/>
                        </a:rPr>
                        <a:t>11,705</a:t>
                      </a:r>
                      <a:endParaRPr lang="en-GB" sz="16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GB" sz="1600" b="0" i="0" u="none" strike="noStrike" dirty="0">
                          <a:solidFill>
                            <a:srgbClr val="000000"/>
                          </a:solidFill>
                          <a:effectLst/>
                          <a:latin typeface="Calibri" panose="020F0502020204030204" pitchFamily="34" charset="0"/>
                        </a:rPr>
                        <a:t>91.1%</a:t>
                      </a:r>
                    </a:p>
                  </a:txBody>
                  <a:tcPr marL="9525" marR="9525" marT="9525" marB="0" anchor="ctr"/>
                </a:tc>
                <a:extLst>
                  <a:ext uri="{0D108BD9-81ED-4DB2-BD59-A6C34878D82A}">
                    <a16:rowId xmlns:a16="http://schemas.microsoft.com/office/drawing/2014/main" val="3214951451"/>
                  </a:ext>
                </a:extLst>
              </a:tr>
              <a:tr h="572298">
                <a:tc>
                  <a:txBody>
                    <a:bodyPr/>
                    <a:lstStyle/>
                    <a:p>
                      <a:pPr algn="ctr" fontAlgn="b"/>
                      <a:r>
                        <a:rPr lang="en-GB" sz="1600" u="none" strike="noStrike" dirty="0">
                          <a:effectLst/>
                        </a:rPr>
                        <a:t>SICK PERSON (SPECIFIC DIAGNOSIS)</a:t>
                      </a:r>
                      <a:endParaRPr lang="en-GB"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600" b="0" i="0" u="none" strike="noStrike" dirty="0">
                          <a:solidFill>
                            <a:srgbClr val="000000"/>
                          </a:solidFill>
                          <a:effectLst/>
                          <a:latin typeface="Calibri" panose="020F0502020204030204" pitchFamily="34" charset="0"/>
                        </a:rPr>
                        <a:t>32,409</a:t>
                      </a:r>
                    </a:p>
                  </a:txBody>
                  <a:tcPr marL="9525" marR="9525" marT="9525" marB="0" anchor="ctr"/>
                </a:tc>
                <a:tc>
                  <a:txBody>
                    <a:bodyPr/>
                    <a:lstStyle/>
                    <a:p>
                      <a:pPr algn="ctr" fontAlgn="b"/>
                      <a:r>
                        <a:rPr lang="en-GB" sz="1600" b="0" i="0" u="none" strike="noStrike" dirty="0">
                          <a:solidFill>
                            <a:srgbClr val="000000"/>
                          </a:solidFill>
                          <a:effectLst/>
                          <a:latin typeface="Calibri" panose="020F0502020204030204" pitchFamily="34" charset="0"/>
                        </a:rPr>
                        <a:t>13,864</a:t>
                      </a:r>
                    </a:p>
                  </a:txBody>
                  <a:tcPr marL="9525" marR="9525" marT="9525" marB="0" anchor="ctr"/>
                </a:tc>
                <a:tc>
                  <a:txBody>
                    <a:bodyPr/>
                    <a:lstStyle/>
                    <a:p>
                      <a:pPr algn="ctr" fontAlgn="b"/>
                      <a:r>
                        <a:rPr lang="en-GB" sz="1600" u="none" strike="noStrike" dirty="0">
                          <a:effectLst/>
                        </a:rPr>
                        <a:t>9,464</a:t>
                      </a:r>
                      <a:endParaRPr lang="en-GB"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600" b="0" i="0" u="none" strike="noStrike">
                          <a:solidFill>
                            <a:srgbClr val="000000"/>
                          </a:solidFill>
                          <a:effectLst/>
                          <a:latin typeface="Calibri" panose="020F0502020204030204" pitchFamily="34" charset="0"/>
                        </a:rPr>
                        <a:t>68.3%</a:t>
                      </a:r>
                    </a:p>
                  </a:txBody>
                  <a:tcPr marL="9525" marR="9525" marT="9525" marB="0" anchor="ctr"/>
                </a:tc>
                <a:extLst>
                  <a:ext uri="{0D108BD9-81ED-4DB2-BD59-A6C34878D82A}">
                    <a16:rowId xmlns:a16="http://schemas.microsoft.com/office/drawing/2014/main" val="1982063449"/>
                  </a:ext>
                </a:extLst>
              </a:tr>
              <a:tr h="467358">
                <a:tc>
                  <a:txBody>
                    <a:bodyPr/>
                    <a:lstStyle/>
                    <a:p>
                      <a:pPr algn="ctr" fontAlgn="b"/>
                      <a:r>
                        <a:rPr lang="en-GB" sz="1600" u="none" strike="noStrike" dirty="0">
                          <a:effectLst/>
                        </a:rPr>
                        <a:t>UNCONSCIOUS/FAINTING (NEAR)</a:t>
                      </a:r>
                      <a:endParaRPr lang="en-GB"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600" b="0" i="0" u="none" strike="noStrike" dirty="0">
                          <a:solidFill>
                            <a:srgbClr val="000000"/>
                          </a:solidFill>
                          <a:effectLst/>
                          <a:latin typeface="Calibri" panose="020F0502020204030204" pitchFamily="34" charset="0"/>
                        </a:rPr>
                        <a:t>23,554</a:t>
                      </a:r>
                    </a:p>
                  </a:txBody>
                  <a:tcPr marL="9525" marR="9525" marT="9525" marB="0" anchor="ctr"/>
                </a:tc>
                <a:tc>
                  <a:txBody>
                    <a:bodyPr/>
                    <a:lstStyle/>
                    <a:p>
                      <a:pPr algn="ctr" fontAlgn="b"/>
                      <a:r>
                        <a:rPr lang="en-GB" sz="1600" b="0" i="0" u="none" strike="noStrike" dirty="0">
                          <a:solidFill>
                            <a:srgbClr val="000000"/>
                          </a:solidFill>
                          <a:effectLst/>
                          <a:latin typeface="Calibri" panose="020F0502020204030204" pitchFamily="34" charset="0"/>
                        </a:rPr>
                        <a:t>14,592</a:t>
                      </a:r>
                    </a:p>
                  </a:txBody>
                  <a:tcPr marL="9525" marR="9525" marT="9525" marB="0" anchor="ctr"/>
                </a:tc>
                <a:tc>
                  <a:txBody>
                    <a:bodyPr/>
                    <a:lstStyle/>
                    <a:p>
                      <a:pPr algn="ctr" fontAlgn="b"/>
                      <a:r>
                        <a:rPr lang="en-GB" sz="1600" u="none" strike="noStrike" dirty="0">
                          <a:effectLst/>
                        </a:rPr>
                        <a:t>9,191</a:t>
                      </a:r>
                      <a:endParaRPr lang="en-GB"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600" b="0" i="0" u="none" strike="noStrike" dirty="0">
                          <a:solidFill>
                            <a:srgbClr val="000000"/>
                          </a:solidFill>
                          <a:effectLst/>
                          <a:latin typeface="Calibri" panose="020F0502020204030204" pitchFamily="34" charset="0"/>
                        </a:rPr>
                        <a:t>63.0%</a:t>
                      </a:r>
                    </a:p>
                  </a:txBody>
                  <a:tcPr marL="9525" marR="9525" marT="9525" marB="0" anchor="ctr"/>
                </a:tc>
                <a:extLst>
                  <a:ext uri="{0D108BD9-81ED-4DB2-BD59-A6C34878D82A}">
                    <a16:rowId xmlns:a16="http://schemas.microsoft.com/office/drawing/2014/main" val="1460234247"/>
                  </a:ext>
                </a:extLst>
              </a:tr>
              <a:tr h="467358">
                <a:tc>
                  <a:txBody>
                    <a:bodyPr/>
                    <a:lstStyle/>
                    <a:p>
                      <a:pPr algn="ctr" fontAlgn="b"/>
                      <a:r>
                        <a:rPr lang="en-GB" sz="1600" u="none" strike="noStrike" dirty="0">
                          <a:effectLst/>
                        </a:rPr>
                        <a:t>HAEMORRHAGE/LACERATIONS</a:t>
                      </a:r>
                      <a:endParaRPr lang="en-GB"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600" b="0" i="0" u="none" strike="noStrike" dirty="0">
                          <a:solidFill>
                            <a:srgbClr val="000000"/>
                          </a:solidFill>
                          <a:effectLst/>
                          <a:latin typeface="Calibri" panose="020F0502020204030204" pitchFamily="34" charset="0"/>
                        </a:rPr>
                        <a:t>15,526</a:t>
                      </a:r>
                    </a:p>
                  </a:txBody>
                  <a:tcPr marL="9525" marR="9525" marT="9525" marB="0" anchor="ctr"/>
                </a:tc>
                <a:tc>
                  <a:txBody>
                    <a:bodyPr/>
                    <a:lstStyle/>
                    <a:p>
                      <a:pPr algn="ctr" fontAlgn="b"/>
                      <a:r>
                        <a:rPr lang="en-GB" sz="1600" b="0" i="0" u="none" strike="noStrike" dirty="0">
                          <a:solidFill>
                            <a:srgbClr val="000000"/>
                          </a:solidFill>
                          <a:effectLst/>
                          <a:latin typeface="Calibri" panose="020F0502020204030204" pitchFamily="34" charset="0"/>
                        </a:rPr>
                        <a:t>11,200</a:t>
                      </a:r>
                    </a:p>
                  </a:txBody>
                  <a:tcPr marL="9525" marR="9525" marT="9525" marB="0" anchor="ctr"/>
                </a:tc>
                <a:tc>
                  <a:txBody>
                    <a:bodyPr/>
                    <a:lstStyle/>
                    <a:p>
                      <a:pPr algn="ctr" fontAlgn="b"/>
                      <a:r>
                        <a:rPr lang="en-GB" sz="1600" u="none" strike="noStrike" dirty="0">
                          <a:effectLst/>
                        </a:rPr>
                        <a:t>8,408</a:t>
                      </a:r>
                      <a:endParaRPr lang="en-GB"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600" b="0" i="0" u="none" strike="noStrike">
                          <a:solidFill>
                            <a:srgbClr val="000000"/>
                          </a:solidFill>
                          <a:effectLst/>
                          <a:latin typeface="Calibri" panose="020F0502020204030204" pitchFamily="34" charset="0"/>
                        </a:rPr>
                        <a:t>75.1%</a:t>
                      </a:r>
                    </a:p>
                  </a:txBody>
                  <a:tcPr marL="9525" marR="9525" marT="9525" marB="0" anchor="ctr"/>
                </a:tc>
                <a:extLst>
                  <a:ext uri="{0D108BD9-81ED-4DB2-BD59-A6C34878D82A}">
                    <a16:rowId xmlns:a16="http://schemas.microsoft.com/office/drawing/2014/main" val="1140918858"/>
                  </a:ext>
                </a:extLst>
              </a:tr>
              <a:tr h="467358">
                <a:tc>
                  <a:txBody>
                    <a:bodyPr/>
                    <a:lstStyle/>
                    <a:p>
                      <a:pPr algn="ctr" fontAlgn="b"/>
                      <a:r>
                        <a:rPr lang="en-GB" sz="1600" u="none" strike="noStrike" dirty="0">
                          <a:effectLst/>
                        </a:rPr>
                        <a:t>CONVULSIONS/FITTING</a:t>
                      </a:r>
                      <a:endParaRPr lang="en-GB"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600" b="0" i="0" u="none" strike="noStrike" dirty="0">
                          <a:solidFill>
                            <a:srgbClr val="000000"/>
                          </a:solidFill>
                          <a:effectLst/>
                          <a:latin typeface="Calibri" panose="020F0502020204030204" pitchFamily="34" charset="0"/>
                        </a:rPr>
                        <a:t>15,717</a:t>
                      </a:r>
                    </a:p>
                  </a:txBody>
                  <a:tcPr marL="9525" marR="9525" marT="9525" marB="0" anchor="ctr"/>
                </a:tc>
                <a:tc>
                  <a:txBody>
                    <a:bodyPr/>
                    <a:lstStyle/>
                    <a:p>
                      <a:pPr algn="ctr" fontAlgn="b"/>
                      <a:r>
                        <a:rPr lang="en-GB" sz="1600" b="0" i="0" u="none" strike="noStrike" dirty="0">
                          <a:solidFill>
                            <a:srgbClr val="000000"/>
                          </a:solidFill>
                          <a:effectLst/>
                          <a:latin typeface="Calibri" panose="020F0502020204030204" pitchFamily="34" charset="0"/>
                        </a:rPr>
                        <a:t>11,321</a:t>
                      </a:r>
                    </a:p>
                  </a:txBody>
                  <a:tcPr marL="9525" marR="9525" marT="9525" marB="0" anchor="ctr"/>
                </a:tc>
                <a:tc>
                  <a:txBody>
                    <a:bodyPr/>
                    <a:lstStyle/>
                    <a:p>
                      <a:pPr algn="ctr" fontAlgn="b"/>
                      <a:r>
                        <a:rPr lang="en-GB" sz="1600" u="none" strike="noStrike" dirty="0">
                          <a:effectLst/>
                        </a:rPr>
                        <a:t>7,733</a:t>
                      </a:r>
                      <a:endParaRPr lang="en-GB"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600" b="0" i="0" u="none" strike="noStrike">
                          <a:solidFill>
                            <a:srgbClr val="000000"/>
                          </a:solidFill>
                          <a:effectLst/>
                          <a:latin typeface="Calibri" panose="020F0502020204030204" pitchFamily="34" charset="0"/>
                        </a:rPr>
                        <a:t>68.3%</a:t>
                      </a:r>
                    </a:p>
                  </a:txBody>
                  <a:tcPr marL="9525" marR="9525" marT="9525" marB="0" anchor="ctr"/>
                </a:tc>
                <a:extLst>
                  <a:ext uri="{0D108BD9-81ED-4DB2-BD59-A6C34878D82A}">
                    <a16:rowId xmlns:a16="http://schemas.microsoft.com/office/drawing/2014/main" val="3855177726"/>
                  </a:ext>
                </a:extLst>
              </a:tr>
              <a:tr h="467358">
                <a:tc>
                  <a:txBody>
                    <a:bodyPr/>
                    <a:lstStyle/>
                    <a:p>
                      <a:pPr algn="ctr" fontAlgn="b"/>
                      <a:r>
                        <a:rPr lang="en-GB" sz="1600" u="none" strike="noStrike" dirty="0">
                          <a:effectLst/>
                        </a:rPr>
                        <a:t>STROKE (CVA/TIA)</a:t>
                      </a:r>
                      <a:endParaRPr lang="en-GB"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600" b="0" i="0" u="none" strike="noStrike" dirty="0">
                          <a:solidFill>
                            <a:srgbClr val="000000"/>
                          </a:solidFill>
                          <a:effectLst/>
                          <a:latin typeface="Calibri" panose="020F0502020204030204" pitchFamily="34" charset="0"/>
                        </a:rPr>
                        <a:t>15,982</a:t>
                      </a:r>
                    </a:p>
                  </a:txBody>
                  <a:tcPr marL="9525" marR="9525" marT="9525" marB="0" anchor="ctr"/>
                </a:tc>
                <a:tc>
                  <a:txBody>
                    <a:bodyPr/>
                    <a:lstStyle/>
                    <a:p>
                      <a:pPr algn="ctr" fontAlgn="b"/>
                      <a:r>
                        <a:rPr lang="en-GB" sz="1600" b="0" i="0" u="none" strike="noStrike" dirty="0">
                          <a:solidFill>
                            <a:srgbClr val="000000"/>
                          </a:solidFill>
                          <a:effectLst/>
                          <a:latin typeface="Calibri" panose="020F0502020204030204" pitchFamily="34" charset="0"/>
                        </a:rPr>
                        <a:t>10,324</a:t>
                      </a:r>
                    </a:p>
                  </a:txBody>
                  <a:tcPr marL="9525" marR="9525" marT="9525" marB="0" anchor="ctr"/>
                </a:tc>
                <a:tc>
                  <a:txBody>
                    <a:bodyPr/>
                    <a:lstStyle/>
                    <a:p>
                      <a:pPr algn="ctr" fontAlgn="b"/>
                      <a:r>
                        <a:rPr lang="en-GB" sz="1600" u="none" strike="noStrike" dirty="0">
                          <a:effectLst/>
                        </a:rPr>
                        <a:t>7,285</a:t>
                      </a:r>
                      <a:endParaRPr lang="en-GB"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GB" sz="1600" b="0" i="0" u="none" strike="noStrike" dirty="0">
                          <a:solidFill>
                            <a:srgbClr val="000000"/>
                          </a:solidFill>
                          <a:effectLst/>
                          <a:latin typeface="Calibri" panose="020F0502020204030204" pitchFamily="34" charset="0"/>
                        </a:rPr>
                        <a:t>70.6%</a:t>
                      </a:r>
                    </a:p>
                  </a:txBody>
                  <a:tcPr marL="9525" marR="9525" marT="9525" marB="0" anchor="ctr"/>
                </a:tc>
                <a:extLst>
                  <a:ext uri="{0D108BD9-81ED-4DB2-BD59-A6C34878D82A}">
                    <a16:rowId xmlns:a16="http://schemas.microsoft.com/office/drawing/2014/main" val="3513295724"/>
                  </a:ext>
                </a:extLst>
              </a:tr>
            </a:tbl>
          </a:graphicData>
        </a:graphic>
      </p:graphicFrame>
    </p:spTree>
    <p:extLst>
      <p:ext uri="{BB962C8B-B14F-4D97-AF65-F5344CB8AC3E}">
        <p14:creationId xmlns:p14="http://schemas.microsoft.com/office/powerpoint/2010/main" val="21599366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D2D1C4C3-1CAB-4394-BC03-BC6913BBCEA9}"/>
              </a:ext>
            </a:extLst>
          </p:cNvPr>
          <p:cNvPicPr>
            <a:picLocks noChangeAspect="1"/>
          </p:cNvPicPr>
          <p:nvPr/>
        </p:nvPicPr>
        <p:blipFill>
          <a:blip r:embed="rId2"/>
          <a:stretch>
            <a:fillRect/>
          </a:stretch>
        </p:blipFill>
        <p:spPr>
          <a:xfrm>
            <a:off x="0" y="837545"/>
            <a:ext cx="12192000" cy="1820153"/>
          </a:xfrm>
          <a:prstGeom prst="rect">
            <a:avLst/>
          </a:prstGeom>
        </p:spPr>
      </p:pic>
      <p:sp>
        <p:nvSpPr>
          <p:cNvPr id="3" name="Freeform 3"/>
          <p:cNvSpPr/>
          <p:nvPr/>
        </p:nvSpPr>
        <p:spPr>
          <a:xfrm flipH="1">
            <a:off x="10649949" y="-578049"/>
            <a:ext cx="2750395" cy="2557868"/>
          </a:xfrm>
          <a:custGeom>
            <a:avLst/>
            <a:gdLst/>
            <a:ahLst/>
            <a:cxnLst/>
            <a:rect l="l" t="t" r="r" b="b"/>
            <a:pathLst>
              <a:path w="4125593" h="3836802">
                <a:moveTo>
                  <a:pt x="4125593" y="0"/>
                </a:moveTo>
                <a:lnTo>
                  <a:pt x="0" y="0"/>
                </a:lnTo>
                <a:lnTo>
                  <a:pt x="0" y="3836801"/>
                </a:lnTo>
                <a:lnTo>
                  <a:pt x="4125593" y="3836801"/>
                </a:lnTo>
                <a:lnTo>
                  <a:pt x="4125593" y="0"/>
                </a:lnTo>
                <a:close/>
              </a:path>
            </a:pathLst>
          </a:custGeom>
          <a:blipFill>
            <a:blip r:embed="rId3">
              <a:alphaModFix amt="5000"/>
              <a:extLst>
                <a:ext uri="{96DAC541-7B7A-43D3-8B79-37D633B846F1}">
                  <asvg:svgBlip xmlns:asvg="http://schemas.microsoft.com/office/drawing/2016/SVG/main" r:embed="rId4"/>
                </a:ext>
              </a:extLst>
            </a:blip>
            <a:stretch>
              <a:fillRect/>
            </a:stretch>
          </a:blipFill>
        </p:spPr>
      </p:sp>
      <p:sp>
        <p:nvSpPr>
          <p:cNvPr id="7" name="Freeform 7"/>
          <p:cNvSpPr/>
          <p:nvPr/>
        </p:nvSpPr>
        <p:spPr>
          <a:xfrm>
            <a:off x="8386686" y="99831"/>
            <a:ext cx="2552054" cy="598669"/>
          </a:xfrm>
          <a:custGeom>
            <a:avLst/>
            <a:gdLst/>
            <a:ahLst/>
            <a:cxnLst/>
            <a:rect l="l" t="t" r="r" b="b"/>
            <a:pathLst>
              <a:path w="3828081" h="898004">
                <a:moveTo>
                  <a:pt x="0" y="0"/>
                </a:moveTo>
                <a:lnTo>
                  <a:pt x="3828080" y="0"/>
                </a:lnTo>
                <a:lnTo>
                  <a:pt x="3828080" y="898004"/>
                </a:lnTo>
                <a:lnTo>
                  <a:pt x="0" y="898004"/>
                </a:lnTo>
                <a:lnTo>
                  <a:pt x="0" y="0"/>
                </a:lnTo>
                <a:close/>
              </a:path>
            </a:pathLst>
          </a:custGeom>
          <a:blipFill>
            <a:blip r:embed="rId5"/>
            <a:stretch>
              <a:fillRect/>
            </a:stretch>
          </a:blipFill>
        </p:spPr>
      </p:sp>
      <p:grpSp>
        <p:nvGrpSpPr>
          <p:cNvPr id="9" name="Group 8">
            <a:extLst>
              <a:ext uri="{FF2B5EF4-FFF2-40B4-BE49-F238E27FC236}">
                <a16:creationId xmlns:a16="http://schemas.microsoft.com/office/drawing/2014/main" id="{33D73C35-B699-4E41-BF52-B730A10A5613}"/>
              </a:ext>
            </a:extLst>
          </p:cNvPr>
          <p:cNvGrpSpPr/>
          <p:nvPr/>
        </p:nvGrpSpPr>
        <p:grpSpPr>
          <a:xfrm>
            <a:off x="0" y="0"/>
            <a:ext cx="12192000" cy="6501607"/>
            <a:chOff x="-20244" y="-543132"/>
            <a:chExt cx="12192000" cy="6501607"/>
          </a:xfrm>
        </p:grpSpPr>
        <p:sp>
          <p:nvSpPr>
            <p:cNvPr id="10" name="TextBox 2">
              <a:extLst>
                <a:ext uri="{FF2B5EF4-FFF2-40B4-BE49-F238E27FC236}">
                  <a16:creationId xmlns:a16="http://schemas.microsoft.com/office/drawing/2014/main" id="{B9097DAB-0DB8-47B6-BC96-4226FFC83F33}"/>
                </a:ext>
              </a:extLst>
            </p:cNvPr>
            <p:cNvSpPr txBox="1"/>
            <p:nvPr/>
          </p:nvSpPr>
          <p:spPr>
            <a:xfrm>
              <a:off x="331113" y="-543132"/>
              <a:ext cx="10156690" cy="511810"/>
            </a:xfrm>
            <a:prstGeom prst="rect">
              <a:avLst/>
            </a:prstGeom>
          </p:spPr>
          <p:txBody>
            <a:bodyPr lIns="0" tIns="0" rIns="0" bIns="0" rtlCol="0" anchor="t">
              <a:spAutoFit/>
            </a:bodyPr>
            <a:lstStyle/>
            <a:p>
              <a:pPr>
                <a:lnSpc>
                  <a:spcPts val="4160"/>
                </a:lnSpc>
              </a:pPr>
              <a:r>
                <a:rPr lang="en-US" sz="3200" dirty="0">
                  <a:solidFill>
                    <a:srgbClr val="4C6484"/>
                  </a:solidFill>
                  <a:latin typeface="Montserrat Semi-Bold"/>
                </a:rPr>
                <a:t>Lost Hours by Age Profile 2023  </a:t>
              </a:r>
            </a:p>
          </p:txBody>
        </p:sp>
        <p:pic>
          <p:nvPicPr>
            <p:cNvPr id="11" name="Picture 10">
              <a:extLst>
                <a:ext uri="{FF2B5EF4-FFF2-40B4-BE49-F238E27FC236}">
                  <a16:creationId xmlns:a16="http://schemas.microsoft.com/office/drawing/2014/main" id="{812DD7F9-E0D7-44BC-B249-23CFA9E32195}"/>
                </a:ext>
              </a:extLst>
            </p:cNvPr>
            <p:cNvPicPr>
              <a:picLocks noChangeAspect="1"/>
            </p:cNvPicPr>
            <p:nvPr/>
          </p:nvPicPr>
          <p:blipFill>
            <a:blip r:embed="rId6"/>
            <a:stretch>
              <a:fillRect/>
            </a:stretch>
          </p:blipFill>
          <p:spPr>
            <a:xfrm>
              <a:off x="-20244" y="2125944"/>
              <a:ext cx="12192000" cy="1885169"/>
            </a:xfrm>
            <a:prstGeom prst="rect">
              <a:avLst/>
            </a:prstGeom>
          </p:spPr>
        </p:pic>
        <p:sp>
          <p:nvSpPr>
            <p:cNvPr id="12" name="TextBox 12">
              <a:extLst>
                <a:ext uri="{FF2B5EF4-FFF2-40B4-BE49-F238E27FC236}">
                  <a16:creationId xmlns:a16="http://schemas.microsoft.com/office/drawing/2014/main" id="{328D00F6-B3D9-4918-9243-CBAF7A79C775}"/>
                </a:ext>
              </a:extLst>
            </p:cNvPr>
            <p:cNvSpPr txBox="1"/>
            <p:nvPr/>
          </p:nvSpPr>
          <p:spPr>
            <a:xfrm>
              <a:off x="331113" y="2571937"/>
              <a:ext cx="9725984" cy="290702"/>
            </a:xfrm>
            <a:prstGeom prst="rect">
              <a:avLst/>
            </a:prstGeom>
          </p:spPr>
          <p:txBody>
            <a:bodyPr lIns="0" tIns="0" rIns="0" bIns="0" rtlCol="0" anchor="t">
              <a:spAutoFit/>
            </a:bodyPr>
            <a:lstStyle/>
            <a:p>
              <a:pPr marL="362718" lvl="1" indent="-181359">
                <a:lnSpc>
                  <a:spcPts val="2352"/>
                </a:lnSpc>
                <a:buFont typeface="Arial"/>
                <a:buChar char="•"/>
              </a:pPr>
              <a:r>
                <a:rPr lang="en-US" sz="1680" dirty="0">
                  <a:solidFill>
                    <a:srgbClr val="143752"/>
                  </a:solidFill>
                  <a:latin typeface="Aileron Regular"/>
                </a:rPr>
                <a:t>Over 4  Hours </a:t>
              </a:r>
            </a:p>
          </p:txBody>
        </p:sp>
        <p:sp>
          <p:nvSpPr>
            <p:cNvPr id="13" name="TextBox 12">
              <a:extLst>
                <a:ext uri="{FF2B5EF4-FFF2-40B4-BE49-F238E27FC236}">
                  <a16:creationId xmlns:a16="http://schemas.microsoft.com/office/drawing/2014/main" id="{569C7710-D051-4391-B2E9-03A2996CFE82}"/>
                </a:ext>
              </a:extLst>
            </p:cNvPr>
            <p:cNvSpPr txBox="1"/>
            <p:nvPr/>
          </p:nvSpPr>
          <p:spPr>
            <a:xfrm>
              <a:off x="331113" y="355856"/>
              <a:ext cx="9725984" cy="290702"/>
            </a:xfrm>
            <a:prstGeom prst="rect">
              <a:avLst/>
            </a:prstGeom>
          </p:spPr>
          <p:txBody>
            <a:bodyPr lIns="0" tIns="0" rIns="0" bIns="0" rtlCol="0" anchor="t">
              <a:spAutoFit/>
            </a:bodyPr>
            <a:lstStyle/>
            <a:p>
              <a:pPr marL="362718" lvl="1" indent="-181359">
                <a:lnSpc>
                  <a:spcPts val="2352"/>
                </a:lnSpc>
                <a:buFont typeface="Arial"/>
                <a:buChar char="•"/>
              </a:pPr>
              <a:r>
                <a:rPr lang="en-US" sz="1680" dirty="0">
                  <a:solidFill>
                    <a:srgbClr val="143752"/>
                  </a:solidFill>
                  <a:latin typeface="Aileron Regular"/>
                </a:rPr>
                <a:t>Over 60 min </a:t>
              </a:r>
            </a:p>
          </p:txBody>
        </p:sp>
        <p:pic>
          <p:nvPicPr>
            <p:cNvPr id="14" name="Picture 13">
              <a:extLst>
                <a:ext uri="{FF2B5EF4-FFF2-40B4-BE49-F238E27FC236}">
                  <a16:creationId xmlns:a16="http://schemas.microsoft.com/office/drawing/2014/main" id="{594AFFFF-96E4-4774-9ABE-FC43145430A9}"/>
                </a:ext>
              </a:extLst>
            </p:cNvPr>
            <p:cNvPicPr>
              <a:picLocks noChangeAspect="1"/>
            </p:cNvPicPr>
            <p:nvPr/>
          </p:nvPicPr>
          <p:blipFill>
            <a:blip r:embed="rId7"/>
            <a:stretch>
              <a:fillRect/>
            </a:stretch>
          </p:blipFill>
          <p:spPr>
            <a:xfrm>
              <a:off x="-20244" y="4073306"/>
              <a:ext cx="12192000" cy="1885169"/>
            </a:xfrm>
            <a:prstGeom prst="rect">
              <a:avLst/>
            </a:prstGeom>
          </p:spPr>
        </p:pic>
        <p:sp>
          <p:nvSpPr>
            <p:cNvPr id="15" name="TextBox 12">
              <a:extLst>
                <a:ext uri="{FF2B5EF4-FFF2-40B4-BE49-F238E27FC236}">
                  <a16:creationId xmlns:a16="http://schemas.microsoft.com/office/drawing/2014/main" id="{B6BC6271-93B8-474E-8D09-6AEF16B69B52}"/>
                </a:ext>
              </a:extLst>
            </p:cNvPr>
            <p:cNvSpPr txBox="1"/>
            <p:nvPr/>
          </p:nvSpPr>
          <p:spPr>
            <a:xfrm>
              <a:off x="331113" y="4344225"/>
              <a:ext cx="9725984" cy="290702"/>
            </a:xfrm>
            <a:prstGeom prst="rect">
              <a:avLst/>
            </a:prstGeom>
          </p:spPr>
          <p:txBody>
            <a:bodyPr lIns="0" tIns="0" rIns="0" bIns="0" rtlCol="0" anchor="t">
              <a:spAutoFit/>
            </a:bodyPr>
            <a:lstStyle/>
            <a:p>
              <a:pPr marL="362718" lvl="1" indent="-181359">
                <a:lnSpc>
                  <a:spcPts val="2352"/>
                </a:lnSpc>
                <a:buFont typeface="Arial"/>
                <a:buChar char="•"/>
              </a:pPr>
              <a:r>
                <a:rPr lang="en-US" sz="1680" dirty="0">
                  <a:solidFill>
                    <a:srgbClr val="143752"/>
                  </a:solidFill>
                  <a:latin typeface="Aileron Regular"/>
                </a:rPr>
                <a:t>Over 8 Hours </a:t>
              </a:r>
            </a:p>
          </p:txBody>
        </p:sp>
      </p:grpSp>
    </p:spTree>
    <p:extLst>
      <p:ext uri="{BB962C8B-B14F-4D97-AF65-F5344CB8AC3E}">
        <p14:creationId xmlns:p14="http://schemas.microsoft.com/office/powerpoint/2010/main" val="1822145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FD31E2B-B96A-B868-BE34-03EFF7A038F1}"/>
              </a:ext>
            </a:extLst>
          </p:cNvPr>
          <p:cNvSpPr txBox="1"/>
          <p:nvPr/>
        </p:nvSpPr>
        <p:spPr>
          <a:xfrm>
            <a:off x="1733544" y="6000622"/>
            <a:ext cx="10458455" cy="1191545"/>
          </a:xfrm>
          <a:prstGeom prst="rect">
            <a:avLst/>
          </a:prstGeom>
          <a:solidFill>
            <a:schemeClr val="bg1">
              <a:lumMod val="50000"/>
            </a:schemeClr>
          </a:solidFill>
        </p:spPr>
        <p:txBody>
          <a:bodyPr wrap="square" rtlCol="0">
            <a:spAutoFit/>
          </a:bodyPr>
          <a:lstStyle/>
          <a:p>
            <a:pPr defTabSz="653156"/>
            <a:r>
              <a:rPr lang="en-GB" sz="1000" b="1" dirty="0">
                <a:solidFill>
                  <a:prstClr val="black"/>
                </a:solidFill>
                <a:latin typeface="Segoe UI" panose="020B0502040204020203" pitchFamily="34" charset="0"/>
                <a:cs typeface="Segoe UI" panose="020B0502040204020203" pitchFamily="34" charset="0"/>
              </a:rPr>
              <a:t>In-Month RAG Indicates = </a:t>
            </a:r>
          </a:p>
          <a:p>
            <a:pPr defTabSz="653156"/>
            <a:r>
              <a:rPr lang="en-GB" sz="1000" dirty="0">
                <a:solidFill>
                  <a:srgbClr val="00B050"/>
                </a:solidFill>
                <a:latin typeface="Segoe UI" panose="020B0502040204020203" pitchFamily="34" charset="0"/>
                <a:cs typeface="Segoe UI" panose="020B0502040204020203" pitchFamily="34" charset="0"/>
              </a:rPr>
              <a:t>Green: Performance is at or has exceeded the target </a:t>
            </a:r>
            <a:r>
              <a:rPr lang="en-GB" sz="1000" i="1" dirty="0">
                <a:solidFill>
                  <a:srgbClr val="00B050"/>
                </a:solidFill>
                <a:latin typeface="Segoe UI" panose="020B0502040204020203" pitchFamily="34" charset="0"/>
                <a:cs typeface="Segoe UI" panose="020B0502040204020203" pitchFamily="34" charset="0"/>
              </a:rPr>
              <a:t>(Indicates no action is required)										</a:t>
            </a:r>
          </a:p>
          <a:p>
            <a:pPr defTabSz="653156"/>
            <a:r>
              <a:rPr lang="en-GB" sz="1000" dirty="0">
                <a:solidFill>
                  <a:srgbClr val="FFC000"/>
                </a:solidFill>
                <a:latin typeface="Segoe UI" panose="020B0502040204020203" pitchFamily="34" charset="0"/>
                <a:cs typeface="Segoe UI" panose="020B0502040204020203" pitchFamily="34" charset="0"/>
              </a:rPr>
              <a:t>Amber: Performance is at or within 10% of target </a:t>
            </a:r>
            <a:r>
              <a:rPr lang="en-GB" sz="1000" i="1" dirty="0">
                <a:solidFill>
                  <a:srgbClr val="FFC000"/>
                </a:solidFill>
                <a:latin typeface="Segoe UI" panose="020B0502040204020203" pitchFamily="34" charset="0"/>
                <a:cs typeface="Segoe UI" panose="020B0502040204020203" pitchFamily="34" charset="0"/>
              </a:rPr>
              <a:t>(Indicates some issues/risks to performance (monitoring is required))</a:t>
            </a:r>
          </a:p>
          <a:p>
            <a:pPr defTabSz="653156"/>
            <a:r>
              <a:rPr lang="en-GB" sz="1000" dirty="0">
                <a:solidFill>
                  <a:srgbClr val="FF0000"/>
                </a:solidFill>
                <a:latin typeface="Segoe UI" panose="020B0502040204020203" pitchFamily="34" charset="0"/>
                <a:cs typeface="Segoe UI" panose="020B0502040204020203" pitchFamily="34" charset="0"/>
              </a:rPr>
              <a:t>Red: Performance is less than 10% of target (Indicates close monitoring or significant action is required)								</a:t>
            </a:r>
          </a:p>
          <a:p>
            <a:pPr defTabSz="653156"/>
            <a:r>
              <a:rPr lang="en-GB" sz="1000" dirty="0">
                <a:solidFill>
                  <a:srgbClr val="7030A0"/>
                </a:solidFill>
                <a:latin typeface="Segoe UI" panose="020B0502040204020203" pitchFamily="34" charset="0"/>
                <a:cs typeface="Segoe UI" panose="020B0502040204020203" pitchFamily="34" charset="0"/>
              </a:rPr>
              <a:t>TBD: Status cannot be calculated (To Be Determined</a:t>
            </a:r>
            <a:r>
              <a:rPr lang="en-GB" sz="1143" dirty="0">
                <a:solidFill>
                  <a:srgbClr val="7030A0"/>
                </a:solidFill>
                <a:latin typeface="Segoe UI" panose="020B0502040204020203" pitchFamily="34" charset="0"/>
                <a:cs typeface="Segoe UI" panose="020B0502040204020203" pitchFamily="34" charset="0"/>
              </a:rPr>
              <a:t>)</a:t>
            </a:r>
          </a:p>
        </p:txBody>
      </p:sp>
      <p:sp>
        <p:nvSpPr>
          <p:cNvPr id="12" name="Rectangle 11">
            <a:extLst>
              <a:ext uri="{FF2B5EF4-FFF2-40B4-BE49-F238E27FC236}">
                <a16:creationId xmlns:a16="http://schemas.microsoft.com/office/drawing/2014/main" id="{0FFC0444-F25B-E784-7225-292309147A99}"/>
              </a:ext>
            </a:extLst>
          </p:cNvPr>
          <p:cNvSpPr/>
          <p:nvPr/>
        </p:nvSpPr>
        <p:spPr>
          <a:xfrm>
            <a:off x="1" y="0"/>
            <a:ext cx="1733107" cy="6858000"/>
          </a:xfrm>
          <a:prstGeom prst="rect">
            <a:avLst/>
          </a:prstGeom>
          <a:solidFill>
            <a:srgbClr val="007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53156"/>
            <a:endParaRPr lang="en-GB" dirty="0">
              <a:solidFill>
                <a:prstClr val="white"/>
              </a:solidFill>
              <a:latin typeface="Calibri" panose="020F0502020204030204"/>
            </a:endParaRPr>
          </a:p>
        </p:txBody>
      </p:sp>
      <p:pic>
        <p:nvPicPr>
          <p:cNvPr id="13" name="Picture 12" descr="A picture containing clipart&#10;&#10;Description automatically generated">
            <a:extLst>
              <a:ext uri="{FF2B5EF4-FFF2-40B4-BE49-F238E27FC236}">
                <a16:creationId xmlns:a16="http://schemas.microsoft.com/office/drawing/2014/main" id="{80319901-40C0-AF13-F038-D08D41DE03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8415" y="5817160"/>
            <a:ext cx="676275" cy="695325"/>
          </a:xfrm>
          <a:prstGeom prst="rect">
            <a:avLst/>
          </a:prstGeom>
        </p:spPr>
      </p:pic>
      <p:sp>
        <p:nvSpPr>
          <p:cNvPr id="11" name="TextBox 10">
            <a:extLst>
              <a:ext uri="{FF2B5EF4-FFF2-40B4-BE49-F238E27FC236}">
                <a16:creationId xmlns:a16="http://schemas.microsoft.com/office/drawing/2014/main" id="{8212CFAA-A864-2C8E-CB86-F81E9CD6D8DB}"/>
              </a:ext>
            </a:extLst>
          </p:cNvPr>
          <p:cNvSpPr txBox="1"/>
          <p:nvPr/>
        </p:nvSpPr>
        <p:spPr>
          <a:xfrm rot="16200000">
            <a:off x="-1741106" y="2258761"/>
            <a:ext cx="5215314" cy="1569660"/>
          </a:xfrm>
          <a:prstGeom prst="rect">
            <a:avLst/>
          </a:prstGeom>
          <a:noFill/>
        </p:spPr>
        <p:txBody>
          <a:bodyPr wrap="square" rtlCol="0">
            <a:spAutoFit/>
          </a:bodyPr>
          <a:lstStyle/>
          <a:p>
            <a:pPr defTabSz="653156"/>
            <a:r>
              <a:rPr lang="en-GB" sz="3200" b="1" dirty="0">
                <a:solidFill>
                  <a:prstClr val="white"/>
                </a:solidFill>
                <a:latin typeface="Segoe UI" panose="020B0502040204020203" pitchFamily="34" charset="0"/>
                <a:cs typeface="Segoe UI" panose="020B0502040204020203" pitchFamily="34" charset="0"/>
              </a:rPr>
              <a:t>Section 1: Monthly Indicators / Top Indicator Dashboard </a:t>
            </a:r>
          </a:p>
        </p:txBody>
      </p:sp>
      <p:sp>
        <p:nvSpPr>
          <p:cNvPr id="3" name="TextBox 2">
            <a:extLst>
              <a:ext uri="{FF2B5EF4-FFF2-40B4-BE49-F238E27FC236}">
                <a16:creationId xmlns:a16="http://schemas.microsoft.com/office/drawing/2014/main" id="{AC96A119-8B4E-B2DA-A7A9-D94A217893DD}"/>
              </a:ext>
            </a:extLst>
          </p:cNvPr>
          <p:cNvSpPr txBox="1"/>
          <p:nvPr/>
        </p:nvSpPr>
        <p:spPr>
          <a:xfrm>
            <a:off x="8861911" y="6606296"/>
            <a:ext cx="3218316" cy="430887"/>
          </a:xfrm>
          <a:prstGeom prst="rect">
            <a:avLst/>
          </a:prstGeom>
          <a:noFill/>
          <a:ln>
            <a:noFill/>
          </a:ln>
        </p:spPr>
        <p:txBody>
          <a:bodyPr wrap="square" rtlCol="0">
            <a:spAutoFit/>
          </a:bodyPr>
          <a:lstStyle/>
          <a:p>
            <a:pPr defTabSz="653156"/>
            <a:r>
              <a:rPr lang="en-GB" sz="1100" dirty="0">
                <a:solidFill>
                  <a:srgbClr val="007749"/>
                </a:solidFill>
                <a:latin typeface="Bahnschrift Light" panose="020B0502040204020203" pitchFamily="34" charset="0"/>
              </a:rPr>
              <a:t>Welsh Ambulance Services University NHS Trust</a:t>
            </a:r>
          </a:p>
        </p:txBody>
      </p:sp>
      <p:pic>
        <p:nvPicPr>
          <p:cNvPr id="6" name="Picture 5">
            <a:extLst>
              <a:ext uri="{FF2B5EF4-FFF2-40B4-BE49-F238E27FC236}">
                <a16:creationId xmlns:a16="http://schemas.microsoft.com/office/drawing/2014/main" id="{65074503-1B7E-44A8-93C4-3A089BEC083F}"/>
              </a:ext>
            </a:extLst>
          </p:cNvPr>
          <p:cNvPicPr>
            <a:picLocks noChangeAspect="1"/>
          </p:cNvPicPr>
          <p:nvPr/>
        </p:nvPicPr>
        <p:blipFill>
          <a:blip r:embed="rId4"/>
          <a:stretch>
            <a:fillRect/>
          </a:stretch>
        </p:blipFill>
        <p:spPr>
          <a:xfrm>
            <a:off x="1733101" y="0"/>
            <a:ext cx="5247369" cy="5996371"/>
          </a:xfrm>
          <a:prstGeom prst="rect">
            <a:avLst/>
          </a:prstGeom>
        </p:spPr>
      </p:pic>
      <p:pic>
        <p:nvPicPr>
          <p:cNvPr id="8" name="Picture 7">
            <a:extLst>
              <a:ext uri="{FF2B5EF4-FFF2-40B4-BE49-F238E27FC236}">
                <a16:creationId xmlns:a16="http://schemas.microsoft.com/office/drawing/2014/main" id="{EDEA7983-CCC9-EE41-B2A9-AEDD452DCEEB}"/>
              </a:ext>
            </a:extLst>
          </p:cNvPr>
          <p:cNvPicPr>
            <a:picLocks noChangeAspect="1"/>
          </p:cNvPicPr>
          <p:nvPr/>
        </p:nvPicPr>
        <p:blipFill>
          <a:blip r:embed="rId5"/>
          <a:stretch>
            <a:fillRect/>
          </a:stretch>
        </p:blipFill>
        <p:spPr>
          <a:xfrm>
            <a:off x="6962048" y="0"/>
            <a:ext cx="5229951" cy="5996371"/>
          </a:xfrm>
          <a:prstGeom prst="rect">
            <a:avLst/>
          </a:prstGeom>
        </p:spPr>
      </p:pic>
      <p:sp>
        <p:nvSpPr>
          <p:cNvPr id="4" name="Star: 5 Points 3">
            <a:extLst>
              <a:ext uri="{FF2B5EF4-FFF2-40B4-BE49-F238E27FC236}">
                <a16:creationId xmlns:a16="http://schemas.microsoft.com/office/drawing/2014/main" id="{B2E3BCB7-09ED-4042-B147-AC50DE7F3972}"/>
              </a:ext>
            </a:extLst>
          </p:cNvPr>
          <p:cNvSpPr/>
          <p:nvPr/>
        </p:nvSpPr>
        <p:spPr>
          <a:xfrm>
            <a:off x="1795247" y="1727839"/>
            <a:ext cx="212527" cy="20162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Star: 5 Points 13">
            <a:extLst>
              <a:ext uri="{FF2B5EF4-FFF2-40B4-BE49-F238E27FC236}">
                <a16:creationId xmlns:a16="http://schemas.microsoft.com/office/drawing/2014/main" id="{8EA01809-B61E-482B-BB36-E848CF617EDD}"/>
              </a:ext>
            </a:extLst>
          </p:cNvPr>
          <p:cNvSpPr/>
          <p:nvPr/>
        </p:nvSpPr>
        <p:spPr>
          <a:xfrm>
            <a:off x="1788256" y="1997685"/>
            <a:ext cx="212527" cy="20162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Star: 5 Points 14">
            <a:extLst>
              <a:ext uri="{FF2B5EF4-FFF2-40B4-BE49-F238E27FC236}">
                <a16:creationId xmlns:a16="http://schemas.microsoft.com/office/drawing/2014/main" id="{F20D48D6-FC5A-4913-979D-1EAFAF1B8A22}"/>
              </a:ext>
            </a:extLst>
          </p:cNvPr>
          <p:cNvSpPr/>
          <p:nvPr/>
        </p:nvSpPr>
        <p:spPr>
          <a:xfrm>
            <a:off x="1746311" y="3306369"/>
            <a:ext cx="212527" cy="20162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Star: 5 Points 15">
            <a:extLst>
              <a:ext uri="{FF2B5EF4-FFF2-40B4-BE49-F238E27FC236}">
                <a16:creationId xmlns:a16="http://schemas.microsoft.com/office/drawing/2014/main" id="{D606CFD3-7984-4D30-8C1B-9ACF200A824D}"/>
              </a:ext>
            </a:extLst>
          </p:cNvPr>
          <p:cNvSpPr/>
          <p:nvPr/>
        </p:nvSpPr>
        <p:spPr>
          <a:xfrm>
            <a:off x="1746311" y="5755957"/>
            <a:ext cx="212527" cy="20162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Star: 5 Points 16">
            <a:extLst>
              <a:ext uri="{FF2B5EF4-FFF2-40B4-BE49-F238E27FC236}">
                <a16:creationId xmlns:a16="http://schemas.microsoft.com/office/drawing/2014/main" id="{A4C0F71F-5DAF-4BFE-9383-53F9B356EE58}"/>
              </a:ext>
            </a:extLst>
          </p:cNvPr>
          <p:cNvSpPr/>
          <p:nvPr/>
        </p:nvSpPr>
        <p:spPr>
          <a:xfrm>
            <a:off x="7006214" y="621889"/>
            <a:ext cx="212527" cy="20162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Star: 5 Points 17">
            <a:extLst>
              <a:ext uri="{FF2B5EF4-FFF2-40B4-BE49-F238E27FC236}">
                <a16:creationId xmlns:a16="http://schemas.microsoft.com/office/drawing/2014/main" id="{0E997FBD-364A-46E4-AFFB-3122D109DF6F}"/>
              </a:ext>
            </a:extLst>
          </p:cNvPr>
          <p:cNvSpPr/>
          <p:nvPr/>
        </p:nvSpPr>
        <p:spPr>
          <a:xfrm>
            <a:off x="7014603" y="3230868"/>
            <a:ext cx="212527" cy="20162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Star: 5 Points 18">
            <a:extLst>
              <a:ext uri="{FF2B5EF4-FFF2-40B4-BE49-F238E27FC236}">
                <a16:creationId xmlns:a16="http://schemas.microsoft.com/office/drawing/2014/main" id="{C5D27EEC-2878-42C6-932A-F8951ECCFD6F}"/>
              </a:ext>
            </a:extLst>
          </p:cNvPr>
          <p:cNvSpPr/>
          <p:nvPr/>
        </p:nvSpPr>
        <p:spPr>
          <a:xfrm>
            <a:off x="7014603" y="3474149"/>
            <a:ext cx="212527" cy="20162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Star: 5 Points 19">
            <a:extLst>
              <a:ext uri="{FF2B5EF4-FFF2-40B4-BE49-F238E27FC236}">
                <a16:creationId xmlns:a16="http://schemas.microsoft.com/office/drawing/2014/main" id="{D8ABC4AF-D400-462D-BC0F-ABE28D04EC88}"/>
              </a:ext>
            </a:extLst>
          </p:cNvPr>
          <p:cNvSpPr/>
          <p:nvPr/>
        </p:nvSpPr>
        <p:spPr>
          <a:xfrm>
            <a:off x="6997825" y="4422106"/>
            <a:ext cx="212527" cy="20162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Star: 5 Points 20">
            <a:extLst>
              <a:ext uri="{FF2B5EF4-FFF2-40B4-BE49-F238E27FC236}">
                <a16:creationId xmlns:a16="http://schemas.microsoft.com/office/drawing/2014/main" id="{9EB7872A-E749-4876-9EAD-8100D4C446D1}"/>
              </a:ext>
            </a:extLst>
          </p:cNvPr>
          <p:cNvSpPr/>
          <p:nvPr/>
        </p:nvSpPr>
        <p:spPr>
          <a:xfrm>
            <a:off x="7006214" y="5076448"/>
            <a:ext cx="212527" cy="20162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Star: 5 Points 21">
            <a:extLst>
              <a:ext uri="{FF2B5EF4-FFF2-40B4-BE49-F238E27FC236}">
                <a16:creationId xmlns:a16="http://schemas.microsoft.com/office/drawing/2014/main" id="{507DD156-493E-44F0-813F-D733BB1C5C43}"/>
              </a:ext>
            </a:extLst>
          </p:cNvPr>
          <p:cNvSpPr/>
          <p:nvPr/>
        </p:nvSpPr>
        <p:spPr>
          <a:xfrm>
            <a:off x="6997825" y="4841556"/>
            <a:ext cx="212527" cy="20162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Star: 5 Points 22">
            <a:extLst>
              <a:ext uri="{FF2B5EF4-FFF2-40B4-BE49-F238E27FC236}">
                <a16:creationId xmlns:a16="http://schemas.microsoft.com/office/drawing/2014/main" id="{B9F1D742-6762-490D-8165-51428A7FE577}"/>
              </a:ext>
            </a:extLst>
          </p:cNvPr>
          <p:cNvSpPr/>
          <p:nvPr/>
        </p:nvSpPr>
        <p:spPr>
          <a:xfrm>
            <a:off x="1739320" y="4767453"/>
            <a:ext cx="212527" cy="20162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569031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0FFC0444-F25B-E784-7225-292309147A99}"/>
              </a:ext>
            </a:extLst>
          </p:cNvPr>
          <p:cNvSpPr/>
          <p:nvPr/>
        </p:nvSpPr>
        <p:spPr>
          <a:xfrm>
            <a:off x="1" y="0"/>
            <a:ext cx="1733107" cy="6858000"/>
          </a:xfrm>
          <a:prstGeom prst="rect">
            <a:avLst/>
          </a:prstGeom>
          <a:solidFill>
            <a:srgbClr val="007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53156"/>
            <a:endParaRPr lang="en-GB" dirty="0">
              <a:solidFill>
                <a:prstClr val="white"/>
              </a:solidFill>
              <a:latin typeface="Calibri" panose="020F0502020204030204"/>
            </a:endParaRPr>
          </a:p>
        </p:txBody>
      </p:sp>
      <p:pic>
        <p:nvPicPr>
          <p:cNvPr id="13" name="Picture 12" descr="A picture containing clipart&#10;&#10;Description automatically generated">
            <a:extLst>
              <a:ext uri="{FF2B5EF4-FFF2-40B4-BE49-F238E27FC236}">
                <a16:creationId xmlns:a16="http://schemas.microsoft.com/office/drawing/2014/main" id="{80319901-40C0-AF13-F038-D08D41DE03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8415" y="5817160"/>
            <a:ext cx="676275" cy="695325"/>
          </a:xfrm>
          <a:prstGeom prst="rect">
            <a:avLst/>
          </a:prstGeom>
        </p:spPr>
      </p:pic>
      <p:sp>
        <p:nvSpPr>
          <p:cNvPr id="11" name="TextBox 10">
            <a:extLst>
              <a:ext uri="{FF2B5EF4-FFF2-40B4-BE49-F238E27FC236}">
                <a16:creationId xmlns:a16="http://schemas.microsoft.com/office/drawing/2014/main" id="{8212CFAA-A864-2C8E-CB86-F81E9CD6D8DB}"/>
              </a:ext>
            </a:extLst>
          </p:cNvPr>
          <p:cNvSpPr txBox="1"/>
          <p:nvPr/>
        </p:nvSpPr>
        <p:spPr>
          <a:xfrm rot="16200000">
            <a:off x="-1825545" y="2666765"/>
            <a:ext cx="5384191" cy="584775"/>
          </a:xfrm>
          <a:prstGeom prst="rect">
            <a:avLst/>
          </a:prstGeom>
          <a:noFill/>
        </p:spPr>
        <p:txBody>
          <a:bodyPr wrap="square" rtlCol="0">
            <a:spAutoFit/>
          </a:bodyPr>
          <a:lstStyle/>
          <a:p>
            <a:pPr algn="ctr" defTabSz="653156"/>
            <a:r>
              <a:rPr lang="en-GB" sz="3200" b="1" dirty="0">
                <a:solidFill>
                  <a:prstClr val="white"/>
                </a:solidFill>
                <a:latin typeface="Segoe UI" panose="020B0502040204020203" pitchFamily="34" charset="0"/>
                <a:cs typeface="Segoe UI" panose="020B0502040204020203" pitchFamily="34" charset="0"/>
              </a:rPr>
              <a:t>Performance Plan  </a:t>
            </a:r>
          </a:p>
        </p:txBody>
      </p:sp>
      <p:sp>
        <p:nvSpPr>
          <p:cNvPr id="15" name="TextBox 14">
            <a:extLst>
              <a:ext uri="{FF2B5EF4-FFF2-40B4-BE49-F238E27FC236}">
                <a16:creationId xmlns:a16="http://schemas.microsoft.com/office/drawing/2014/main" id="{09651DBC-1DB2-58A9-4160-09CE7513D0BE}"/>
              </a:ext>
            </a:extLst>
          </p:cNvPr>
          <p:cNvSpPr txBox="1"/>
          <p:nvPr/>
        </p:nvSpPr>
        <p:spPr>
          <a:xfrm>
            <a:off x="8562295" y="6512484"/>
            <a:ext cx="3220401" cy="430887"/>
          </a:xfrm>
          <a:prstGeom prst="rect">
            <a:avLst/>
          </a:prstGeom>
          <a:noFill/>
          <a:ln>
            <a:noFill/>
          </a:ln>
        </p:spPr>
        <p:txBody>
          <a:bodyPr wrap="square" rtlCol="0">
            <a:spAutoFit/>
          </a:bodyPr>
          <a:lstStyle/>
          <a:p>
            <a:pPr defTabSz="653156"/>
            <a:r>
              <a:rPr lang="en-GB" sz="1100" dirty="0">
                <a:solidFill>
                  <a:srgbClr val="007749"/>
                </a:solidFill>
                <a:latin typeface="Bahnschrift Light" panose="020B0502040204020203" pitchFamily="34" charset="0"/>
              </a:rPr>
              <a:t>Welsh Ambulance Services University NHS Trust</a:t>
            </a:r>
          </a:p>
        </p:txBody>
      </p:sp>
      <p:sp>
        <p:nvSpPr>
          <p:cNvPr id="14" name="TextBox 13"/>
          <p:cNvSpPr txBox="1"/>
          <p:nvPr/>
        </p:nvSpPr>
        <p:spPr>
          <a:xfrm>
            <a:off x="1943576" y="93023"/>
            <a:ext cx="6066854" cy="620042"/>
          </a:xfrm>
          <a:prstGeom prst="rect">
            <a:avLst/>
          </a:prstGeom>
          <a:noFill/>
        </p:spPr>
        <p:txBody>
          <a:bodyPr wrap="none" rtlCol="0">
            <a:spAutoFit/>
          </a:bodyPr>
          <a:lstStyle/>
          <a:p>
            <a:pPr defTabSz="653156"/>
            <a:r>
              <a:rPr lang="en-GB" sz="3429" b="1" dirty="0">
                <a:solidFill>
                  <a:prstClr val="black"/>
                </a:solidFill>
                <a:latin typeface="Segoe UI" panose="020B0502040204020203" pitchFamily="34" charset="0"/>
                <a:cs typeface="Segoe UI" panose="020B0502040204020203" pitchFamily="34" charset="0"/>
              </a:rPr>
              <a:t>Performance Plan - Actions  </a:t>
            </a:r>
          </a:p>
        </p:txBody>
      </p:sp>
      <p:sp>
        <p:nvSpPr>
          <p:cNvPr id="8" name="TextBox 7">
            <a:extLst>
              <a:ext uri="{FF2B5EF4-FFF2-40B4-BE49-F238E27FC236}">
                <a16:creationId xmlns:a16="http://schemas.microsoft.com/office/drawing/2014/main" id="{7F6F2B39-02A8-9D22-4362-1EED2052F05F}"/>
              </a:ext>
            </a:extLst>
          </p:cNvPr>
          <p:cNvSpPr txBox="1"/>
          <p:nvPr/>
        </p:nvSpPr>
        <p:spPr>
          <a:xfrm>
            <a:off x="2074204" y="1057144"/>
            <a:ext cx="9839120" cy="5786199"/>
          </a:xfrm>
          <a:prstGeom prst="rect">
            <a:avLst/>
          </a:prstGeom>
          <a:noFill/>
        </p:spPr>
        <p:txBody>
          <a:bodyPr wrap="square">
            <a:spAutoFit/>
          </a:bodyPr>
          <a:lstStyle/>
          <a:p>
            <a:pPr marL="244933" indent="-244933" defTabSz="653156">
              <a:spcAft>
                <a:spcPts val="429"/>
              </a:spcAft>
              <a:buFont typeface="Arial" panose="020B0604020202020204" pitchFamily="34" charset="0"/>
              <a:buChar char="•"/>
            </a:pPr>
            <a:r>
              <a:rPr lang="en-GB" sz="2000" dirty="0">
                <a:solidFill>
                  <a:prstClr val="black"/>
                </a:solidFill>
                <a:latin typeface="Segoe UI" panose="020B0502040204020203" pitchFamily="34" charset="0"/>
                <a:cs typeface="Segoe UI" panose="020B0502040204020203" pitchFamily="34" charset="0"/>
              </a:rPr>
              <a:t>The Trust provided a</a:t>
            </a:r>
            <a:r>
              <a:rPr lang="en-GB" sz="2000" b="1" dirty="0">
                <a:solidFill>
                  <a:prstClr val="black"/>
                </a:solidFill>
                <a:latin typeface="Segoe UI" panose="020B0502040204020203" pitchFamily="34" charset="0"/>
                <a:cs typeface="Segoe UI" panose="020B0502040204020203" pitchFamily="34" charset="0"/>
              </a:rPr>
              <a:t> detailed report </a:t>
            </a:r>
            <a:r>
              <a:rPr lang="en-GB" sz="2000" dirty="0">
                <a:solidFill>
                  <a:prstClr val="black"/>
                </a:solidFill>
                <a:latin typeface="Segoe UI" panose="020B0502040204020203" pitchFamily="34" charset="0"/>
                <a:cs typeface="Segoe UI" panose="020B0502040204020203" pitchFamily="34" charset="0"/>
              </a:rPr>
              <a:t>for the </a:t>
            </a:r>
            <a:r>
              <a:rPr lang="en-GB" sz="2000" b="1" dirty="0">
                <a:solidFill>
                  <a:prstClr val="black"/>
                </a:solidFill>
                <a:latin typeface="Segoe UI" panose="020B0502040204020203" pitchFamily="34" charset="0"/>
                <a:cs typeface="Segoe UI" panose="020B0502040204020203" pitchFamily="34" charset="0"/>
              </a:rPr>
              <a:t>20 Jun-24 Interim Ambulance Commissioning Group, </a:t>
            </a:r>
            <a:r>
              <a:rPr lang="en-GB" sz="2000" dirty="0">
                <a:solidFill>
                  <a:prstClr val="black"/>
                </a:solidFill>
                <a:latin typeface="Segoe UI" panose="020B0502040204020203" pitchFamily="34" charset="0"/>
                <a:cs typeface="Segoe UI" panose="020B0502040204020203" pitchFamily="34" charset="0"/>
              </a:rPr>
              <a:t>which sets out actions taken to date and further planned actions for 2024/25.</a:t>
            </a:r>
          </a:p>
          <a:p>
            <a:pPr marL="244933" indent="-244933" defTabSz="653156">
              <a:spcAft>
                <a:spcPts val="429"/>
              </a:spcAft>
              <a:buFont typeface="Arial" panose="020B0604020202020204" pitchFamily="34" charset="0"/>
              <a:buChar char="•"/>
            </a:pPr>
            <a:r>
              <a:rPr lang="en-GB" sz="2000" dirty="0">
                <a:solidFill>
                  <a:prstClr val="black"/>
                </a:solidFill>
                <a:latin typeface="Segoe UI" panose="020B0502040204020203" pitchFamily="34" charset="0"/>
                <a:cs typeface="Segoe UI" panose="020B0502040204020203" pitchFamily="34" charset="0"/>
              </a:rPr>
              <a:t>As described in our IMTP, actions continue in relation to improving response times and reducing avoidable harm, including</a:t>
            </a:r>
          </a:p>
          <a:p>
            <a:pPr marL="571511" lvl="1" indent="-244933" defTabSz="653156">
              <a:buFont typeface="Arial" panose="020B0604020202020204" pitchFamily="34" charset="0"/>
              <a:buChar char="•"/>
            </a:pPr>
            <a:r>
              <a:rPr lang="en-GB" sz="2000" dirty="0">
                <a:solidFill>
                  <a:prstClr val="black"/>
                </a:solidFill>
                <a:latin typeface="Segoe UI" panose="020B0502040204020203" pitchFamily="34" charset="0"/>
                <a:cs typeface="Segoe UI" panose="020B0502040204020203" pitchFamily="34" charset="0"/>
              </a:rPr>
              <a:t>CHARU recruitment (currently at 73%) and effectiveness</a:t>
            </a:r>
          </a:p>
          <a:p>
            <a:pPr marL="571511" lvl="1" indent="-244933" defTabSz="653156">
              <a:buFont typeface="Arial" panose="020B0604020202020204" pitchFamily="34" charset="0"/>
              <a:buChar char="•"/>
            </a:pPr>
            <a:r>
              <a:rPr lang="en-GB" sz="2000" dirty="0">
                <a:solidFill>
                  <a:prstClr val="black"/>
                </a:solidFill>
                <a:latin typeface="Segoe UI" panose="020B0502040204020203" pitchFamily="34" charset="0"/>
                <a:cs typeface="Segoe UI" panose="020B0502040204020203" pitchFamily="34" charset="0"/>
              </a:rPr>
              <a:t>recruitment to commissioned levels and reduction in sickness absence</a:t>
            </a:r>
          </a:p>
          <a:p>
            <a:pPr marL="571511" lvl="1" indent="-244933" defTabSz="653156">
              <a:buFont typeface="Arial" panose="020B0604020202020204" pitchFamily="34" charset="0"/>
              <a:buChar char="•"/>
            </a:pPr>
            <a:r>
              <a:rPr lang="en-GB" sz="2000" dirty="0">
                <a:solidFill>
                  <a:prstClr val="black"/>
                </a:solidFill>
                <a:latin typeface="Segoe UI" panose="020B0502040204020203" pitchFamily="34" charset="0"/>
                <a:cs typeface="Segoe UI" panose="020B0502040204020203" pitchFamily="34" charset="0"/>
              </a:rPr>
              <a:t>focus on mobilisation times and time on scene. </a:t>
            </a:r>
          </a:p>
          <a:p>
            <a:pPr marL="244933" indent="-244933" defTabSz="653156">
              <a:spcAft>
                <a:spcPts val="429"/>
              </a:spcAft>
              <a:buFont typeface="Arial" panose="020B0604020202020204" pitchFamily="34" charset="0"/>
              <a:buChar char="•"/>
            </a:pPr>
            <a:r>
              <a:rPr lang="en-GB" sz="2000" dirty="0">
                <a:solidFill>
                  <a:prstClr val="black"/>
                </a:solidFill>
                <a:latin typeface="Segoe UI" panose="020B0502040204020203" pitchFamily="34" charset="0"/>
                <a:cs typeface="Segoe UI" panose="020B0502040204020203" pitchFamily="34" charset="0"/>
              </a:rPr>
              <a:t>However, modelling demonstrates that these will not be sufficient and therefore we are focused on </a:t>
            </a:r>
            <a:r>
              <a:rPr lang="en-GB" sz="2000" b="1" dirty="0">
                <a:solidFill>
                  <a:prstClr val="black"/>
                </a:solidFill>
                <a:latin typeface="Segoe UI" panose="020B0502040204020203" pitchFamily="34" charset="0"/>
                <a:cs typeface="Segoe UI" panose="020B0502040204020203" pitchFamily="34" charset="0"/>
              </a:rPr>
              <a:t>rapid evolution </a:t>
            </a:r>
            <a:r>
              <a:rPr lang="en-GB" sz="2000" dirty="0">
                <a:solidFill>
                  <a:prstClr val="black"/>
                </a:solidFill>
                <a:latin typeface="Segoe UI" panose="020B0502040204020203" pitchFamily="34" charset="0"/>
                <a:cs typeface="Segoe UI" panose="020B0502040204020203" pitchFamily="34" charset="0"/>
              </a:rPr>
              <a:t>of the clinical response model including</a:t>
            </a:r>
          </a:p>
          <a:p>
            <a:pPr marL="571511" lvl="1" indent="-244933" defTabSz="653156">
              <a:buFont typeface="Arial" panose="020B0604020202020204" pitchFamily="34" charset="0"/>
              <a:buChar char="•"/>
            </a:pPr>
            <a:r>
              <a:rPr lang="en-GB" sz="2000" dirty="0">
                <a:solidFill>
                  <a:prstClr val="black"/>
                </a:solidFill>
                <a:latin typeface="Segoe UI" panose="020B0502040204020203" pitchFamily="34" charset="0"/>
                <a:cs typeface="Segoe UI" panose="020B0502040204020203" pitchFamily="34" charset="0"/>
              </a:rPr>
              <a:t>rapid clinical screening; </a:t>
            </a:r>
          </a:p>
          <a:p>
            <a:pPr marL="571511" lvl="1" indent="-244933" defTabSz="653156">
              <a:buFont typeface="Arial" panose="020B0604020202020204" pitchFamily="34" charset="0"/>
              <a:buChar char="•"/>
            </a:pPr>
            <a:r>
              <a:rPr lang="en-GB" sz="2000" dirty="0">
                <a:solidFill>
                  <a:prstClr val="black"/>
                </a:solidFill>
                <a:latin typeface="Segoe UI" panose="020B0502040204020203" pitchFamily="34" charset="0"/>
                <a:cs typeface="Segoe UI" panose="020B0502040204020203" pitchFamily="34" charset="0"/>
              </a:rPr>
              <a:t>delivering appropriate pathways irrespective of access point (including a single DOS);</a:t>
            </a:r>
          </a:p>
          <a:p>
            <a:pPr marL="571511" lvl="1" indent="-244933" defTabSz="653156">
              <a:buFont typeface="Arial" panose="020B0604020202020204" pitchFamily="34" charset="0"/>
              <a:buChar char="•"/>
            </a:pPr>
            <a:r>
              <a:rPr lang="en-GB" sz="2000" dirty="0">
                <a:solidFill>
                  <a:prstClr val="black"/>
                </a:solidFill>
                <a:latin typeface="Segoe UI" panose="020B0502040204020203" pitchFamily="34" charset="0"/>
                <a:cs typeface="Segoe UI" panose="020B0502040204020203" pitchFamily="34" charset="0"/>
              </a:rPr>
              <a:t>Increased numbers of patients </a:t>
            </a:r>
            <a:r>
              <a:rPr lang="en-GB" sz="2000" b="1" dirty="0">
                <a:solidFill>
                  <a:prstClr val="black"/>
                </a:solidFill>
                <a:latin typeface="Segoe UI" panose="020B0502040204020203" pitchFamily="34" charset="0"/>
                <a:cs typeface="Segoe UI" panose="020B0502040204020203" pitchFamily="34" charset="0"/>
              </a:rPr>
              <a:t>managed safely at home </a:t>
            </a:r>
            <a:r>
              <a:rPr lang="en-GB" sz="2000" dirty="0">
                <a:solidFill>
                  <a:prstClr val="black"/>
                </a:solidFill>
                <a:latin typeface="Segoe UI" panose="020B0502040204020203" pitchFamily="34" charset="0"/>
                <a:cs typeface="Segoe UI" panose="020B0502040204020203" pitchFamily="34" charset="0"/>
              </a:rPr>
              <a:t>through remote clinical assessment, alternative face to face response capacity (</a:t>
            </a:r>
            <a:r>
              <a:rPr lang="en-GB" sz="2000" dirty="0" err="1">
                <a:solidFill>
                  <a:prstClr val="black"/>
                </a:solidFill>
                <a:latin typeface="Segoe UI" panose="020B0502040204020203" pitchFamily="34" charset="0"/>
                <a:cs typeface="Segoe UI" panose="020B0502040204020203" pitchFamily="34" charset="0"/>
              </a:rPr>
              <a:t>APPs</a:t>
            </a:r>
            <a:r>
              <a:rPr lang="en-GB" sz="2000" dirty="0">
                <a:solidFill>
                  <a:prstClr val="black"/>
                </a:solidFill>
                <a:latin typeface="Segoe UI" panose="020B0502040204020203" pitchFamily="34" charset="0"/>
                <a:cs typeface="Segoe UI" panose="020B0502040204020203" pitchFamily="34" charset="0"/>
              </a:rPr>
              <a:t> and mental health response) and </a:t>
            </a:r>
          </a:p>
          <a:p>
            <a:pPr marL="571511" lvl="1" indent="-244933" defTabSz="653156">
              <a:buFont typeface="Arial" panose="020B0604020202020204" pitchFamily="34" charset="0"/>
              <a:buChar char="•"/>
            </a:pPr>
            <a:r>
              <a:rPr lang="en-GB" sz="2000" dirty="0">
                <a:solidFill>
                  <a:prstClr val="black"/>
                </a:solidFill>
                <a:latin typeface="Segoe UI" panose="020B0502040204020203" pitchFamily="34" charset="0"/>
                <a:cs typeface="Segoe UI" panose="020B0502040204020203" pitchFamily="34" charset="0"/>
              </a:rPr>
              <a:t>improved health board referral pathways (</a:t>
            </a:r>
            <a:r>
              <a:rPr lang="en-GB" sz="2000" dirty="0" err="1">
                <a:solidFill>
                  <a:prstClr val="black"/>
                </a:solidFill>
                <a:latin typeface="Segoe UI" panose="020B0502040204020203" pitchFamily="34" charset="0"/>
                <a:cs typeface="Segoe UI" panose="020B0502040204020203" pitchFamily="34" charset="0"/>
              </a:rPr>
              <a:t>ICAPs</a:t>
            </a:r>
            <a:r>
              <a:rPr lang="en-GB" sz="2000">
                <a:solidFill>
                  <a:prstClr val="black"/>
                </a:solidFill>
                <a:latin typeface="Segoe UI" panose="020B0502040204020203" pitchFamily="34" charset="0"/>
                <a:cs typeface="Segoe UI" panose="020B0502040204020203" pitchFamily="34" charset="0"/>
              </a:rPr>
              <a:t> re-commencing)</a:t>
            </a:r>
            <a:endParaRPr lang="en-GB" sz="2000" dirty="0">
              <a:solidFill>
                <a:prstClr val="black"/>
              </a:solidFill>
              <a:latin typeface="Segoe UI" panose="020B0502040204020203" pitchFamily="34" charset="0"/>
              <a:cs typeface="Segoe UI" panose="020B0502040204020203" pitchFamily="34" charset="0"/>
            </a:endParaRPr>
          </a:p>
          <a:p>
            <a:pPr marL="244933" indent="-244933" defTabSz="653156">
              <a:spcAft>
                <a:spcPts val="429"/>
              </a:spcAft>
              <a:buFont typeface="Arial" panose="020B0604020202020204" pitchFamily="34" charset="0"/>
              <a:buChar char="•"/>
            </a:pPr>
            <a:endParaRPr lang="en-GB" sz="2000" dirty="0">
              <a:solidFill>
                <a:prstClr val="black"/>
              </a:solidFill>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0812662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643</TotalTime>
  <Words>1407</Words>
  <Application>Microsoft Office PowerPoint</Application>
  <PresentationFormat>Widescreen</PresentationFormat>
  <Paragraphs>172</Paragraphs>
  <Slides>17</Slides>
  <Notes>2</Notes>
  <HiddenSlides>0</HiddenSlides>
  <MMClips>0</MMClips>
  <ScaleCrop>false</ScaleCrop>
  <HeadingPairs>
    <vt:vector size="8" baseType="variant">
      <vt:variant>
        <vt:lpstr>Fonts Used</vt:lpstr>
      </vt:variant>
      <vt:variant>
        <vt:i4>8</vt:i4>
      </vt:variant>
      <vt:variant>
        <vt:lpstr>Theme</vt:lpstr>
      </vt:variant>
      <vt:variant>
        <vt:i4>3</vt:i4>
      </vt:variant>
      <vt:variant>
        <vt:lpstr>Embedded OLE Servers</vt:lpstr>
      </vt:variant>
      <vt:variant>
        <vt:i4>1</vt:i4>
      </vt:variant>
      <vt:variant>
        <vt:lpstr>Slide Titles</vt:lpstr>
      </vt:variant>
      <vt:variant>
        <vt:i4>17</vt:i4>
      </vt:variant>
    </vt:vector>
  </HeadingPairs>
  <TitlesOfParts>
    <vt:vector size="29" baseType="lpstr">
      <vt:lpstr>Aileron Regular</vt:lpstr>
      <vt:lpstr>Arial</vt:lpstr>
      <vt:lpstr>Bahnschrift Light</vt:lpstr>
      <vt:lpstr>Calibri</vt:lpstr>
      <vt:lpstr>Calibri Light</vt:lpstr>
      <vt:lpstr>Montserrat Semi-Bold</vt:lpstr>
      <vt:lpstr>Segoe UI</vt:lpstr>
      <vt:lpstr>Verdana Pro Light</vt:lpstr>
      <vt:lpstr>Office Theme</vt:lpstr>
      <vt:lpstr>1_Office Theme</vt:lpstr>
      <vt:lpstr>2_Office Theme</vt:lpstr>
      <vt:lpstr>Worksheet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Some Potential Questions / Issues</vt:lpstr>
      <vt:lpstr>PowerPoint Presentation</vt:lpstr>
      <vt:lpstr>PowerPoint Presentation</vt:lpstr>
      <vt:lpstr>PowerPoint Presentation</vt:lpstr>
      <vt:lpstr>PowerPoint Presentation</vt:lpstr>
      <vt:lpstr>PowerPoint Presentation</vt:lpstr>
    </vt:vector>
  </TitlesOfParts>
  <Company>Cwm Taf Morgannwg University Health Board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Stephen Harrhy (NHS Wales Joint Commissioning Committee)</dc:creator>
  <cp:lastModifiedBy>Gwenan Roberts (CTM UHB - Corporate, NHS Wales Joint Commissioning Committee)</cp:lastModifiedBy>
  <cp:revision>41</cp:revision>
  <cp:lastPrinted>2024-07-15T08:47:55Z</cp:lastPrinted>
  <dcterms:created xsi:type="dcterms:W3CDTF">2024-07-02T11:06:07Z</dcterms:created>
  <dcterms:modified xsi:type="dcterms:W3CDTF">2024-07-15T09:54:48Z</dcterms:modified>
</cp:coreProperties>
</file>