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89" r:id="rId3"/>
    <p:sldId id="290" r:id="rId4"/>
    <p:sldId id="293" r:id="rId5"/>
    <p:sldId id="292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</p:sldIdLst>
  <p:sldSz cx="18288000" cy="10287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Frutiger" panose="020B0800000000000000"/>
      <p:regular r:id="rId26"/>
    </p:embeddedFont>
    <p:embeddedFont>
      <p:font typeface="Frutiger 1" panose="020B0800000000000000"/>
      <p:regular r:id="rId27"/>
    </p:embeddedFont>
    <p:embeddedFont>
      <p:font typeface="Frutiger 2" panose="020B050000000000000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35D5F-4576-47E9-821E-FC2555AEA0E5}">
          <p14:sldIdLst>
            <p14:sldId id="256"/>
            <p14:sldId id="289"/>
            <p14:sldId id="290"/>
            <p14:sldId id="293"/>
            <p14:sldId id="292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e Leyshon (CTM UHB - Communications &amp; Engagement)" initials="LL(U-C&amp;E" lastIdx="1" clrIdx="0">
    <p:extLst>
      <p:ext uri="{19B8F6BF-5375-455C-9EA6-DF929625EA0E}">
        <p15:presenceInfo xmlns:p15="http://schemas.microsoft.com/office/powerpoint/2012/main" userId="S::Lee.Leyshon@wales.nhs.uk::73206956-8c0d-4073-8238-d705a2df58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1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06054B-BC3C-445F-BBB3-1A4E185EE29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91E348-52B4-46A3-9250-1CEED98563FA}">
      <dgm:prSet phldrT="[Text]"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Health</a:t>
          </a:r>
          <a:r>
            <a:rPr lang="en-GB" dirty="0"/>
            <a:t> </a:t>
          </a:r>
          <a:r>
            <a:rPr lang="en-GB" dirty="0">
              <a:solidFill>
                <a:srgbClr val="334871"/>
              </a:solidFill>
            </a:rPr>
            <a:t>Gain</a:t>
          </a:r>
        </a:p>
      </dgm:t>
    </dgm:pt>
    <dgm:pt modelId="{1E75B03C-555F-45B5-85CB-A61FD5F5BD53}" type="parTrans" cxnId="{57DBA69D-7862-42FA-9836-9829F411EE62}">
      <dgm:prSet/>
      <dgm:spPr/>
      <dgm:t>
        <a:bodyPr/>
        <a:lstStyle/>
        <a:p>
          <a:endParaRPr lang="en-GB"/>
        </a:p>
      </dgm:t>
    </dgm:pt>
    <dgm:pt modelId="{7F52CE2E-1570-4C01-966C-8F14D73D41CE}" type="sibTrans" cxnId="{57DBA69D-7862-42FA-9836-9829F411EE62}">
      <dgm:prSet/>
      <dgm:spPr/>
      <dgm:t>
        <a:bodyPr/>
        <a:lstStyle/>
        <a:p>
          <a:endParaRPr lang="en-GB"/>
        </a:p>
      </dgm:t>
    </dgm:pt>
    <dgm:pt modelId="{14F8ABA9-C228-403B-BC3C-E73E2DC62BF2}">
      <dgm:prSet phldrT="[Text]"/>
      <dgm:spPr>
        <a:solidFill>
          <a:srgbClr val="334871"/>
        </a:solidFill>
      </dgm:spPr>
      <dgm:t>
        <a:bodyPr/>
        <a:lstStyle/>
        <a:p>
          <a:pPr>
            <a:buChar char="•"/>
          </a:pPr>
          <a:r>
            <a:rPr lang="en-US" dirty="0"/>
            <a:t>EMRTS should be as efficient and effective as possible and as many people as possible should get a service</a:t>
          </a:r>
          <a:endParaRPr lang="en-GB" dirty="0"/>
        </a:p>
      </dgm:t>
    </dgm:pt>
    <dgm:pt modelId="{DACFB4A9-E108-4773-8258-418EFB8DF9A2}" type="parTrans" cxnId="{1341A8BB-78D8-448F-AB73-999928E88E84}">
      <dgm:prSet/>
      <dgm:spPr/>
      <dgm:t>
        <a:bodyPr/>
        <a:lstStyle/>
        <a:p>
          <a:endParaRPr lang="en-GB"/>
        </a:p>
      </dgm:t>
    </dgm:pt>
    <dgm:pt modelId="{508BC35C-8747-4CA9-A49C-5F88C53F9ABB}" type="sibTrans" cxnId="{1341A8BB-78D8-448F-AB73-999928E88E84}">
      <dgm:prSet/>
      <dgm:spPr/>
      <dgm:t>
        <a:bodyPr/>
        <a:lstStyle/>
        <a:p>
          <a:endParaRPr lang="en-GB"/>
        </a:p>
      </dgm:t>
    </dgm:pt>
    <dgm:pt modelId="{0E9D9048-7A38-4055-B7E6-DBB720D66B8B}">
      <dgm:prSet phldrT="[Text]"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Equity</a:t>
          </a:r>
        </a:p>
      </dgm:t>
    </dgm:pt>
    <dgm:pt modelId="{91C41A75-08F4-4C4C-B1A2-BA1A9EBC81DB}" type="parTrans" cxnId="{AC2BC555-E833-4070-8EBC-E34572B828FA}">
      <dgm:prSet/>
      <dgm:spPr/>
      <dgm:t>
        <a:bodyPr/>
        <a:lstStyle/>
        <a:p>
          <a:endParaRPr lang="en-GB"/>
        </a:p>
      </dgm:t>
    </dgm:pt>
    <dgm:pt modelId="{8945787D-D63B-494D-B0C3-36B6FD604E1E}" type="sibTrans" cxnId="{AC2BC555-E833-4070-8EBC-E34572B828FA}">
      <dgm:prSet/>
      <dgm:spPr/>
      <dgm:t>
        <a:bodyPr/>
        <a:lstStyle/>
        <a:p>
          <a:endParaRPr lang="en-GB"/>
        </a:p>
      </dgm:t>
    </dgm:pt>
    <dgm:pt modelId="{25539E39-38ED-4D52-945C-4A5579E2F579}">
      <dgm:prSet phldrT="[Text]"/>
      <dgm:spPr>
        <a:solidFill>
          <a:srgbClr val="334871"/>
        </a:solidFill>
      </dgm:spPr>
      <dgm:t>
        <a:bodyPr/>
        <a:lstStyle/>
        <a:p>
          <a:pPr>
            <a:buChar char="•"/>
          </a:pPr>
          <a:r>
            <a:rPr lang="en-US" dirty="0"/>
            <a:t>Everyone in Wales should have fair / same (equitable) access to the service to benefit from its outcomes</a:t>
          </a:r>
          <a:endParaRPr lang="en-GB" dirty="0"/>
        </a:p>
      </dgm:t>
    </dgm:pt>
    <dgm:pt modelId="{9587F5B9-3480-4763-90CC-56E287B9CCFB}" type="parTrans" cxnId="{4F24BE10-E575-44F4-9F7E-8DFBB0741302}">
      <dgm:prSet/>
      <dgm:spPr/>
      <dgm:t>
        <a:bodyPr/>
        <a:lstStyle/>
        <a:p>
          <a:endParaRPr lang="en-GB"/>
        </a:p>
      </dgm:t>
    </dgm:pt>
    <dgm:pt modelId="{76FB9379-B095-4D31-B711-2C2EAAF73A8D}" type="sibTrans" cxnId="{4F24BE10-E575-44F4-9F7E-8DFBB0741302}">
      <dgm:prSet/>
      <dgm:spPr/>
      <dgm:t>
        <a:bodyPr/>
        <a:lstStyle/>
        <a:p>
          <a:endParaRPr lang="en-GB"/>
        </a:p>
      </dgm:t>
    </dgm:pt>
    <dgm:pt modelId="{B3368E16-77FB-4915-9AC1-63B61614E631}">
      <dgm:prSet phldrT="[Text]"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Clinical Skills and Sustainability</a:t>
          </a:r>
        </a:p>
      </dgm:t>
    </dgm:pt>
    <dgm:pt modelId="{4A856809-1985-4DAC-8105-58076C817C3D}" type="parTrans" cxnId="{231C267D-3C28-4B05-BB42-B377E966E183}">
      <dgm:prSet/>
      <dgm:spPr/>
      <dgm:t>
        <a:bodyPr/>
        <a:lstStyle/>
        <a:p>
          <a:endParaRPr lang="en-GB"/>
        </a:p>
      </dgm:t>
    </dgm:pt>
    <dgm:pt modelId="{BF5004FB-27F1-4D28-918E-A63FB55641E4}" type="sibTrans" cxnId="{231C267D-3C28-4B05-BB42-B377E966E183}">
      <dgm:prSet/>
      <dgm:spPr/>
      <dgm:t>
        <a:bodyPr/>
        <a:lstStyle/>
        <a:p>
          <a:endParaRPr lang="en-GB"/>
        </a:p>
      </dgm:t>
    </dgm:pt>
    <dgm:pt modelId="{558FCB6B-103B-4C77-86D4-8017A98D391A}">
      <dgm:prSet phldrT="[Text]"/>
      <dgm:spPr>
        <a:solidFill>
          <a:srgbClr val="334871"/>
        </a:solidFill>
      </dgm:spPr>
      <dgm:t>
        <a:bodyPr/>
        <a:lstStyle/>
        <a:p>
          <a:pPr>
            <a:buChar char="•"/>
          </a:pPr>
          <a:r>
            <a:rPr lang="en-US" dirty="0"/>
            <a:t>It is very important that we look after the staff and make sure there is good training available for staff to make the best use of their advanced skills</a:t>
          </a:r>
          <a:endParaRPr lang="en-GB" dirty="0"/>
        </a:p>
      </dgm:t>
    </dgm:pt>
    <dgm:pt modelId="{AFBA0835-E183-4E3F-A9C5-BBCC560CC0C1}" type="parTrans" cxnId="{83341923-54F3-4991-B4C2-A24C3A6A0782}">
      <dgm:prSet/>
      <dgm:spPr/>
      <dgm:t>
        <a:bodyPr/>
        <a:lstStyle/>
        <a:p>
          <a:endParaRPr lang="en-GB"/>
        </a:p>
      </dgm:t>
    </dgm:pt>
    <dgm:pt modelId="{80B0FEC6-95CC-4E6F-A1F7-6B7F9DB45F5E}" type="sibTrans" cxnId="{83341923-54F3-4991-B4C2-A24C3A6A0782}">
      <dgm:prSet/>
      <dgm:spPr/>
      <dgm:t>
        <a:bodyPr/>
        <a:lstStyle/>
        <a:p>
          <a:endParaRPr lang="en-GB"/>
        </a:p>
      </dgm:t>
    </dgm:pt>
    <dgm:pt modelId="{6CA34249-09CD-4EC9-A04F-A7CA3514EF93}">
      <dgm:prSet phldrT="[Text]"/>
      <dgm:spPr>
        <a:solidFill>
          <a:srgbClr val="334871"/>
        </a:solidFill>
      </dgm:spPr>
      <dgm:t>
        <a:bodyPr/>
        <a:lstStyle/>
        <a:p>
          <a:pPr>
            <a:buChar char="•"/>
          </a:pPr>
          <a:r>
            <a:rPr lang="en-US" dirty="0"/>
            <a:t>As a minimum, we should spend the same as we do now</a:t>
          </a:r>
          <a:endParaRPr lang="en-GB" dirty="0"/>
        </a:p>
      </dgm:t>
    </dgm:pt>
    <dgm:pt modelId="{5635808E-FC11-45D9-A1DD-2C1218E81AEA}" type="parTrans" cxnId="{62C62606-D4D6-407C-89E9-AD218EFA6B6C}">
      <dgm:prSet/>
      <dgm:spPr/>
      <dgm:t>
        <a:bodyPr/>
        <a:lstStyle/>
        <a:p>
          <a:endParaRPr lang="en-GB"/>
        </a:p>
      </dgm:t>
    </dgm:pt>
    <dgm:pt modelId="{3A3CE83C-C629-433D-8403-0316775F114B}" type="sibTrans" cxnId="{62C62606-D4D6-407C-89E9-AD218EFA6B6C}">
      <dgm:prSet/>
      <dgm:spPr/>
      <dgm:t>
        <a:bodyPr/>
        <a:lstStyle/>
        <a:p>
          <a:endParaRPr lang="en-GB"/>
        </a:p>
      </dgm:t>
    </dgm:pt>
    <dgm:pt modelId="{1E4899A0-9F76-4539-9438-5395DDC50CFD}">
      <dgm:prSet phldrT="[Text]"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Value for Money</a:t>
          </a:r>
        </a:p>
      </dgm:t>
    </dgm:pt>
    <dgm:pt modelId="{A5E7A4FD-747F-42E7-A18A-46ADC79C79BF}" type="parTrans" cxnId="{B37989F3-D33A-42E9-A0AA-78E5657D3FE9}">
      <dgm:prSet/>
      <dgm:spPr/>
      <dgm:t>
        <a:bodyPr/>
        <a:lstStyle/>
        <a:p>
          <a:endParaRPr lang="en-GB"/>
        </a:p>
      </dgm:t>
    </dgm:pt>
    <dgm:pt modelId="{089FDAAC-A689-4CE7-847D-3EED8AC6BC64}" type="sibTrans" cxnId="{B37989F3-D33A-42E9-A0AA-78E5657D3FE9}">
      <dgm:prSet/>
      <dgm:spPr/>
      <dgm:t>
        <a:bodyPr/>
        <a:lstStyle/>
        <a:p>
          <a:endParaRPr lang="en-GB"/>
        </a:p>
      </dgm:t>
    </dgm:pt>
    <dgm:pt modelId="{F5C39A40-5680-4287-AAF5-E5E5AA8F2589}">
      <dgm:prSet phldrT="[Text]"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Affordability</a:t>
          </a:r>
        </a:p>
      </dgm:t>
    </dgm:pt>
    <dgm:pt modelId="{708455AA-2D59-4D71-9C10-296B6156AD86}" type="parTrans" cxnId="{6E434420-C9C5-43C9-B380-B81F445E48FB}">
      <dgm:prSet/>
      <dgm:spPr/>
      <dgm:t>
        <a:bodyPr/>
        <a:lstStyle/>
        <a:p>
          <a:endParaRPr lang="en-GB"/>
        </a:p>
      </dgm:t>
    </dgm:pt>
    <dgm:pt modelId="{BE6D23E5-819D-4578-B144-73E73883F7D8}" type="sibTrans" cxnId="{6E434420-C9C5-43C9-B380-B81F445E48FB}">
      <dgm:prSet/>
      <dgm:spPr/>
      <dgm:t>
        <a:bodyPr/>
        <a:lstStyle/>
        <a:p>
          <a:endParaRPr lang="en-GB"/>
        </a:p>
      </dgm:t>
    </dgm:pt>
    <dgm:pt modelId="{C19A2F03-6AB7-440C-B547-5FB1F299A32A}">
      <dgm:prSet phldrT="[Text]"/>
      <dgm:spPr>
        <a:solidFill>
          <a:srgbClr val="334871"/>
        </a:solidFill>
      </dgm:spPr>
      <dgm:t>
        <a:bodyPr/>
        <a:lstStyle/>
        <a:p>
          <a:pPr>
            <a:buChar char="•"/>
          </a:pPr>
          <a:r>
            <a:rPr lang="en-US" dirty="0"/>
            <a:t>If we want to develop services, we must make sure they provide value for money </a:t>
          </a:r>
          <a:endParaRPr lang="en-GB" dirty="0"/>
        </a:p>
      </dgm:t>
    </dgm:pt>
    <dgm:pt modelId="{16B2D50A-787E-4C65-A8B0-EA9739A9C5F0}" type="parTrans" cxnId="{38E195D6-2C6F-44D3-BBEA-29A9620D387E}">
      <dgm:prSet/>
      <dgm:spPr/>
      <dgm:t>
        <a:bodyPr/>
        <a:lstStyle/>
        <a:p>
          <a:endParaRPr lang="en-GB"/>
        </a:p>
      </dgm:t>
    </dgm:pt>
    <dgm:pt modelId="{5F7FEE41-E3C6-4D04-AC6F-552441462047}" type="sibTrans" cxnId="{38E195D6-2C6F-44D3-BBEA-29A9620D387E}">
      <dgm:prSet/>
      <dgm:spPr/>
      <dgm:t>
        <a:bodyPr/>
        <a:lstStyle/>
        <a:p>
          <a:endParaRPr lang="en-GB"/>
        </a:p>
      </dgm:t>
    </dgm:pt>
    <dgm:pt modelId="{D40B496B-05F2-447C-B49F-85E8458BD661}">
      <dgm:prSet/>
      <dgm:spPr>
        <a:solidFill>
          <a:srgbClr val="334871"/>
        </a:solidFill>
      </dgm:spPr>
      <dgm:t>
        <a:bodyPr/>
        <a:lstStyle/>
        <a:p>
          <a:r>
            <a:rPr lang="en-US" dirty="0"/>
            <a:t>An effective road response is important especially when the helicopters can’t fly and to provide improved cover during the hours of darkness.</a:t>
          </a:r>
          <a:endParaRPr lang="en-GB" dirty="0"/>
        </a:p>
      </dgm:t>
    </dgm:pt>
    <dgm:pt modelId="{70404411-BB3E-464C-9707-4292EBBBECF2}" type="parTrans" cxnId="{FAFEE059-69D3-4437-824F-AF1FFDE184B5}">
      <dgm:prSet/>
      <dgm:spPr/>
      <dgm:t>
        <a:bodyPr/>
        <a:lstStyle/>
        <a:p>
          <a:endParaRPr lang="en-GB"/>
        </a:p>
      </dgm:t>
    </dgm:pt>
    <dgm:pt modelId="{B8B3B32C-612B-4CA6-8BB2-623F1660F6CE}" type="sibTrans" cxnId="{FAFEE059-69D3-4437-824F-AF1FFDE184B5}">
      <dgm:prSet/>
      <dgm:spPr/>
      <dgm:t>
        <a:bodyPr/>
        <a:lstStyle/>
        <a:p>
          <a:endParaRPr lang="en-GB"/>
        </a:p>
      </dgm:t>
    </dgm:pt>
    <dgm:pt modelId="{CC33B701-0813-4FD0-B2DA-EB14A2267B6F}">
      <dgm:prSet/>
      <dgm:spPr>
        <a:solidFill>
          <a:srgbClr val="334871"/>
        </a:solidFill>
      </dgm:spPr>
      <dgm:t>
        <a:bodyPr/>
        <a:lstStyle/>
        <a:p>
          <a:r>
            <a:rPr lang="en-US" dirty="0"/>
            <a:t>We should have more aircraft able to land wherever needed when it is dark.</a:t>
          </a:r>
          <a:endParaRPr lang="en-GB" dirty="0"/>
        </a:p>
      </dgm:t>
    </dgm:pt>
    <dgm:pt modelId="{9A352BCC-F89E-4C3C-9D6B-3210DCC33D3F}" type="parTrans" cxnId="{D818972B-5F41-4CE3-AABE-D2BEFA7857CA}">
      <dgm:prSet/>
      <dgm:spPr/>
      <dgm:t>
        <a:bodyPr/>
        <a:lstStyle/>
        <a:p>
          <a:endParaRPr lang="en-GB"/>
        </a:p>
      </dgm:t>
    </dgm:pt>
    <dgm:pt modelId="{422E7E85-46C2-4557-AB67-9EE4C6982352}" type="sibTrans" cxnId="{D818972B-5F41-4CE3-AABE-D2BEFA7857CA}">
      <dgm:prSet/>
      <dgm:spPr/>
      <dgm:t>
        <a:bodyPr/>
        <a:lstStyle/>
        <a:p>
          <a:endParaRPr lang="en-GB"/>
        </a:p>
      </dgm:t>
    </dgm:pt>
    <dgm:pt modelId="{24674F44-EA36-4397-9617-61FA69312466}">
      <dgm:prSet/>
      <dgm:spPr>
        <a:solidFill>
          <a:srgbClr val="334871"/>
        </a:solidFill>
      </dgm:spPr>
      <dgm:t>
        <a:bodyPr/>
        <a:lstStyle/>
        <a:p>
          <a:r>
            <a:rPr lang="en-US" dirty="0"/>
            <a:t>Before any change happens, there must be a plan for EMRTS to be able to carry on as now</a:t>
          </a:r>
          <a:endParaRPr lang="en-GB" dirty="0"/>
        </a:p>
      </dgm:t>
    </dgm:pt>
    <dgm:pt modelId="{5A02A955-3CB9-4B1B-8583-0AB2817E9770}" type="parTrans" cxnId="{A8D1F4A3-0D0A-411E-908C-B494EC6A8614}">
      <dgm:prSet/>
      <dgm:spPr/>
      <dgm:t>
        <a:bodyPr/>
        <a:lstStyle/>
        <a:p>
          <a:endParaRPr lang="en-GB"/>
        </a:p>
      </dgm:t>
    </dgm:pt>
    <dgm:pt modelId="{50F37C4C-94A9-47EB-B5C8-0035BE87A347}" type="sibTrans" cxnId="{A8D1F4A3-0D0A-411E-908C-B494EC6A8614}">
      <dgm:prSet/>
      <dgm:spPr/>
      <dgm:t>
        <a:bodyPr/>
        <a:lstStyle/>
        <a:p>
          <a:endParaRPr lang="en-GB"/>
        </a:p>
      </dgm:t>
    </dgm:pt>
    <dgm:pt modelId="{056149D8-96A5-45CF-8E2B-3F481A9B9A95}" type="pres">
      <dgm:prSet presAssocID="{D506054B-BC3C-445F-BBB3-1A4E185EE293}" presName="theList" presStyleCnt="0">
        <dgm:presLayoutVars>
          <dgm:dir/>
          <dgm:animLvl val="lvl"/>
          <dgm:resizeHandles val="exact"/>
        </dgm:presLayoutVars>
      </dgm:prSet>
      <dgm:spPr/>
    </dgm:pt>
    <dgm:pt modelId="{420052C1-8E58-43AD-9197-2EFD22F41B3C}" type="pres">
      <dgm:prSet presAssocID="{5791E348-52B4-46A3-9250-1CEED98563FA}" presName="compNode" presStyleCnt="0"/>
      <dgm:spPr/>
    </dgm:pt>
    <dgm:pt modelId="{49B685A0-420F-425F-AC3C-76FC5F07D23E}" type="pres">
      <dgm:prSet presAssocID="{5791E348-52B4-46A3-9250-1CEED98563FA}" presName="aNode" presStyleLbl="bgShp" presStyleIdx="0" presStyleCnt="5"/>
      <dgm:spPr/>
    </dgm:pt>
    <dgm:pt modelId="{DF9D31F0-E970-464B-B745-F2A85BC814AE}" type="pres">
      <dgm:prSet presAssocID="{5791E348-52B4-46A3-9250-1CEED98563FA}" presName="textNode" presStyleLbl="bgShp" presStyleIdx="0" presStyleCnt="5"/>
      <dgm:spPr/>
    </dgm:pt>
    <dgm:pt modelId="{DE368055-4189-40EB-B687-AFACF94F61DB}" type="pres">
      <dgm:prSet presAssocID="{5791E348-52B4-46A3-9250-1CEED98563FA}" presName="compChildNode" presStyleCnt="0"/>
      <dgm:spPr/>
    </dgm:pt>
    <dgm:pt modelId="{99ADA1EC-1BA9-4FDF-837F-E7F421273916}" type="pres">
      <dgm:prSet presAssocID="{5791E348-52B4-46A3-9250-1CEED98563FA}" presName="theInnerList" presStyleCnt="0"/>
      <dgm:spPr/>
    </dgm:pt>
    <dgm:pt modelId="{BDFD0911-5228-4A25-8F0E-C199EFAD7D5F}" type="pres">
      <dgm:prSet presAssocID="{14F8ABA9-C228-403B-BC3C-E73E2DC62BF2}" presName="childNode" presStyleLbl="node1" presStyleIdx="0" presStyleCnt="8">
        <dgm:presLayoutVars>
          <dgm:bulletEnabled val="1"/>
        </dgm:presLayoutVars>
      </dgm:prSet>
      <dgm:spPr/>
    </dgm:pt>
    <dgm:pt modelId="{7865C55C-5D81-487D-A92D-77080705E824}" type="pres">
      <dgm:prSet presAssocID="{14F8ABA9-C228-403B-BC3C-E73E2DC62BF2}" presName="aSpace2" presStyleCnt="0"/>
      <dgm:spPr/>
    </dgm:pt>
    <dgm:pt modelId="{1BF060FD-62E5-45FE-BE9B-746A62A80E47}" type="pres">
      <dgm:prSet presAssocID="{24674F44-EA36-4397-9617-61FA69312466}" presName="childNode" presStyleLbl="node1" presStyleIdx="1" presStyleCnt="8">
        <dgm:presLayoutVars>
          <dgm:bulletEnabled val="1"/>
        </dgm:presLayoutVars>
      </dgm:prSet>
      <dgm:spPr/>
    </dgm:pt>
    <dgm:pt modelId="{2020F548-FDB7-4D80-8A8C-3E0BCECC1BD6}" type="pres">
      <dgm:prSet presAssocID="{5791E348-52B4-46A3-9250-1CEED98563FA}" presName="aSpace" presStyleCnt="0"/>
      <dgm:spPr/>
    </dgm:pt>
    <dgm:pt modelId="{E8F042C4-8E4C-49FC-8697-9D5CF46FFC68}" type="pres">
      <dgm:prSet presAssocID="{0E9D9048-7A38-4055-B7E6-DBB720D66B8B}" presName="compNode" presStyleCnt="0"/>
      <dgm:spPr/>
    </dgm:pt>
    <dgm:pt modelId="{29009D6A-0A90-4A89-AFE7-53801E2985CE}" type="pres">
      <dgm:prSet presAssocID="{0E9D9048-7A38-4055-B7E6-DBB720D66B8B}" presName="aNode" presStyleLbl="bgShp" presStyleIdx="1" presStyleCnt="5"/>
      <dgm:spPr/>
    </dgm:pt>
    <dgm:pt modelId="{8C042F7B-F88E-4816-8999-86A043E7631B}" type="pres">
      <dgm:prSet presAssocID="{0E9D9048-7A38-4055-B7E6-DBB720D66B8B}" presName="textNode" presStyleLbl="bgShp" presStyleIdx="1" presStyleCnt="5"/>
      <dgm:spPr/>
    </dgm:pt>
    <dgm:pt modelId="{8AEB0764-3795-4052-917A-ECE58FAF2AE2}" type="pres">
      <dgm:prSet presAssocID="{0E9D9048-7A38-4055-B7E6-DBB720D66B8B}" presName="compChildNode" presStyleCnt="0"/>
      <dgm:spPr/>
    </dgm:pt>
    <dgm:pt modelId="{E8458EF4-E3DC-4752-9208-B23F641ADB1D}" type="pres">
      <dgm:prSet presAssocID="{0E9D9048-7A38-4055-B7E6-DBB720D66B8B}" presName="theInnerList" presStyleCnt="0"/>
      <dgm:spPr/>
    </dgm:pt>
    <dgm:pt modelId="{709993A5-507E-4C9B-A7A2-CAB609F13F6B}" type="pres">
      <dgm:prSet presAssocID="{25539E39-38ED-4D52-945C-4A5579E2F579}" presName="childNode" presStyleLbl="node1" presStyleIdx="2" presStyleCnt="8">
        <dgm:presLayoutVars>
          <dgm:bulletEnabled val="1"/>
        </dgm:presLayoutVars>
      </dgm:prSet>
      <dgm:spPr/>
    </dgm:pt>
    <dgm:pt modelId="{31F6B9DD-D94D-452E-A25A-CA8FA978A725}" type="pres">
      <dgm:prSet presAssocID="{25539E39-38ED-4D52-945C-4A5579E2F579}" presName="aSpace2" presStyleCnt="0"/>
      <dgm:spPr/>
    </dgm:pt>
    <dgm:pt modelId="{5565D384-FC20-4B05-9100-7B4D63C5D43D}" type="pres">
      <dgm:prSet presAssocID="{D40B496B-05F2-447C-B49F-85E8458BD661}" presName="childNode" presStyleLbl="node1" presStyleIdx="3" presStyleCnt="8">
        <dgm:presLayoutVars>
          <dgm:bulletEnabled val="1"/>
        </dgm:presLayoutVars>
      </dgm:prSet>
      <dgm:spPr/>
    </dgm:pt>
    <dgm:pt modelId="{8B89A729-F978-4C8E-9B10-501A1C7B1D07}" type="pres">
      <dgm:prSet presAssocID="{D40B496B-05F2-447C-B49F-85E8458BD661}" presName="aSpace2" presStyleCnt="0"/>
      <dgm:spPr/>
    </dgm:pt>
    <dgm:pt modelId="{34FA70FF-FAE9-46AD-A851-BCEFC56D50AF}" type="pres">
      <dgm:prSet presAssocID="{CC33B701-0813-4FD0-B2DA-EB14A2267B6F}" presName="childNode" presStyleLbl="node1" presStyleIdx="4" presStyleCnt="8">
        <dgm:presLayoutVars>
          <dgm:bulletEnabled val="1"/>
        </dgm:presLayoutVars>
      </dgm:prSet>
      <dgm:spPr/>
    </dgm:pt>
    <dgm:pt modelId="{C2D08280-FA3B-47C5-9F1A-BC10D3BAF180}" type="pres">
      <dgm:prSet presAssocID="{0E9D9048-7A38-4055-B7E6-DBB720D66B8B}" presName="aSpace" presStyleCnt="0"/>
      <dgm:spPr/>
    </dgm:pt>
    <dgm:pt modelId="{97F1D4DE-2FAC-44A1-B0E8-DFF12A1FBBB5}" type="pres">
      <dgm:prSet presAssocID="{B3368E16-77FB-4915-9AC1-63B61614E631}" presName="compNode" presStyleCnt="0"/>
      <dgm:spPr/>
    </dgm:pt>
    <dgm:pt modelId="{43E6144D-8A13-40A1-B849-D00C16FCDD15}" type="pres">
      <dgm:prSet presAssocID="{B3368E16-77FB-4915-9AC1-63B61614E631}" presName="aNode" presStyleLbl="bgShp" presStyleIdx="2" presStyleCnt="5"/>
      <dgm:spPr/>
    </dgm:pt>
    <dgm:pt modelId="{769A435E-E041-4125-BF28-C40FF363324E}" type="pres">
      <dgm:prSet presAssocID="{B3368E16-77FB-4915-9AC1-63B61614E631}" presName="textNode" presStyleLbl="bgShp" presStyleIdx="2" presStyleCnt="5"/>
      <dgm:spPr/>
    </dgm:pt>
    <dgm:pt modelId="{9EA3DC4B-ADD7-4A6F-80D6-1AA465671387}" type="pres">
      <dgm:prSet presAssocID="{B3368E16-77FB-4915-9AC1-63B61614E631}" presName="compChildNode" presStyleCnt="0"/>
      <dgm:spPr/>
    </dgm:pt>
    <dgm:pt modelId="{9117C200-343C-4C15-AE8F-1322F998DC5B}" type="pres">
      <dgm:prSet presAssocID="{B3368E16-77FB-4915-9AC1-63B61614E631}" presName="theInnerList" presStyleCnt="0"/>
      <dgm:spPr/>
    </dgm:pt>
    <dgm:pt modelId="{A93AFF12-3C49-458D-BB7C-6679AE6972DD}" type="pres">
      <dgm:prSet presAssocID="{558FCB6B-103B-4C77-86D4-8017A98D391A}" presName="childNode" presStyleLbl="node1" presStyleIdx="5" presStyleCnt="8">
        <dgm:presLayoutVars>
          <dgm:bulletEnabled val="1"/>
        </dgm:presLayoutVars>
      </dgm:prSet>
      <dgm:spPr/>
    </dgm:pt>
    <dgm:pt modelId="{6318C7F2-C6F6-4247-A2FC-B5E1A15A51E3}" type="pres">
      <dgm:prSet presAssocID="{B3368E16-77FB-4915-9AC1-63B61614E631}" presName="aSpace" presStyleCnt="0"/>
      <dgm:spPr/>
    </dgm:pt>
    <dgm:pt modelId="{9ABA5673-F174-423E-A01F-D515FE725577}" type="pres">
      <dgm:prSet presAssocID="{1E4899A0-9F76-4539-9438-5395DDC50CFD}" presName="compNode" presStyleCnt="0"/>
      <dgm:spPr/>
    </dgm:pt>
    <dgm:pt modelId="{B4191810-1B79-42A6-9552-7E774B3A6E0E}" type="pres">
      <dgm:prSet presAssocID="{1E4899A0-9F76-4539-9438-5395DDC50CFD}" presName="aNode" presStyleLbl="bgShp" presStyleIdx="3" presStyleCnt="5"/>
      <dgm:spPr/>
    </dgm:pt>
    <dgm:pt modelId="{5C5677E2-69B0-45A2-9527-485D47B68B6F}" type="pres">
      <dgm:prSet presAssocID="{1E4899A0-9F76-4539-9438-5395DDC50CFD}" presName="textNode" presStyleLbl="bgShp" presStyleIdx="3" presStyleCnt="5"/>
      <dgm:spPr/>
    </dgm:pt>
    <dgm:pt modelId="{CDE5920E-A3B0-4A1A-8953-00790F386D24}" type="pres">
      <dgm:prSet presAssocID="{1E4899A0-9F76-4539-9438-5395DDC50CFD}" presName="compChildNode" presStyleCnt="0"/>
      <dgm:spPr/>
    </dgm:pt>
    <dgm:pt modelId="{E96C913A-3932-42B1-BFAA-47C4C91CD54C}" type="pres">
      <dgm:prSet presAssocID="{1E4899A0-9F76-4539-9438-5395DDC50CFD}" presName="theInnerList" presStyleCnt="0"/>
      <dgm:spPr/>
    </dgm:pt>
    <dgm:pt modelId="{CF6835DB-3B6A-4717-B24F-714B79E60361}" type="pres">
      <dgm:prSet presAssocID="{C19A2F03-6AB7-440C-B547-5FB1F299A32A}" presName="childNode" presStyleLbl="node1" presStyleIdx="6" presStyleCnt="8">
        <dgm:presLayoutVars>
          <dgm:bulletEnabled val="1"/>
        </dgm:presLayoutVars>
      </dgm:prSet>
      <dgm:spPr/>
    </dgm:pt>
    <dgm:pt modelId="{E284F652-6F0F-4725-80EC-F33A62F570DF}" type="pres">
      <dgm:prSet presAssocID="{1E4899A0-9F76-4539-9438-5395DDC50CFD}" presName="aSpace" presStyleCnt="0"/>
      <dgm:spPr/>
    </dgm:pt>
    <dgm:pt modelId="{CFC470D1-BA3D-4504-8DD9-A0FD39E43475}" type="pres">
      <dgm:prSet presAssocID="{F5C39A40-5680-4287-AAF5-E5E5AA8F2589}" presName="compNode" presStyleCnt="0"/>
      <dgm:spPr/>
    </dgm:pt>
    <dgm:pt modelId="{5B4A99A9-AE53-4113-99EB-171C2F5FA96A}" type="pres">
      <dgm:prSet presAssocID="{F5C39A40-5680-4287-AAF5-E5E5AA8F2589}" presName="aNode" presStyleLbl="bgShp" presStyleIdx="4" presStyleCnt="5"/>
      <dgm:spPr/>
    </dgm:pt>
    <dgm:pt modelId="{58F12A6D-ECA1-454A-84C5-59D383BBAF50}" type="pres">
      <dgm:prSet presAssocID="{F5C39A40-5680-4287-AAF5-E5E5AA8F2589}" presName="textNode" presStyleLbl="bgShp" presStyleIdx="4" presStyleCnt="5"/>
      <dgm:spPr/>
    </dgm:pt>
    <dgm:pt modelId="{A97DF846-BDF3-4BC3-80E1-A78ECBFC0461}" type="pres">
      <dgm:prSet presAssocID="{F5C39A40-5680-4287-AAF5-E5E5AA8F2589}" presName="compChildNode" presStyleCnt="0"/>
      <dgm:spPr/>
    </dgm:pt>
    <dgm:pt modelId="{91CE1404-BB77-4B07-8018-D0F18BDF4667}" type="pres">
      <dgm:prSet presAssocID="{F5C39A40-5680-4287-AAF5-E5E5AA8F2589}" presName="theInnerList" presStyleCnt="0"/>
      <dgm:spPr/>
    </dgm:pt>
    <dgm:pt modelId="{159DDFCC-7E80-42E6-9696-115A3A71EC40}" type="pres">
      <dgm:prSet presAssocID="{6CA34249-09CD-4EC9-A04F-A7CA3514EF93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62C62606-D4D6-407C-89E9-AD218EFA6B6C}" srcId="{F5C39A40-5680-4287-AAF5-E5E5AA8F2589}" destId="{6CA34249-09CD-4EC9-A04F-A7CA3514EF93}" srcOrd="0" destOrd="0" parTransId="{5635808E-FC11-45D9-A1DD-2C1218E81AEA}" sibTransId="{3A3CE83C-C629-433D-8403-0316775F114B}"/>
    <dgm:cxn modelId="{689B520A-26D0-4849-A57C-7FB606310970}" type="presOf" srcId="{24674F44-EA36-4397-9617-61FA69312466}" destId="{1BF060FD-62E5-45FE-BE9B-746A62A80E47}" srcOrd="0" destOrd="0" presId="urn:microsoft.com/office/officeart/2005/8/layout/lProcess2"/>
    <dgm:cxn modelId="{4F24BE10-E575-44F4-9F7E-8DFBB0741302}" srcId="{0E9D9048-7A38-4055-B7E6-DBB720D66B8B}" destId="{25539E39-38ED-4D52-945C-4A5579E2F579}" srcOrd="0" destOrd="0" parTransId="{9587F5B9-3480-4763-90CC-56E287B9CCFB}" sibTransId="{76FB9379-B095-4D31-B711-2C2EAAF73A8D}"/>
    <dgm:cxn modelId="{74F5F611-FC39-4241-99FC-BBF979307987}" type="presOf" srcId="{B3368E16-77FB-4915-9AC1-63B61614E631}" destId="{43E6144D-8A13-40A1-B849-D00C16FCDD15}" srcOrd="0" destOrd="0" presId="urn:microsoft.com/office/officeart/2005/8/layout/lProcess2"/>
    <dgm:cxn modelId="{6E434420-C9C5-43C9-B380-B81F445E48FB}" srcId="{D506054B-BC3C-445F-BBB3-1A4E185EE293}" destId="{F5C39A40-5680-4287-AAF5-E5E5AA8F2589}" srcOrd="4" destOrd="0" parTransId="{708455AA-2D59-4D71-9C10-296B6156AD86}" sibTransId="{BE6D23E5-819D-4578-B144-73E73883F7D8}"/>
    <dgm:cxn modelId="{83341923-54F3-4991-B4C2-A24C3A6A0782}" srcId="{B3368E16-77FB-4915-9AC1-63B61614E631}" destId="{558FCB6B-103B-4C77-86D4-8017A98D391A}" srcOrd="0" destOrd="0" parTransId="{AFBA0835-E183-4E3F-A9C5-BBCC560CC0C1}" sibTransId="{80B0FEC6-95CC-4E6F-A1F7-6B7F9DB45F5E}"/>
    <dgm:cxn modelId="{D818972B-5F41-4CE3-AABE-D2BEFA7857CA}" srcId="{0E9D9048-7A38-4055-B7E6-DBB720D66B8B}" destId="{CC33B701-0813-4FD0-B2DA-EB14A2267B6F}" srcOrd="2" destOrd="0" parTransId="{9A352BCC-F89E-4C3C-9D6B-3210DCC33D3F}" sibTransId="{422E7E85-46C2-4557-AB67-9EE4C6982352}"/>
    <dgm:cxn modelId="{214E5E3D-0FF0-476D-8B1B-F95369D4DFF1}" type="presOf" srcId="{0E9D9048-7A38-4055-B7E6-DBB720D66B8B}" destId="{8C042F7B-F88E-4816-8999-86A043E7631B}" srcOrd="1" destOrd="0" presId="urn:microsoft.com/office/officeart/2005/8/layout/lProcess2"/>
    <dgm:cxn modelId="{E8C7D840-686C-4CFF-B265-2CEDCF710200}" type="presOf" srcId="{CC33B701-0813-4FD0-B2DA-EB14A2267B6F}" destId="{34FA70FF-FAE9-46AD-A851-BCEFC56D50AF}" srcOrd="0" destOrd="0" presId="urn:microsoft.com/office/officeart/2005/8/layout/lProcess2"/>
    <dgm:cxn modelId="{A7D1AF5E-9444-47EE-8926-750C26B7C638}" type="presOf" srcId="{D506054B-BC3C-445F-BBB3-1A4E185EE293}" destId="{056149D8-96A5-45CF-8E2B-3F481A9B9A95}" srcOrd="0" destOrd="0" presId="urn:microsoft.com/office/officeart/2005/8/layout/lProcess2"/>
    <dgm:cxn modelId="{4AE83E60-8411-421C-A598-716BA9E2BD12}" type="presOf" srcId="{0E9D9048-7A38-4055-B7E6-DBB720D66B8B}" destId="{29009D6A-0A90-4A89-AFE7-53801E2985CE}" srcOrd="0" destOrd="0" presId="urn:microsoft.com/office/officeart/2005/8/layout/lProcess2"/>
    <dgm:cxn modelId="{98D17941-1590-41B1-ABE7-44AC80B11FC7}" type="presOf" srcId="{B3368E16-77FB-4915-9AC1-63B61614E631}" destId="{769A435E-E041-4125-BF28-C40FF363324E}" srcOrd="1" destOrd="0" presId="urn:microsoft.com/office/officeart/2005/8/layout/lProcess2"/>
    <dgm:cxn modelId="{AC2BC555-E833-4070-8EBC-E34572B828FA}" srcId="{D506054B-BC3C-445F-BBB3-1A4E185EE293}" destId="{0E9D9048-7A38-4055-B7E6-DBB720D66B8B}" srcOrd="1" destOrd="0" parTransId="{91C41A75-08F4-4C4C-B1A2-BA1A9EBC81DB}" sibTransId="{8945787D-D63B-494D-B0C3-36B6FD604E1E}"/>
    <dgm:cxn modelId="{FAFEE059-69D3-4437-824F-AF1FFDE184B5}" srcId="{0E9D9048-7A38-4055-B7E6-DBB720D66B8B}" destId="{D40B496B-05F2-447C-B49F-85E8458BD661}" srcOrd="1" destOrd="0" parTransId="{70404411-BB3E-464C-9707-4292EBBBECF2}" sibTransId="{B8B3B32C-612B-4CA6-8BB2-623F1660F6CE}"/>
    <dgm:cxn modelId="{231C267D-3C28-4B05-BB42-B377E966E183}" srcId="{D506054B-BC3C-445F-BBB3-1A4E185EE293}" destId="{B3368E16-77FB-4915-9AC1-63B61614E631}" srcOrd="2" destOrd="0" parTransId="{4A856809-1985-4DAC-8105-58076C817C3D}" sibTransId="{BF5004FB-27F1-4D28-918E-A63FB55641E4}"/>
    <dgm:cxn modelId="{BD126281-842D-4617-826F-0AFEA54FEB0C}" type="presOf" srcId="{D40B496B-05F2-447C-B49F-85E8458BD661}" destId="{5565D384-FC20-4B05-9100-7B4D63C5D43D}" srcOrd="0" destOrd="0" presId="urn:microsoft.com/office/officeart/2005/8/layout/lProcess2"/>
    <dgm:cxn modelId="{2157508B-93CD-45A5-98ED-043CB46B173A}" type="presOf" srcId="{1E4899A0-9F76-4539-9438-5395DDC50CFD}" destId="{5C5677E2-69B0-45A2-9527-485D47B68B6F}" srcOrd="1" destOrd="0" presId="urn:microsoft.com/office/officeart/2005/8/layout/lProcess2"/>
    <dgm:cxn modelId="{B2AD8394-B847-4AA7-A549-08355FBB494F}" type="presOf" srcId="{C19A2F03-6AB7-440C-B547-5FB1F299A32A}" destId="{CF6835DB-3B6A-4717-B24F-714B79E60361}" srcOrd="0" destOrd="0" presId="urn:microsoft.com/office/officeart/2005/8/layout/lProcess2"/>
    <dgm:cxn modelId="{57DBA69D-7862-42FA-9836-9829F411EE62}" srcId="{D506054B-BC3C-445F-BBB3-1A4E185EE293}" destId="{5791E348-52B4-46A3-9250-1CEED98563FA}" srcOrd="0" destOrd="0" parTransId="{1E75B03C-555F-45B5-85CB-A61FD5F5BD53}" sibTransId="{7F52CE2E-1570-4C01-966C-8F14D73D41CE}"/>
    <dgm:cxn modelId="{A8D1F4A3-0D0A-411E-908C-B494EC6A8614}" srcId="{5791E348-52B4-46A3-9250-1CEED98563FA}" destId="{24674F44-EA36-4397-9617-61FA69312466}" srcOrd="1" destOrd="0" parTransId="{5A02A955-3CB9-4B1B-8583-0AB2817E9770}" sibTransId="{50F37C4C-94A9-47EB-B5C8-0035BE87A347}"/>
    <dgm:cxn modelId="{8413B0AA-ED22-49EE-80D9-1A99ECDA79C5}" type="presOf" srcId="{1E4899A0-9F76-4539-9438-5395DDC50CFD}" destId="{B4191810-1B79-42A6-9552-7E774B3A6E0E}" srcOrd="0" destOrd="0" presId="urn:microsoft.com/office/officeart/2005/8/layout/lProcess2"/>
    <dgm:cxn modelId="{C10BBCB1-0782-4A86-886E-C0D0D9C63452}" type="presOf" srcId="{F5C39A40-5680-4287-AAF5-E5E5AA8F2589}" destId="{58F12A6D-ECA1-454A-84C5-59D383BBAF50}" srcOrd="1" destOrd="0" presId="urn:microsoft.com/office/officeart/2005/8/layout/lProcess2"/>
    <dgm:cxn modelId="{1341A8BB-78D8-448F-AB73-999928E88E84}" srcId="{5791E348-52B4-46A3-9250-1CEED98563FA}" destId="{14F8ABA9-C228-403B-BC3C-E73E2DC62BF2}" srcOrd="0" destOrd="0" parTransId="{DACFB4A9-E108-4773-8258-418EFB8DF9A2}" sibTransId="{508BC35C-8747-4CA9-A49C-5F88C53F9ABB}"/>
    <dgm:cxn modelId="{217E30BD-4D88-40E7-9086-5D6C5CB53383}" type="presOf" srcId="{F5C39A40-5680-4287-AAF5-E5E5AA8F2589}" destId="{5B4A99A9-AE53-4113-99EB-171C2F5FA96A}" srcOrd="0" destOrd="0" presId="urn:microsoft.com/office/officeart/2005/8/layout/lProcess2"/>
    <dgm:cxn modelId="{2C842FC9-1EED-496B-B360-8678DE65D5FA}" type="presOf" srcId="{25539E39-38ED-4D52-945C-4A5579E2F579}" destId="{709993A5-507E-4C9B-A7A2-CAB609F13F6B}" srcOrd="0" destOrd="0" presId="urn:microsoft.com/office/officeart/2005/8/layout/lProcess2"/>
    <dgm:cxn modelId="{99EDF9CA-F5BD-4113-A874-27B34F55669B}" type="presOf" srcId="{558FCB6B-103B-4C77-86D4-8017A98D391A}" destId="{A93AFF12-3C49-458D-BB7C-6679AE6972DD}" srcOrd="0" destOrd="0" presId="urn:microsoft.com/office/officeart/2005/8/layout/lProcess2"/>
    <dgm:cxn modelId="{09806BD5-0C53-4B45-B7A5-EEF986FAC6E1}" type="presOf" srcId="{5791E348-52B4-46A3-9250-1CEED98563FA}" destId="{DF9D31F0-E970-464B-B745-F2A85BC814AE}" srcOrd="1" destOrd="0" presId="urn:microsoft.com/office/officeart/2005/8/layout/lProcess2"/>
    <dgm:cxn modelId="{38E195D6-2C6F-44D3-BBEA-29A9620D387E}" srcId="{1E4899A0-9F76-4539-9438-5395DDC50CFD}" destId="{C19A2F03-6AB7-440C-B547-5FB1F299A32A}" srcOrd="0" destOrd="0" parTransId="{16B2D50A-787E-4C65-A8B0-EA9739A9C5F0}" sibTransId="{5F7FEE41-E3C6-4D04-AC6F-552441462047}"/>
    <dgm:cxn modelId="{78461CD7-411D-4E74-A5F7-D9AB45C788F5}" type="presOf" srcId="{6CA34249-09CD-4EC9-A04F-A7CA3514EF93}" destId="{159DDFCC-7E80-42E6-9696-115A3A71EC40}" srcOrd="0" destOrd="0" presId="urn:microsoft.com/office/officeart/2005/8/layout/lProcess2"/>
    <dgm:cxn modelId="{B37989F3-D33A-42E9-A0AA-78E5657D3FE9}" srcId="{D506054B-BC3C-445F-BBB3-1A4E185EE293}" destId="{1E4899A0-9F76-4539-9438-5395DDC50CFD}" srcOrd="3" destOrd="0" parTransId="{A5E7A4FD-747F-42E7-A18A-46ADC79C79BF}" sibTransId="{089FDAAC-A689-4CE7-847D-3EED8AC6BC64}"/>
    <dgm:cxn modelId="{AA03D2FD-1FA6-46FE-B3A6-D70FFCA77D1A}" type="presOf" srcId="{5791E348-52B4-46A3-9250-1CEED98563FA}" destId="{49B685A0-420F-425F-AC3C-76FC5F07D23E}" srcOrd="0" destOrd="0" presId="urn:microsoft.com/office/officeart/2005/8/layout/lProcess2"/>
    <dgm:cxn modelId="{F795E5FF-A47B-455D-9F61-BE9EEEFF3D9C}" type="presOf" srcId="{14F8ABA9-C228-403B-BC3C-E73E2DC62BF2}" destId="{BDFD0911-5228-4A25-8F0E-C199EFAD7D5F}" srcOrd="0" destOrd="0" presId="urn:microsoft.com/office/officeart/2005/8/layout/lProcess2"/>
    <dgm:cxn modelId="{6FDBC23E-E953-413B-8001-B44A5548F30C}" type="presParOf" srcId="{056149D8-96A5-45CF-8E2B-3F481A9B9A95}" destId="{420052C1-8E58-43AD-9197-2EFD22F41B3C}" srcOrd="0" destOrd="0" presId="urn:microsoft.com/office/officeart/2005/8/layout/lProcess2"/>
    <dgm:cxn modelId="{9D9B9FE1-1E50-42EA-8EAC-2691D47E4902}" type="presParOf" srcId="{420052C1-8E58-43AD-9197-2EFD22F41B3C}" destId="{49B685A0-420F-425F-AC3C-76FC5F07D23E}" srcOrd="0" destOrd="0" presId="urn:microsoft.com/office/officeart/2005/8/layout/lProcess2"/>
    <dgm:cxn modelId="{AE7B30BF-674C-4F17-AE7C-FA384ACFD924}" type="presParOf" srcId="{420052C1-8E58-43AD-9197-2EFD22F41B3C}" destId="{DF9D31F0-E970-464B-B745-F2A85BC814AE}" srcOrd="1" destOrd="0" presId="urn:microsoft.com/office/officeart/2005/8/layout/lProcess2"/>
    <dgm:cxn modelId="{13630D34-5EDB-473C-9776-4250EBC8C31B}" type="presParOf" srcId="{420052C1-8E58-43AD-9197-2EFD22F41B3C}" destId="{DE368055-4189-40EB-B687-AFACF94F61DB}" srcOrd="2" destOrd="0" presId="urn:microsoft.com/office/officeart/2005/8/layout/lProcess2"/>
    <dgm:cxn modelId="{F74B9D1F-B47A-4031-9416-8DDCC2F60C7A}" type="presParOf" srcId="{DE368055-4189-40EB-B687-AFACF94F61DB}" destId="{99ADA1EC-1BA9-4FDF-837F-E7F421273916}" srcOrd="0" destOrd="0" presId="urn:microsoft.com/office/officeart/2005/8/layout/lProcess2"/>
    <dgm:cxn modelId="{A5A0BD20-0B5E-47D2-B337-9EFA6B580EFF}" type="presParOf" srcId="{99ADA1EC-1BA9-4FDF-837F-E7F421273916}" destId="{BDFD0911-5228-4A25-8F0E-C199EFAD7D5F}" srcOrd="0" destOrd="0" presId="urn:microsoft.com/office/officeart/2005/8/layout/lProcess2"/>
    <dgm:cxn modelId="{9423077E-3F0C-45BE-8271-36C382FE1198}" type="presParOf" srcId="{99ADA1EC-1BA9-4FDF-837F-E7F421273916}" destId="{7865C55C-5D81-487D-A92D-77080705E824}" srcOrd="1" destOrd="0" presId="urn:microsoft.com/office/officeart/2005/8/layout/lProcess2"/>
    <dgm:cxn modelId="{859C4BE5-831D-40DF-BD49-605AAC68C14B}" type="presParOf" srcId="{99ADA1EC-1BA9-4FDF-837F-E7F421273916}" destId="{1BF060FD-62E5-45FE-BE9B-746A62A80E47}" srcOrd="2" destOrd="0" presId="urn:microsoft.com/office/officeart/2005/8/layout/lProcess2"/>
    <dgm:cxn modelId="{B36CA61B-9BD0-4DDC-901D-08B3053C6174}" type="presParOf" srcId="{056149D8-96A5-45CF-8E2B-3F481A9B9A95}" destId="{2020F548-FDB7-4D80-8A8C-3E0BCECC1BD6}" srcOrd="1" destOrd="0" presId="urn:microsoft.com/office/officeart/2005/8/layout/lProcess2"/>
    <dgm:cxn modelId="{D6C0F513-8FB9-4689-B89F-0DCCF23CC523}" type="presParOf" srcId="{056149D8-96A5-45CF-8E2B-3F481A9B9A95}" destId="{E8F042C4-8E4C-49FC-8697-9D5CF46FFC68}" srcOrd="2" destOrd="0" presId="urn:microsoft.com/office/officeart/2005/8/layout/lProcess2"/>
    <dgm:cxn modelId="{17CDCC39-B48B-4FE7-B32D-DC6F97845D5B}" type="presParOf" srcId="{E8F042C4-8E4C-49FC-8697-9D5CF46FFC68}" destId="{29009D6A-0A90-4A89-AFE7-53801E2985CE}" srcOrd="0" destOrd="0" presId="urn:microsoft.com/office/officeart/2005/8/layout/lProcess2"/>
    <dgm:cxn modelId="{AAA1701E-4589-4BEB-A57C-364BF718CE4D}" type="presParOf" srcId="{E8F042C4-8E4C-49FC-8697-9D5CF46FFC68}" destId="{8C042F7B-F88E-4816-8999-86A043E7631B}" srcOrd="1" destOrd="0" presId="urn:microsoft.com/office/officeart/2005/8/layout/lProcess2"/>
    <dgm:cxn modelId="{3426844F-17A9-4CBC-BE2F-49252C3A784C}" type="presParOf" srcId="{E8F042C4-8E4C-49FC-8697-9D5CF46FFC68}" destId="{8AEB0764-3795-4052-917A-ECE58FAF2AE2}" srcOrd="2" destOrd="0" presId="urn:microsoft.com/office/officeart/2005/8/layout/lProcess2"/>
    <dgm:cxn modelId="{2AC0149F-E7EC-4C85-8C05-26561B861C6B}" type="presParOf" srcId="{8AEB0764-3795-4052-917A-ECE58FAF2AE2}" destId="{E8458EF4-E3DC-4752-9208-B23F641ADB1D}" srcOrd="0" destOrd="0" presId="urn:microsoft.com/office/officeart/2005/8/layout/lProcess2"/>
    <dgm:cxn modelId="{63CDFE31-3A4A-4A09-80FB-330A4AD54858}" type="presParOf" srcId="{E8458EF4-E3DC-4752-9208-B23F641ADB1D}" destId="{709993A5-507E-4C9B-A7A2-CAB609F13F6B}" srcOrd="0" destOrd="0" presId="urn:microsoft.com/office/officeart/2005/8/layout/lProcess2"/>
    <dgm:cxn modelId="{8F766BE4-A8B5-4BE9-A8EB-D4A43215B3E1}" type="presParOf" srcId="{E8458EF4-E3DC-4752-9208-B23F641ADB1D}" destId="{31F6B9DD-D94D-452E-A25A-CA8FA978A725}" srcOrd="1" destOrd="0" presId="urn:microsoft.com/office/officeart/2005/8/layout/lProcess2"/>
    <dgm:cxn modelId="{422FDB42-2768-42E3-B93B-BDB6B4F09040}" type="presParOf" srcId="{E8458EF4-E3DC-4752-9208-B23F641ADB1D}" destId="{5565D384-FC20-4B05-9100-7B4D63C5D43D}" srcOrd="2" destOrd="0" presId="urn:microsoft.com/office/officeart/2005/8/layout/lProcess2"/>
    <dgm:cxn modelId="{13E77F9B-47B7-4149-8A19-C16DB72F2B4C}" type="presParOf" srcId="{E8458EF4-E3DC-4752-9208-B23F641ADB1D}" destId="{8B89A729-F978-4C8E-9B10-501A1C7B1D07}" srcOrd="3" destOrd="0" presId="urn:microsoft.com/office/officeart/2005/8/layout/lProcess2"/>
    <dgm:cxn modelId="{7277447A-C0BC-4E29-9B86-14CB95C66701}" type="presParOf" srcId="{E8458EF4-E3DC-4752-9208-B23F641ADB1D}" destId="{34FA70FF-FAE9-46AD-A851-BCEFC56D50AF}" srcOrd="4" destOrd="0" presId="urn:microsoft.com/office/officeart/2005/8/layout/lProcess2"/>
    <dgm:cxn modelId="{3E0FA968-F4E4-4D1F-90C6-BEB6F65788C2}" type="presParOf" srcId="{056149D8-96A5-45CF-8E2B-3F481A9B9A95}" destId="{C2D08280-FA3B-47C5-9F1A-BC10D3BAF180}" srcOrd="3" destOrd="0" presId="urn:microsoft.com/office/officeart/2005/8/layout/lProcess2"/>
    <dgm:cxn modelId="{0221274D-6894-438B-BD0F-D803591DC4BF}" type="presParOf" srcId="{056149D8-96A5-45CF-8E2B-3F481A9B9A95}" destId="{97F1D4DE-2FAC-44A1-B0E8-DFF12A1FBBB5}" srcOrd="4" destOrd="0" presId="urn:microsoft.com/office/officeart/2005/8/layout/lProcess2"/>
    <dgm:cxn modelId="{87BD7B8B-2AEC-4AE5-8726-885A069F9821}" type="presParOf" srcId="{97F1D4DE-2FAC-44A1-B0E8-DFF12A1FBBB5}" destId="{43E6144D-8A13-40A1-B849-D00C16FCDD15}" srcOrd="0" destOrd="0" presId="urn:microsoft.com/office/officeart/2005/8/layout/lProcess2"/>
    <dgm:cxn modelId="{F23FEA5B-504B-407D-B1C6-E40BE1968FD7}" type="presParOf" srcId="{97F1D4DE-2FAC-44A1-B0E8-DFF12A1FBBB5}" destId="{769A435E-E041-4125-BF28-C40FF363324E}" srcOrd="1" destOrd="0" presId="urn:microsoft.com/office/officeart/2005/8/layout/lProcess2"/>
    <dgm:cxn modelId="{201EA70B-C4E2-4DD5-927A-4B356197C586}" type="presParOf" srcId="{97F1D4DE-2FAC-44A1-B0E8-DFF12A1FBBB5}" destId="{9EA3DC4B-ADD7-4A6F-80D6-1AA465671387}" srcOrd="2" destOrd="0" presId="urn:microsoft.com/office/officeart/2005/8/layout/lProcess2"/>
    <dgm:cxn modelId="{DFF41AC5-3C55-4CC6-A893-E061DCC34296}" type="presParOf" srcId="{9EA3DC4B-ADD7-4A6F-80D6-1AA465671387}" destId="{9117C200-343C-4C15-AE8F-1322F998DC5B}" srcOrd="0" destOrd="0" presId="urn:microsoft.com/office/officeart/2005/8/layout/lProcess2"/>
    <dgm:cxn modelId="{EE6D6981-7D37-4F69-8727-7C8EEE69DEE5}" type="presParOf" srcId="{9117C200-343C-4C15-AE8F-1322F998DC5B}" destId="{A93AFF12-3C49-458D-BB7C-6679AE6972DD}" srcOrd="0" destOrd="0" presId="urn:microsoft.com/office/officeart/2005/8/layout/lProcess2"/>
    <dgm:cxn modelId="{2CA906A6-0539-479E-9DF6-545CFB2AE600}" type="presParOf" srcId="{056149D8-96A5-45CF-8E2B-3F481A9B9A95}" destId="{6318C7F2-C6F6-4247-A2FC-B5E1A15A51E3}" srcOrd="5" destOrd="0" presId="urn:microsoft.com/office/officeart/2005/8/layout/lProcess2"/>
    <dgm:cxn modelId="{4E212A53-4C69-49B6-BE16-AA9A292FC55C}" type="presParOf" srcId="{056149D8-96A5-45CF-8E2B-3F481A9B9A95}" destId="{9ABA5673-F174-423E-A01F-D515FE725577}" srcOrd="6" destOrd="0" presId="urn:microsoft.com/office/officeart/2005/8/layout/lProcess2"/>
    <dgm:cxn modelId="{1C8EACCB-4E7A-4675-B555-D4695CDCC0EC}" type="presParOf" srcId="{9ABA5673-F174-423E-A01F-D515FE725577}" destId="{B4191810-1B79-42A6-9552-7E774B3A6E0E}" srcOrd="0" destOrd="0" presId="urn:microsoft.com/office/officeart/2005/8/layout/lProcess2"/>
    <dgm:cxn modelId="{37236403-0380-45D6-BF82-8FCBF050A875}" type="presParOf" srcId="{9ABA5673-F174-423E-A01F-D515FE725577}" destId="{5C5677E2-69B0-45A2-9527-485D47B68B6F}" srcOrd="1" destOrd="0" presId="urn:microsoft.com/office/officeart/2005/8/layout/lProcess2"/>
    <dgm:cxn modelId="{4E478E82-2FA9-4ADD-858F-6CE66CB53F19}" type="presParOf" srcId="{9ABA5673-F174-423E-A01F-D515FE725577}" destId="{CDE5920E-A3B0-4A1A-8953-00790F386D24}" srcOrd="2" destOrd="0" presId="urn:microsoft.com/office/officeart/2005/8/layout/lProcess2"/>
    <dgm:cxn modelId="{529F4C5E-96C7-4B9A-856E-5C9A34C694C7}" type="presParOf" srcId="{CDE5920E-A3B0-4A1A-8953-00790F386D24}" destId="{E96C913A-3932-42B1-BFAA-47C4C91CD54C}" srcOrd="0" destOrd="0" presId="urn:microsoft.com/office/officeart/2005/8/layout/lProcess2"/>
    <dgm:cxn modelId="{0260D5BE-F0AC-468A-94CB-93A3A1EB51A0}" type="presParOf" srcId="{E96C913A-3932-42B1-BFAA-47C4C91CD54C}" destId="{CF6835DB-3B6A-4717-B24F-714B79E60361}" srcOrd="0" destOrd="0" presId="urn:microsoft.com/office/officeart/2005/8/layout/lProcess2"/>
    <dgm:cxn modelId="{1C54C0E0-1C91-4DD6-9DAB-8847709760BF}" type="presParOf" srcId="{056149D8-96A5-45CF-8E2B-3F481A9B9A95}" destId="{E284F652-6F0F-4725-80EC-F33A62F570DF}" srcOrd="7" destOrd="0" presId="urn:microsoft.com/office/officeart/2005/8/layout/lProcess2"/>
    <dgm:cxn modelId="{D6A2A231-3D20-4154-98A4-FE444CB7AA5E}" type="presParOf" srcId="{056149D8-96A5-45CF-8E2B-3F481A9B9A95}" destId="{CFC470D1-BA3D-4504-8DD9-A0FD39E43475}" srcOrd="8" destOrd="0" presId="urn:microsoft.com/office/officeart/2005/8/layout/lProcess2"/>
    <dgm:cxn modelId="{5B7D2C72-64A2-44C2-B0EC-2218BA9D8A84}" type="presParOf" srcId="{CFC470D1-BA3D-4504-8DD9-A0FD39E43475}" destId="{5B4A99A9-AE53-4113-99EB-171C2F5FA96A}" srcOrd="0" destOrd="0" presId="urn:microsoft.com/office/officeart/2005/8/layout/lProcess2"/>
    <dgm:cxn modelId="{65843220-0291-415E-9B7A-9593F78B0666}" type="presParOf" srcId="{CFC470D1-BA3D-4504-8DD9-A0FD39E43475}" destId="{58F12A6D-ECA1-454A-84C5-59D383BBAF50}" srcOrd="1" destOrd="0" presId="urn:microsoft.com/office/officeart/2005/8/layout/lProcess2"/>
    <dgm:cxn modelId="{AC6860AE-4A87-4838-ADF9-B04751D15FA4}" type="presParOf" srcId="{CFC470D1-BA3D-4504-8DD9-A0FD39E43475}" destId="{A97DF846-BDF3-4BC3-80E1-A78ECBFC0461}" srcOrd="2" destOrd="0" presId="urn:microsoft.com/office/officeart/2005/8/layout/lProcess2"/>
    <dgm:cxn modelId="{0B083F57-7044-47F7-9AB3-E6DA73F7C8C9}" type="presParOf" srcId="{A97DF846-BDF3-4BC3-80E1-A78ECBFC0461}" destId="{91CE1404-BB77-4B07-8018-D0F18BDF4667}" srcOrd="0" destOrd="0" presId="urn:microsoft.com/office/officeart/2005/8/layout/lProcess2"/>
    <dgm:cxn modelId="{65C9D9F4-2DE6-46BC-B3FD-1326FA867295}" type="presParOf" srcId="{91CE1404-BB77-4B07-8018-D0F18BDF4667}" destId="{159DDFCC-7E80-42E6-9696-115A3A71EC4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factors and weightings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endParaRPr lang="en-GB" dirty="0">
            <a:solidFill>
              <a:srgbClr val="334871"/>
            </a:solidFill>
          </a:endParaRP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A57FA248-0958-4205-AEF3-1330955CDCA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Clinical Skills &amp; Sustainability &gt;15</a:t>
          </a:r>
        </a:p>
      </dgm:t>
    </dgm:pt>
    <dgm:pt modelId="{3528B402-7A10-4CCA-9E06-7D789853993D}" type="parTrans" cxnId="{7045BD71-1D24-47E9-B173-DAAAA44C2D78}">
      <dgm:prSet/>
      <dgm:spPr/>
      <dgm:t>
        <a:bodyPr/>
        <a:lstStyle/>
        <a:p>
          <a:endParaRPr lang="en-GB"/>
        </a:p>
      </dgm:t>
    </dgm:pt>
    <dgm:pt modelId="{F9B9A88D-823B-42F3-ACD0-01013441A65F}" type="sibTrans" cxnId="{7045BD71-1D24-47E9-B173-DAAAA44C2D78}">
      <dgm:prSet/>
      <dgm:spPr/>
      <dgm:t>
        <a:bodyPr/>
        <a:lstStyle/>
        <a:p>
          <a:endParaRPr lang="en-GB"/>
        </a:p>
      </dgm:t>
    </dgm:pt>
    <dgm:pt modelId="{3DB263BA-7B17-4D9A-9983-A9F6C55CF35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Value for Money &lt;20</a:t>
          </a:r>
        </a:p>
      </dgm:t>
    </dgm:pt>
    <dgm:pt modelId="{03C1E086-41BE-4016-A416-B190D2516699}" type="parTrans" cxnId="{5C1B5F10-E1AC-4F4E-B9DF-AA828EDA06C2}">
      <dgm:prSet/>
      <dgm:spPr/>
    </dgm:pt>
    <dgm:pt modelId="{AED6B37F-AC25-4598-9389-32F5C92C14BA}" type="sibTrans" cxnId="{5C1B5F10-E1AC-4F4E-B9DF-AA828EDA06C2}">
      <dgm:prSet/>
      <dgm:spPr/>
    </dgm:pt>
    <dgm:pt modelId="{F22D604C-2CA0-4201-A07E-805EA44F6A2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Definition detail</a:t>
          </a:r>
        </a:p>
      </dgm:t>
    </dgm:pt>
    <dgm:pt modelId="{0EE3341D-D899-48FD-845E-3F28511F5E4E}" type="parTrans" cxnId="{B8F98AF0-EE45-4F8E-A20A-41125AB0A4FC}">
      <dgm:prSet/>
      <dgm:spPr/>
    </dgm:pt>
    <dgm:pt modelId="{6DCCD175-3B57-4E1F-A164-BD07F00B4B50}" type="sibTrans" cxnId="{B8F98AF0-EE45-4F8E-A20A-41125AB0A4FC}">
      <dgm:prSet/>
      <dgm:spPr/>
    </dgm:pt>
    <dgm:pt modelId="{0C06230A-3928-4A1F-B8D1-A63F70BA3A6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Cost-saving perception</a:t>
          </a:r>
        </a:p>
      </dgm:t>
    </dgm:pt>
    <dgm:pt modelId="{F4A257F6-8F42-43C9-B823-50D938A786C4}" type="parTrans" cxnId="{EE939AED-CA91-4AE3-92C2-8096CC50A237}">
      <dgm:prSet/>
      <dgm:spPr/>
    </dgm:pt>
    <dgm:pt modelId="{A3850FC7-2ADC-45D5-A8D5-EB46606DC61E}" type="sibTrans" cxnId="{EE939AED-CA91-4AE3-92C2-8096CC50A237}">
      <dgm:prSet/>
      <dgm:spPr/>
    </dgm:pt>
    <dgm:pt modelId="{6C399E9B-B80D-4F63-B1F0-E9067F251518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Crossover between factors </a:t>
          </a:r>
        </a:p>
      </dgm:t>
    </dgm:pt>
    <dgm:pt modelId="{1D66ED54-BD03-402D-87CE-D8352EF1F848}" type="parTrans" cxnId="{0C285A46-4625-4359-B19B-4CF63433B940}">
      <dgm:prSet/>
      <dgm:spPr/>
    </dgm:pt>
    <dgm:pt modelId="{6D59D431-BBF4-44F8-ACF6-041BE7AA76CF}" type="sibTrans" cxnId="{0C285A46-4625-4359-B19B-4CF63433B940}">
      <dgm:prSet/>
      <dgm:spPr/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5C1B5F10-E1AC-4F4E-B9DF-AA828EDA06C2}" srcId="{C3A16883-DAAC-4C97-8C32-A6B7DC2524A5}" destId="{3DB263BA-7B17-4D9A-9983-A9F6C55CF350}" srcOrd="2" destOrd="0" parTransId="{03C1E086-41BE-4016-A416-B190D2516699}" sibTransId="{AED6B37F-AC25-4598-9389-32F5C92C14BA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51551139-673D-4B15-BB52-2D0884B5A9C3}" type="presOf" srcId="{0C06230A-3928-4A1F-B8D1-A63F70BA3A60}" destId="{BA4276CC-3064-4EA4-9AA4-97FF060871E7}" srcOrd="0" destOrd="4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F24A0446-87F0-448E-AAEF-BF744972237F}" type="presOf" srcId="{6C399E9B-B80D-4F63-B1F0-E9067F251518}" destId="{BA4276CC-3064-4EA4-9AA4-97FF060871E7}" srcOrd="0" destOrd="5" presId="urn:microsoft.com/office/officeart/2005/8/layout/process3"/>
    <dgm:cxn modelId="{0C285A46-4625-4359-B19B-4CF63433B940}" srcId="{C3A16883-DAAC-4C97-8C32-A6B7DC2524A5}" destId="{6C399E9B-B80D-4F63-B1F0-E9067F251518}" srcOrd="5" destOrd="0" parTransId="{1D66ED54-BD03-402D-87CE-D8352EF1F848}" sibTransId="{6D59D431-BBF4-44F8-ACF6-041BE7AA76CF}"/>
    <dgm:cxn modelId="{0B7DA646-58DD-4DD1-A3C4-1C2D9B7E32EE}" type="presOf" srcId="{F22D604C-2CA0-4201-A07E-805EA44F6A23}" destId="{BA4276CC-3064-4EA4-9AA4-97FF060871E7}" srcOrd="0" destOrd="3" presId="urn:microsoft.com/office/officeart/2005/8/layout/process3"/>
    <dgm:cxn modelId="{7045BD71-1D24-47E9-B173-DAAAA44C2D78}" srcId="{C3A16883-DAAC-4C97-8C32-A6B7DC2524A5}" destId="{A57FA248-0958-4205-AEF3-1330955CDCA7}" srcOrd="1" destOrd="0" parTransId="{3528B402-7A10-4CCA-9E06-7D789853993D}" sibTransId="{F9B9A88D-823B-42F3-ACD0-01013441A65F}"/>
    <dgm:cxn modelId="{C6B92B92-29D0-408A-97F4-215D3DC5506E}" type="presOf" srcId="{A57FA248-0958-4205-AEF3-1330955CDCA7}" destId="{BA4276CC-3064-4EA4-9AA4-97FF060871E7}" srcOrd="0" destOrd="1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EE939AED-CA91-4AE3-92C2-8096CC50A237}" srcId="{C3A16883-DAAC-4C97-8C32-A6B7DC2524A5}" destId="{0C06230A-3928-4A1F-B8D1-A63F70BA3A60}" srcOrd="4" destOrd="0" parTransId="{F4A257F6-8F42-43C9-B823-50D938A786C4}" sibTransId="{A3850FC7-2ADC-45D5-A8D5-EB46606DC61E}"/>
    <dgm:cxn modelId="{B8F98AF0-EE45-4F8E-A20A-41125AB0A4FC}" srcId="{C3A16883-DAAC-4C97-8C32-A6B7DC2524A5}" destId="{F22D604C-2CA0-4201-A07E-805EA44F6A23}" srcOrd="3" destOrd="0" parTransId="{0EE3341D-D899-48FD-845E-3F28511F5E4E}" sibTransId="{6DCCD175-3B57-4E1F-A164-BD07F00B4B50}"/>
    <dgm:cxn modelId="{AEF059F6-A950-4FA4-A5F0-215D40D57490}" type="presOf" srcId="{3DB263BA-7B17-4D9A-9983-A9F6C55CF350}" destId="{BA4276CC-3064-4EA4-9AA4-97FF060871E7}" srcOrd="0" destOrd="2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engaging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endParaRPr lang="en-GB" dirty="0">
            <a:solidFill>
              <a:srgbClr val="334871"/>
            </a:solidFill>
          </a:endParaRP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A57FA248-0958-4205-AEF3-1330955CDCA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Complexity</a:t>
          </a:r>
        </a:p>
      </dgm:t>
    </dgm:pt>
    <dgm:pt modelId="{3528B402-7A10-4CCA-9E06-7D789853993D}" type="parTrans" cxnId="{7045BD71-1D24-47E9-B173-DAAAA44C2D78}">
      <dgm:prSet/>
      <dgm:spPr/>
      <dgm:t>
        <a:bodyPr/>
        <a:lstStyle/>
        <a:p>
          <a:endParaRPr lang="en-GB"/>
        </a:p>
      </dgm:t>
    </dgm:pt>
    <dgm:pt modelId="{F9B9A88D-823B-42F3-ACD0-01013441A65F}" type="sibTrans" cxnId="{7045BD71-1D24-47E9-B173-DAAAA44C2D78}">
      <dgm:prSet/>
      <dgm:spPr/>
      <dgm:t>
        <a:bodyPr/>
        <a:lstStyle/>
        <a:p>
          <a:endParaRPr lang="en-GB"/>
        </a:p>
      </dgm:t>
    </dgm:pt>
    <dgm:pt modelId="{3DB263BA-7B17-4D9A-9983-A9F6C55CF35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Questionnaire</a:t>
          </a:r>
        </a:p>
      </dgm:t>
    </dgm:pt>
    <dgm:pt modelId="{03C1E086-41BE-4016-A416-B190D2516699}" type="parTrans" cxnId="{5C1B5F10-E1AC-4F4E-B9DF-AA828EDA06C2}">
      <dgm:prSet/>
      <dgm:spPr/>
      <dgm:t>
        <a:bodyPr/>
        <a:lstStyle/>
        <a:p>
          <a:endParaRPr lang="en-GB"/>
        </a:p>
      </dgm:t>
    </dgm:pt>
    <dgm:pt modelId="{AED6B37F-AC25-4598-9389-32F5C92C14BA}" type="sibTrans" cxnId="{5C1B5F10-E1AC-4F4E-B9DF-AA828EDA06C2}">
      <dgm:prSet/>
      <dgm:spPr/>
      <dgm:t>
        <a:bodyPr/>
        <a:lstStyle/>
        <a:p>
          <a:endParaRPr lang="en-GB"/>
        </a:p>
      </dgm:t>
    </dgm:pt>
    <dgm:pt modelId="{0C06230A-3928-4A1F-B8D1-A63F70BA3A6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Lead-in times</a:t>
          </a:r>
        </a:p>
      </dgm:t>
    </dgm:pt>
    <dgm:pt modelId="{F4A257F6-8F42-43C9-B823-50D938A786C4}" type="parTrans" cxnId="{EE939AED-CA91-4AE3-92C2-8096CC50A237}">
      <dgm:prSet/>
      <dgm:spPr/>
      <dgm:t>
        <a:bodyPr/>
        <a:lstStyle/>
        <a:p>
          <a:endParaRPr lang="en-GB"/>
        </a:p>
      </dgm:t>
    </dgm:pt>
    <dgm:pt modelId="{A3850FC7-2ADC-45D5-A8D5-EB46606DC61E}" type="sibTrans" cxnId="{EE939AED-CA91-4AE3-92C2-8096CC50A237}">
      <dgm:prSet/>
      <dgm:spPr/>
      <dgm:t>
        <a:bodyPr/>
        <a:lstStyle/>
        <a:p>
          <a:endParaRPr lang="en-GB"/>
        </a:p>
      </dgm:t>
    </dgm:pt>
    <dgm:pt modelId="{6C399E9B-B80D-4F63-B1F0-E9067F251518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Access to digital</a:t>
          </a:r>
        </a:p>
      </dgm:t>
    </dgm:pt>
    <dgm:pt modelId="{1D66ED54-BD03-402D-87CE-D8352EF1F848}" type="parTrans" cxnId="{0C285A46-4625-4359-B19B-4CF63433B940}">
      <dgm:prSet/>
      <dgm:spPr/>
      <dgm:t>
        <a:bodyPr/>
        <a:lstStyle/>
        <a:p>
          <a:endParaRPr lang="en-GB"/>
        </a:p>
      </dgm:t>
    </dgm:pt>
    <dgm:pt modelId="{6D59D431-BBF4-44F8-ACF6-041BE7AA76CF}" type="sibTrans" cxnId="{0C285A46-4625-4359-B19B-4CF63433B940}">
      <dgm:prSet/>
      <dgm:spPr/>
      <dgm:t>
        <a:bodyPr/>
        <a:lstStyle/>
        <a:p>
          <a:endParaRPr lang="en-GB"/>
        </a:p>
      </dgm:t>
    </dgm:pt>
    <dgm:pt modelId="{62DE61E9-476B-4611-927C-7B9AA6656D3D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Scope of stakeholders</a:t>
          </a:r>
        </a:p>
      </dgm:t>
    </dgm:pt>
    <dgm:pt modelId="{10DE493B-E406-448A-AEEA-12112E74430A}" type="parTrans" cxnId="{46DA70B3-5AC6-4FC5-9394-D6780F67E655}">
      <dgm:prSet/>
      <dgm:spPr/>
      <dgm:t>
        <a:bodyPr/>
        <a:lstStyle/>
        <a:p>
          <a:endParaRPr lang="en-GB"/>
        </a:p>
      </dgm:t>
    </dgm:pt>
    <dgm:pt modelId="{65BE18ED-2A3A-4F8B-B758-5F8A101F8BF0}" type="sibTrans" cxnId="{46DA70B3-5AC6-4FC5-9394-D6780F67E655}">
      <dgm:prSet/>
      <dgm:spPr/>
      <dgm:t>
        <a:bodyPr/>
        <a:lstStyle/>
        <a:p>
          <a:endParaRPr lang="en-GB"/>
        </a:p>
      </dgm:t>
    </dgm:pt>
    <dgm:pt modelId="{BEFF5358-E993-4192-AF85-BA16712DDA5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Increased communication</a:t>
          </a:r>
        </a:p>
      </dgm:t>
    </dgm:pt>
    <dgm:pt modelId="{763B4702-1DED-4AAA-8A76-33194314E5F5}" type="parTrans" cxnId="{3B39A1B2-0FE0-42EB-A16E-30120B71A1E2}">
      <dgm:prSet/>
      <dgm:spPr/>
      <dgm:t>
        <a:bodyPr/>
        <a:lstStyle/>
        <a:p>
          <a:endParaRPr lang="en-GB"/>
        </a:p>
      </dgm:t>
    </dgm:pt>
    <dgm:pt modelId="{3CA8BC42-CDF8-4F4F-A18D-9DB36A086BBE}" type="sibTrans" cxnId="{3B39A1B2-0FE0-42EB-A16E-30120B71A1E2}">
      <dgm:prSet/>
      <dgm:spPr/>
      <dgm:t>
        <a:bodyPr/>
        <a:lstStyle/>
        <a:p>
          <a:endParaRPr lang="en-GB"/>
        </a:p>
      </dgm:t>
    </dgm:pt>
    <dgm:pt modelId="{BF38401A-E317-4B08-B4C0-3D9E91F454C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Trust and confidence in Commissioner and process</a:t>
          </a:r>
        </a:p>
      </dgm:t>
    </dgm:pt>
    <dgm:pt modelId="{2D70C358-336D-41C3-997B-7A690894DDB6}" type="parTrans" cxnId="{4610C376-C046-46A6-B80C-3BC4902B84CB}">
      <dgm:prSet/>
      <dgm:spPr/>
      <dgm:t>
        <a:bodyPr/>
        <a:lstStyle/>
        <a:p>
          <a:endParaRPr lang="en-GB"/>
        </a:p>
      </dgm:t>
    </dgm:pt>
    <dgm:pt modelId="{F3A9B314-669A-4F5F-B44F-8EE3F9C2CBC7}" type="sibTrans" cxnId="{4610C376-C046-46A6-B80C-3BC4902B84CB}">
      <dgm:prSet/>
      <dgm:spPr/>
      <dgm:t>
        <a:bodyPr/>
        <a:lstStyle/>
        <a:p>
          <a:endParaRPr lang="en-GB"/>
        </a:p>
      </dgm:t>
    </dgm:pt>
    <dgm:pt modelId="{3661914F-B73A-4286-B438-7681F8231477}">
      <dgm:prSet/>
      <dgm:spPr/>
      <dgm:t>
        <a:bodyPr/>
        <a:lstStyle/>
        <a:p>
          <a:endParaRPr lang="en-GB" dirty="0">
            <a:solidFill>
              <a:srgbClr val="334871"/>
            </a:solidFill>
          </a:endParaRPr>
        </a:p>
      </dgm:t>
    </dgm:pt>
    <dgm:pt modelId="{0B6757E3-D26A-41A7-A682-961ABDBAB8F5}" type="parTrans" cxnId="{F1B45B79-C6B8-4389-B7D5-81001A2EC80D}">
      <dgm:prSet/>
      <dgm:spPr/>
      <dgm:t>
        <a:bodyPr/>
        <a:lstStyle/>
        <a:p>
          <a:endParaRPr lang="en-GB"/>
        </a:p>
      </dgm:t>
    </dgm:pt>
    <dgm:pt modelId="{1658923A-E9DE-4BF5-863C-30122FD8119C}" type="sibTrans" cxnId="{F1B45B79-C6B8-4389-B7D5-81001A2EC80D}">
      <dgm:prSet/>
      <dgm:spPr/>
      <dgm:t>
        <a:bodyPr/>
        <a:lstStyle/>
        <a:p>
          <a:endParaRPr lang="en-GB"/>
        </a:p>
      </dgm:t>
    </dgm:pt>
    <dgm:pt modelId="{BF260FAA-87FC-4AEE-B1C1-F487C01D6C6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Not a ‘fait accompli’</a:t>
          </a:r>
        </a:p>
      </dgm:t>
    </dgm:pt>
    <dgm:pt modelId="{41776B28-7B95-4825-A183-7B473469E1E7}" type="parTrans" cxnId="{4DA274AE-5043-4C26-A806-84DCFBE62ECF}">
      <dgm:prSet/>
      <dgm:spPr/>
      <dgm:t>
        <a:bodyPr/>
        <a:lstStyle/>
        <a:p>
          <a:endParaRPr lang="en-GB"/>
        </a:p>
      </dgm:t>
    </dgm:pt>
    <dgm:pt modelId="{10756A3B-15A8-4591-9C1E-C86A8C2AA527}" type="sibTrans" cxnId="{4DA274AE-5043-4C26-A806-84DCFBE62ECF}">
      <dgm:prSet/>
      <dgm:spPr/>
      <dgm:t>
        <a:bodyPr/>
        <a:lstStyle/>
        <a:p>
          <a:endParaRPr lang="en-GB"/>
        </a:p>
      </dgm:t>
    </dgm:pt>
    <dgm:pt modelId="{EE1BA426-BBD2-41AA-9ACD-57CB9B010915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‘balanced, fair, comprehensive and diligent’</a:t>
          </a:r>
        </a:p>
      </dgm:t>
    </dgm:pt>
    <dgm:pt modelId="{C14FDD94-EAA8-4D71-84E8-9005FF1CE1E1}" type="parTrans" cxnId="{557E1932-B938-43D4-9620-1973823B12EF}">
      <dgm:prSet/>
      <dgm:spPr/>
      <dgm:t>
        <a:bodyPr/>
        <a:lstStyle/>
        <a:p>
          <a:endParaRPr lang="en-GB"/>
        </a:p>
      </dgm:t>
    </dgm:pt>
    <dgm:pt modelId="{E5A03CA2-AA84-43AF-B849-3DD2C91DBD3E}" type="sibTrans" cxnId="{557E1932-B938-43D4-9620-1973823B12EF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5C1B5F10-E1AC-4F4E-B9DF-AA828EDA06C2}" srcId="{C3A16883-DAAC-4C97-8C32-A6B7DC2524A5}" destId="{3DB263BA-7B17-4D9A-9983-A9F6C55CF350}" srcOrd="2" destOrd="0" parTransId="{03C1E086-41BE-4016-A416-B190D2516699}" sibTransId="{AED6B37F-AC25-4598-9389-32F5C92C14BA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557E1932-B938-43D4-9620-1973823B12EF}" srcId="{C3A16883-DAAC-4C97-8C32-A6B7DC2524A5}" destId="{EE1BA426-BBD2-41AA-9ACD-57CB9B010915}" srcOrd="9" destOrd="0" parTransId="{C14FDD94-EAA8-4D71-84E8-9005FF1CE1E1}" sibTransId="{E5A03CA2-AA84-43AF-B849-3DD2C91DBD3E}"/>
    <dgm:cxn modelId="{51551139-673D-4B15-BB52-2D0884B5A9C3}" type="presOf" srcId="{0C06230A-3928-4A1F-B8D1-A63F70BA3A60}" destId="{BA4276CC-3064-4EA4-9AA4-97FF060871E7}" srcOrd="0" destOrd="4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40846145-3C93-42F6-9570-1AFA0AC78076}" type="presOf" srcId="{62DE61E9-476B-4611-927C-7B9AA6656D3D}" destId="{BA4276CC-3064-4EA4-9AA4-97FF060871E7}" srcOrd="0" destOrd="3" presId="urn:microsoft.com/office/officeart/2005/8/layout/process3"/>
    <dgm:cxn modelId="{F24A0446-87F0-448E-AAEF-BF744972237F}" type="presOf" srcId="{6C399E9B-B80D-4F63-B1F0-E9067F251518}" destId="{BA4276CC-3064-4EA4-9AA4-97FF060871E7}" srcOrd="0" destOrd="5" presId="urn:microsoft.com/office/officeart/2005/8/layout/process3"/>
    <dgm:cxn modelId="{0C285A46-4625-4359-B19B-4CF63433B940}" srcId="{C3A16883-DAAC-4C97-8C32-A6B7DC2524A5}" destId="{6C399E9B-B80D-4F63-B1F0-E9067F251518}" srcOrd="5" destOrd="0" parTransId="{1D66ED54-BD03-402D-87CE-D8352EF1F848}" sibTransId="{6D59D431-BBF4-44F8-ACF6-041BE7AA76CF}"/>
    <dgm:cxn modelId="{7045BD71-1D24-47E9-B173-DAAAA44C2D78}" srcId="{C3A16883-DAAC-4C97-8C32-A6B7DC2524A5}" destId="{A57FA248-0958-4205-AEF3-1330955CDCA7}" srcOrd="1" destOrd="0" parTransId="{3528B402-7A10-4CCA-9E06-7D789853993D}" sibTransId="{F9B9A88D-823B-42F3-ACD0-01013441A65F}"/>
    <dgm:cxn modelId="{4610C376-C046-46A6-B80C-3BC4902B84CB}" srcId="{C3A16883-DAAC-4C97-8C32-A6B7DC2524A5}" destId="{BF38401A-E317-4B08-B4C0-3D9E91F454C3}" srcOrd="7" destOrd="0" parTransId="{2D70C358-336D-41C3-997B-7A690894DDB6}" sibTransId="{F3A9B314-669A-4F5F-B44F-8EE3F9C2CBC7}"/>
    <dgm:cxn modelId="{F1B45B79-C6B8-4389-B7D5-81001A2EC80D}" srcId="{C3A16883-DAAC-4C97-8C32-A6B7DC2524A5}" destId="{3661914F-B73A-4286-B438-7681F8231477}" srcOrd="10" destOrd="0" parTransId="{0B6757E3-D26A-41A7-A682-961ABDBAB8F5}" sibTransId="{1658923A-E9DE-4BF5-863C-30122FD8119C}"/>
    <dgm:cxn modelId="{DD755D81-093B-4A9E-94CF-E5CD12F1325B}" type="presOf" srcId="{BEFF5358-E993-4192-AF85-BA16712DDA5F}" destId="{BA4276CC-3064-4EA4-9AA4-97FF060871E7}" srcOrd="0" destOrd="6" presId="urn:microsoft.com/office/officeart/2005/8/layout/process3"/>
    <dgm:cxn modelId="{C6B92B92-29D0-408A-97F4-215D3DC5506E}" type="presOf" srcId="{A57FA248-0958-4205-AEF3-1330955CDCA7}" destId="{BA4276CC-3064-4EA4-9AA4-97FF060871E7}" srcOrd="0" destOrd="1" presId="urn:microsoft.com/office/officeart/2005/8/layout/process3"/>
    <dgm:cxn modelId="{4DA274AE-5043-4C26-A806-84DCFBE62ECF}" srcId="{C3A16883-DAAC-4C97-8C32-A6B7DC2524A5}" destId="{BF260FAA-87FC-4AEE-B1C1-F487C01D6C67}" srcOrd="8" destOrd="0" parTransId="{41776B28-7B95-4825-A183-7B473469E1E7}" sibTransId="{10756A3B-15A8-4591-9C1E-C86A8C2AA527}"/>
    <dgm:cxn modelId="{577E63AF-E4DD-471F-B453-E12DA2A6E895}" type="presOf" srcId="{BF260FAA-87FC-4AEE-B1C1-F487C01D6C67}" destId="{BA4276CC-3064-4EA4-9AA4-97FF060871E7}" srcOrd="0" destOrd="8" presId="urn:microsoft.com/office/officeart/2005/8/layout/process3"/>
    <dgm:cxn modelId="{3B39A1B2-0FE0-42EB-A16E-30120B71A1E2}" srcId="{C3A16883-DAAC-4C97-8C32-A6B7DC2524A5}" destId="{BEFF5358-E993-4192-AF85-BA16712DDA5F}" srcOrd="6" destOrd="0" parTransId="{763B4702-1DED-4AAA-8A76-33194314E5F5}" sibTransId="{3CA8BC42-CDF8-4F4F-A18D-9DB36A086BBE}"/>
    <dgm:cxn modelId="{46DA70B3-5AC6-4FC5-9394-D6780F67E655}" srcId="{C3A16883-DAAC-4C97-8C32-A6B7DC2524A5}" destId="{62DE61E9-476B-4611-927C-7B9AA6656D3D}" srcOrd="3" destOrd="0" parTransId="{10DE493B-E406-448A-AEEA-12112E74430A}" sibTransId="{65BE18ED-2A3A-4F8B-B758-5F8A101F8BF0}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81C7E7B6-3638-49AB-A2E7-AA5CB157C9E2}" type="presOf" srcId="{EE1BA426-BBD2-41AA-9ACD-57CB9B010915}" destId="{BA4276CC-3064-4EA4-9AA4-97FF060871E7}" srcOrd="0" destOrd="9" presId="urn:microsoft.com/office/officeart/2005/8/layout/process3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BC15C1E1-52D7-44B6-9AE9-48EE37626F8F}" type="presOf" srcId="{BF38401A-E317-4B08-B4C0-3D9E91F454C3}" destId="{BA4276CC-3064-4EA4-9AA4-97FF060871E7}" srcOrd="0" destOrd="7" presId="urn:microsoft.com/office/officeart/2005/8/layout/process3"/>
    <dgm:cxn modelId="{61F210EA-BB6D-4A27-BCFF-6650ECD8F1C7}" type="presOf" srcId="{3661914F-B73A-4286-B438-7681F8231477}" destId="{BA4276CC-3064-4EA4-9AA4-97FF060871E7}" srcOrd="0" destOrd="10" presId="urn:microsoft.com/office/officeart/2005/8/layout/process3"/>
    <dgm:cxn modelId="{EE939AED-CA91-4AE3-92C2-8096CC50A237}" srcId="{C3A16883-DAAC-4C97-8C32-A6B7DC2524A5}" destId="{0C06230A-3928-4A1F-B8D1-A63F70BA3A60}" srcOrd="4" destOrd="0" parTransId="{F4A257F6-8F42-43C9-B823-50D938A786C4}" sibTransId="{A3850FC7-2ADC-45D5-A8D5-EB46606DC61E}"/>
    <dgm:cxn modelId="{AEF059F6-A950-4FA4-A5F0-215D40D57490}" type="presOf" srcId="{3DB263BA-7B17-4D9A-9983-A9F6C55CF350}" destId="{BA4276CC-3064-4EA4-9AA4-97FF060871E7}" srcOrd="0" destOrd="2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…suggestions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Same bases, different hours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0655AADA-FEC7-41A7-8207-835BE65FD93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Same bases, additional RRV for N Wales</a:t>
          </a:r>
        </a:p>
      </dgm:t>
    </dgm:pt>
    <dgm:pt modelId="{61576A4F-2F49-421F-A6F9-5581A6CAEA06}" type="parTrans" cxnId="{D7AFDBD6-A333-43FF-91EC-973D39249039}">
      <dgm:prSet/>
      <dgm:spPr/>
      <dgm:t>
        <a:bodyPr/>
        <a:lstStyle/>
        <a:p>
          <a:endParaRPr lang="en-GB"/>
        </a:p>
      </dgm:t>
    </dgm:pt>
    <dgm:pt modelId="{F820B98A-7E87-42B1-91BC-F506618F72E1}" type="sibTrans" cxnId="{D7AFDBD6-A333-43FF-91EC-973D39249039}">
      <dgm:prSet/>
      <dgm:spPr/>
      <dgm:t>
        <a:bodyPr/>
        <a:lstStyle/>
        <a:p>
          <a:endParaRPr lang="en-GB"/>
        </a:p>
      </dgm:t>
    </dgm:pt>
    <dgm:pt modelId="{4D0E1A55-3021-4AFE-9C08-6CAA2D371EA9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All bases 24/7</a:t>
          </a:r>
        </a:p>
      </dgm:t>
    </dgm:pt>
    <dgm:pt modelId="{520E3EFF-8176-4922-A18E-BFDE36545A77}" type="parTrans" cxnId="{6090F8BA-53E6-4CA2-B2BD-A65F07F7D8F9}">
      <dgm:prSet/>
      <dgm:spPr/>
      <dgm:t>
        <a:bodyPr/>
        <a:lstStyle/>
        <a:p>
          <a:endParaRPr lang="en-GB"/>
        </a:p>
      </dgm:t>
    </dgm:pt>
    <dgm:pt modelId="{508C3800-4B68-44BA-A707-AD7F5C0C9837}" type="sibTrans" cxnId="{6090F8BA-53E6-4CA2-B2BD-A65F07F7D8F9}">
      <dgm:prSet/>
      <dgm:spPr/>
      <dgm:t>
        <a:bodyPr/>
        <a:lstStyle/>
        <a:p>
          <a:endParaRPr lang="en-GB"/>
        </a:p>
      </dgm:t>
    </dgm:pt>
    <dgm:pt modelId="{1EE6580D-E1AC-4E33-BC15-B318F7A050E2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Base investment</a:t>
          </a:r>
        </a:p>
      </dgm:t>
    </dgm:pt>
    <dgm:pt modelId="{4C1F4FA8-BCF7-4034-8E03-1CCF77F68484}" type="parTrans" cxnId="{C117439C-6099-423B-A8B2-754C47A5C9C7}">
      <dgm:prSet/>
      <dgm:spPr/>
      <dgm:t>
        <a:bodyPr/>
        <a:lstStyle/>
        <a:p>
          <a:endParaRPr lang="en-GB"/>
        </a:p>
      </dgm:t>
    </dgm:pt>
    <dgm:pt modelId="{4833CE83-5C0C-401E-92AB-28754D49057E}" type="sibTrans" cxnId="{C117439C-6099-423B-A8B2-754C47A5C9C7}">
      <dgm:prSet/>
      <dgm:spPr/>
      <dgm:t>
        <a:bodyPr/>
        <a:lstStyle/>
        <a:p>
          <a:endParaRPr lang="en-GB"/>
        </a:p>
      </dgm:t>
    </dgm:pt>
    <dgm:pt modelId="{FECB8EF3-ECDE-42BE-8EEF-9397D64EEEDD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2 air assets in Welshpool</a:t>
          </a:r>
        </a:p>
      </dgm:t>
    </dgm:pt>
    <dgm:pt modelId="{317737AC-A006-4585-94C9-415D2CAA6A85}" type="parTrans" cxnId="{8C543275-0F64-4BA9-96C2-D55FB690B1A0}">
      <dgm:prSet/>
      <dgm:spPr/>
      <dgm:t>
        <a:bodyPr/>
        <a:lstStyle/>
        <a:p>
          <a:endParaRPr lang="en-GB"/>
        </a:p>
      </dgm:t>
    </dgm:pt>
    <dgm:pt modelId="{3359C539-9158-408C-BCCB-E53CA9118845}" type="sibTrans" cxnId="{8C543275-0F64-4BA9-96C2-D55FB690B1A0}">
      <dgm:prSet/>
      <dgm:spPr/>
      <dgm:t>
        <a:bodyPr/>
        <a:lstStyle/>
        <a:p>
          <a:endParaRPr lang="en-GB"/>
        </a:p>
      </dgm:t>
    </dgm:pt>
    <dgm:pt modelId="{67B12937-2EEB-406F-A62D-2428EE3B80EC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Welshpool 24/7 instead of Cardiff</a:t>
          </a:r>
        </a:p>
      </dgm:t>
    </dgm:pt>
    <dgm:pt modelId="{297DCE49-353B-4856-BD9B-0E2699D4B850}" type="parTrans" cxnId="{96F015CD-F8E9-45DB-8176-26980C2F6DB5}">
      <dgm:prSet/>
      <dgm:spPr/>
      <dgm:t>
        <a:bodyPr/>
        <a:lstStyle/>
        <a:p>
          <a:endParaRPr lang="en-GB"/>
        </a:p>
      </dgm:t>
    </dgm:pt>
    <dgm:pt modelId="{ADDDAB0D-A044-4E0A-A57C-28D9E67EA08C}" type="sibTrans" cxnId="{96F015CD-F8E9-45DB-8176-26980C2F6DB5}">
      <dgm:prSet/>
      <dgm:spPr/>
      <dgm:t>
        <a:bodyPr/>
        <a:lstStyle/>
        <a:p>
          <a:endParaRPr lang="en-GB"/>
        </a:p>
      </dgm:t>
    </dgm:pt>
    <dgm:pt modelId="{C5E93727-A5EE-42F8-BF55-0BD6C23223A9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Welshpool 24/7 in addition to Cardiff</a:t>
          </a:r>
        </a:p>
      </dgm:t>
    </dgm:pt>
    <dgm:pt modelId="{CE2D91EE-41B9-4730-85D6-3941612E8953}" type="parTrans" cxnId="{AB998D01-DC66-4194-A56E-90DAA9DBC7A2}">
      <dgm:prSet/>
      <dgm:spPr/>
      <dgm:t>
        <a:bodyPr/>
        <a:lstStyle/>
        <a:p>
          <a:endParaRPr lang="en-GB"/>
        </a:p>
      </dgm:t>
    </dgm:pt>
    <dgm:pt modelId="{CA909B3E-4BC5-4C24-BA28-98701EC9772C}" type="sibTrans" cxnId="{AB998D01-DC66-4194-A56E-90DAA9DBC7A2}">
      <dgm:prSet/>
      <dgm:spPr/>
      <dgm:t>
        <a:bodyPr/>
        <a:lstStyle/>
        <a:p>
          <a:endParaRPr lang="en-GB"/>
        </a:p>
      </dgm:t>
    </dgm:pt>
    <dgm:pt modelId="{7C13D29A-B99F-4E76-97A1-E048EC8C255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Caernarfon 24/7 in addition to Cardiff</a:t>
          </a:r>
        </a:p>
      </dgm:t>
    </dgm:pt>
    <dgm:pt modelId="{CF95768F-A855-4681-B187-8082CA7A164D}" type="parTrans" cxnId="{BF795959-DEA3-4575-B8B6-83854C428D22}">
      <dgm:prSet/>
      <dgm:spPr/>
      <dgm:t>
        <a:bodyPr/>
        <a:lstStyle/>
        <a:p>
          <a:endParaRPr lang="en-GB"/>
        </a:p>
      </dgm:t>
    </dgm:pt>
    <dgm:pt modelId="{403EA5C7-3F8E-4E7D-8B40-C6E023B66593}" type="sibTrans" cxnId="{BF795959-DEA3-4575-B8B6-83854C428D22}">
      <dgm:prSet/>
      <dgm:spPr/>
      <dgm:t>
        <a:bodyPr/>
        <a:lstStyle/>
        <a:p>
          <a:endParaRPr lang="en-GB"/>
        </a:p>
      </dgm:t>
    </dgm:pt>
    <dgm:pt modelId="{0AAB2D83-2ED3-4BD9-BB46-F7595F278BF4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More RRVs in Welshpool</a:t>
          </a:r>
        </a:p>
      </dgm:t>
    </dgm:pt>
    <dgm:pt modelId="{D9E8C46E-06A6-458D-964A-C9CCF92F8158}" type="parTrans" cxnId="{A45A6242-288E-4439-BC29-D8F1DB43505F}">
      <dgm:prSet/>
      <dgm:spPr/>
      <dgm:t>
        <a:bodyPr/>
        <a:lstStyle/>
        <a:p>
          <a:endParaRPr lang="en-GB"/>
        </a:p>
      </dgm:t>
    </dgm:pt>
    <dgm:pt modelId="{8447DF78-4013-49D8-84E4-7D89EE60F91B}" type="sibTrans" cxnId="{A45A6242-288E-4439-BC29-D8F1DB43505F}">
      <dgm:prSet/>
      <dgm:spPr/>
      <dgm:t>
        <a:bodyPr/>
        <a:lstStyle/>
        <a:p>
          <a:endParaRPr lang="en-GB"/>
        </a:p>
      </dgm:t>
    </dgm:pt>
    <dgm:pt modelId="{2B62007A-D66A-4F29-B633-EACF4D1745D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Move South Wales bases</a:t>
          </a:r>
        </a:p>
      </dgm:t>
    </dgm:pt>
    <dgm:pt modelId="{08AA6F50-514A-417D-B633-CA6BBC95FBCF}" type="parTrans" cxnId="{36508950-76A9-49B1-BA28-201FF8718C07}">
      <dgm:prSet/>
      <dgm:spPr/>
      <dgm:t>
        <a:bodyPr/>
        <a:lstStyle/>
        <a:p>
          <a:endParaRPr lang="en-GB"/>
        </a:p>
      </dgm:t>
    </dgm:pt>
    <dgm:pt modelId="{573D4FA1-6E1C-42B6-B418-9CE5051F214F}" type="sibTrans" cxnId="{36508950-76A9-49B1-BA28-201FF8718C07}">
      <dgm:prSet/>
      <dgm:spPr/>
      <dgm:t>
        <a:bodyPr/>
        <a:lstStyle/>
        <a:p>
          <a:endParaRPr lang="en-GB"/>
        </a:p>
      </dgm:t>
    </dgm:pt>
    <dgm:pt modelId="{49880740-D446-473A-BDE2-EE1305FF316D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All 4 bases into 1 </a:t>
          </a:r>
        </a:p>
      </dgm:t>
    </dgm:pt>
    <dgm:pt modelId="{234D1E3F-AD0E-4745-B677-2208F7239B48}" type="parTrans" cxnId="{218D4F5C-8648-45B7-A9C6-D34A77CA1093}">
      <dgm:prSet/>
      <dgm:spPr/>
      <dgm:t>
        <a:bodyPr/>
        <a:lstStyle/>
        <a:p>
          <a:endParaRPr lang="en-GB"/>
        </a:p>
      </dgm:t>
    </dgm:pt>
    <dgm:pt modelId="{F5C5807B-3953-4F31-BE52-CAB366FB2166}" type="sibTrans" cxnId="{218D4F5C-8648-45B7-A9C6-D34A77CA1093}">
      <dgm:prSet/>
      <dgm:spPr/>
      <dgm:t>
        <a:bodyPr/>
        <a:lstStyle/>
        <a:p>
          <a:endParaRPr lang="en-GB"/>
        </a:p>
      </dgm:t>
    </dgm:pt>
    <dgm:pt modelId="{1A2CD240-6BBF-478D-9D78-5132E0601C8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Specialist service versus traditional ambulance response</a:t>
          </a:r>
        </a:p>
      </dgm:t>
    </dgm:pt>
    <dgm:pt modelId="{106ECD0D-C479-4F72-985A-2067B5054345}" type="parTrans" cxnId="{9E577519-930C-42AD-BA92-CC40D70A6C4F}">
      <dgm:prSet/>
      <dgm:spPr/>
      <dgm:t>
        <a:bodyPr/>
        <a:lstStyle/>
        <a:p>
          <a:endParaRPr lang="en-GB"/>
        </a:p>
      </dgm:t>
    </dgm:pt>
    <dgm:pt modelId="{C3CF5322-6B2F-4E58-93C3-EDC1492AF220}" type="sibTrans" cxnId="{9E577519-930C-42AD-BA92-CC40D70A6C4F}">
      <dgm:prSet/>
      <dgm:spPr/>
      <dgm:t>
        <a:bodyPr/>
        <a:lstStyle/>
        <a:p>
          <a:endParaRPr lang="en-GB"/>
        </a:p>
      </dgm:t>
    </dgm:pt>
    <dgm:pt modelId="{7772B1B9-3052-4555-8765-7CE1EA348E59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Ambulance provide similar critical care skills</a:t>
          </a:r>
        </a:p>
      </dgm:t>
    </dgm:pt>
    <dgm:pt modelId="{DC0763AF-7867-4D30-80D8-37E4B6F64F8D}" type="parTrans" cxnId="{B875F3A5-3076-4F94-8F83-B0B2FEEEE158}">
      <dgm:prSet/>
      <dgm:spPr/>
      <dgm:t>
        <a:bodyPr/>
        <a:lstStyle/>
        <a:p>
          <a:endParaRPr lang="en-GB"/>
        </a:p>
      </dgm:t>
    </dgm:pt>
    <dgm:pt modelId="{F7F05E0C-CE80-4384-9BDB-C823419D0CEF}" type="sibTrans" cxnId="{B875F3A5-3076-4F94-8F83-B0B2FEEEE158}">
      <dgm:prSet/>
      <dgm:spPr/>
      <dgm:t>
        <a:bodyPr/>
        <a:lstStyle/>
        <a:p>
          <a:endParaRPr lang="en-GB"/>
        </a:p>
      </dgm:t>
    </dgm:pt>
    <dgm:pt modelId="{376D022D-4FF4-4F25-9AA5-6E3F9B3EBD51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Incremental changes from aviation contract</a:t>
          </a:r>
        </a:p>
      </dgm:t>
    </dgm:pt>
    <dgm:pt modelId="{18B9F162-2924-4044-ADB7-803F9370C3BE}" type="parTrans" cxnId="{D7C87858-9F4A-408C-994E-83D7D98C447D}">
      <dgm:prSet/>
      <dgm:spPr/>
      <dgm:t>
        <a:bodyPr/>
        <a:lstStyle/>
        <a:p>
          <a:endParaRPr lang="en-GB"/>
        </a:p>
      </dgm:t>
    </dgm:pt>
    <dgm:pt modelId="{AC0367E9-9ADC-4A1A-A2EE-CFDBB7FC5E7C}" type="sibTrans" cxnId="{D7C87858-9F4A-408C-994E-83D7D98C447D}">
      <dgm:prSet/>
      <dgm:spPr/>
      <dgm:t>
        <a:bodyPr/>
        <a:lstStyle/>
        <a:p>
          <a:endParaRPr lang="en-GB"/>
        </a:p>
      </dgm:t>
    </dgm:pt>
    <dgm:pt modelId="{876FDD2B-7B90-4E80-B903-1BFF6976560A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Fire and Rescue opportunities</a:t>
          </a:r>
        </a:p>
      </dgm:t>
    </dgm:pt>
    <dgm:pt modelId="{BB562DF5-016A-44FA-BAC2-37604DC171FB}" type="parTrans" cxnId="{5A6A9936-0C2C-4AD7-8DFA-5DB1A8960195}">
      <dgm:prSet/>
      <dgm:spPr/>
      <dgm:t>
        <a:bodyPr/>
        <a:lstStyle/>
        <a:p>
          <a:endParaRPr lang="en-GB"/>
        </a:p>
      </dgm:t>
    </dgm:pt>
    <dgm:pt modelId="{F7E0588A-3BC6-43FA-9800-D75953994166}" type="sibTrans" cxnId="{5A6A9936-0C2C-4AD7-8DFA-5DB1A8960195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AB998D01-DC66-4194-A56E-90DAA9DBC7A2}" srcId="{C3A16883-DAAC-4C97-8C32-A6B7DC2524A5}" destId="{C5E93727-A5EE-42F8-BF55-0BD6C23223A9}" srcOrd="6" destOrd="0" parTransId="{CE2D91EE-41B9-4730-85D6-3941612E8953}" sibTransId="{CA909B3E-4BC5-4C24-BA28-98701EC9772C}"/>
    <dgm:cxn modelId="{A8ADB107-3F79-4BAE-BDA6-0A418EDE83B8}" type="presOf" srcId="{FECB8EF3-ECDE-42BE-8EEF-9397D64EEEDD}" destId="{BA4276CC-3064-4EA4-9AA4-97FF060871E7}" srcOrd="0" destOrd="4" presId="urn:microsoft.com/office/officeart/2005/8/layout/process3"/>
    <dgm:cxn modelId="{F4A5FF18-7AA9-4A9D-9C3D-4276FC5CF901}" type="presOf" srcId="{376D022D-4FF4-4F25-9AA5-6E3F9B3EBD51}" destId="{BA4276CC-3064-4EA4-9AA4-97FF060871E7}" srcOrd="0" destOrd="13" presId="urn:microsoft.com/office/officeart/2005/8/layout/process3"/>
    <dgm:cxn modelId="{9E577519-930C-42AD-BA92-CC40D70A6C4F}" srcId="{C3A16883-DAAC-4C97-8C32-A6B7DC2524A5}" destId="{1A2CD240-6BBF-478D-9D78-5132E0601C86}" srcOrd="11" destOrd="0" parTransId="{106ECD0D-C479-4F72-985A-2067B5054345}" sibTransId="{C3CF5322-6B2F-4E58-93C3-EDC1492AF220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5A6A9936-0C2C-4AD7-8DFA-5DB1A8960195}" srcId="{C3A16883-DAAC-4C97-8C32-A6B7DC2524A5}" destId="{876FDD2B-7B90-4E80-B903-1BFF6976560A}" srcOrd="14" destOrd="0" parTransId="{BB562DF5-016A-44FA-BAC2-37604DC171FB}" sibTransId="{F7E0588A-3BC6-43FA-9800-D75953994166}"/>
    <dgm:cxn modelId="{3D70AA37-FA5C-47F9-BBF5-2ADCAA975B20}" type="presOf" srcId="{7772B1B9-3052-4555-8765-7CE1EA348E59}" destId="{BA4276CC-3064-4EA4-9AA4-97FF060871E7}" srcOrd="0" destOrd="12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218D4F5C-8648-45B7-A9C6-D34A77CA1093}" srcId="{C3A16883-DAAC-4C97-8C32-A6B7DC2524A5}" destId="{49880740-D446-473A-BDE2-EE1305FF316D}" srcOrd="10" destOrd="0" parTransId="{234D1E3F-AD0E-4745-B677-2208F7239B48}" sibTransId="{F5C5807B-3953-4F31-BE52-CAB366FB2166}"/>
    <dgm:cxn modelId="{9DB00E60-5237-4E9B-9C69-DA09778B0660}" type="presOf" srcId="{0AAB2D83-2ED3-4BD9-BB46-F7595F278BF4}" destId="{BA4276CC-3064-4EA4-9AA4-97FF060871E7}" srcOrd="0" destOrd="8" presId="urn:microsoft.com/office/officeart/2005/8/layout/process3"/>
    <dgm:cxn modelId="{8DEC2041-335E-4163-A8C0-65645664F5F2}" type="presOf" srcId="{4D0E1A55-3021-4AFE-9C08-6CAA2D371EA9}" destId="{BA4276CC-3064-4EA4-9AA4-97FF060871E7}" srcOrd="0" destOrd="2" presId="urn:microsoft.com/office/officeart/2005/8/layout/process3"/>
    <dgm:cxn modelId="{A45A6242-288E-4439-BC29-D8F1DB43505F}" srcId="{C3A16883-DAAC-4C97-8C32-A6B7DC2524A5}" destId="{0AAB2D83-2ED3-4BD9-BB46-F7595F278BF4}" srcOrd="8" destOrd="0" parTransId="{D9E8C46E-06A6-458D-964A-C9CCF92F8158}" sibTransId="{8447DF78-4013-49D8-84E4-7D89EE60F91B}"/>
    <dgm:cxn modelId="{4DFBDE63-CC99-430F-B1A3-6089E514A17D}" type="presOf" srcId="{67B12937-2EEB-406F-A62D-2428EE3B80EC}" destId="{BA4276CC-3064-4EA4-9AA4-97FF060871E7}" srcOrd="0" destOrd="5" presId="urn:microsoft.com/office/officeart/2005/8/layout/process3"/>
    <dgm:cxn modelId="{36508950-76A9-49B1-BA28-201FF8718C07}" srcId="{C3A16883-DAAC-4C97-8C32-A6B7DC2524A5}" destId="{2B62007A-D66A-4F29-B633-EACF4D1745D6}" srcOrd="9" destOrd="0" parTransId="{08AA6F50-514A-417D-B633-CA6BBC95FBCF}" sibTransId="{573D4FA1-6E1C-42B6-B418-9CE5051F214F}"/>
    <dgm:cxn modelId="{8C543275-0F64-4BA9-96C2-D55FB690B1A0}" srcId="{C3A16883-DAAC-4C97-8C32-A6B7DC2524A5}" destId="{FECB8EF3-ECDE-42BE-8EEF-9397D64EEEDD}" srcOrd="4" destOrd="0" parTransId="{317737AC-A006-4585-94C9-415D2CAA6A85}" sibTransId="{3359C539-9158-408C-BCCB-E53CA9118845}"/>
    <dgm:cxn modelId="{D7C87858-9F4A-408C-994E-83D7D98C447D}" srcId="{C3A16883-DAAC-4C97-8C32-A6B7DC2524A5}" destId="{376D022D-4FF4-4F25-9AA5-6E3F9B3EBD51}" srcOrd="13" destOrd="0" parTransId="{18B9F162-2924-4044-ADB7-803F9370C3BE}" sibTransId="{AC0367E9-9ADC-4A1A-A2EE-CFDBB7FC5E7C}"/>
    <dgm:cxn modelId="{BF795959-DEA3-4575-B8B6-83854C428D22}" srcId="{C3A16883-DAAC-4C97-8C32-A6B7DC2524A5}" destId="{7C13D29A-B99F-4E76-97A1-E048EC8C255F}" srcOrd="7" destOrd="0" parTransId="{CF95768F-A855-4681-B187-8082CA7A164D}" sibTransId="{403EA5C7-3F8E-4E7D-8B40-C6E023B66593}"/>
    <dgm:cxn modelId="{EACDA58E-4501-4AAE-8356-994FDD5ABFAE}" type="presOf" srcId="{1A2CD240-6BBF-478D-9D78-5132E0601C86}" destId="{BA4276CC-3064-4EA4-9AA4-97FF060871E7}" srcOrd="0" destOrd="11" presId="urn:microsoft.com/office/officeart/2005/8/layout/process3"/>
    <dgm:cxn modelId="{5E7AC992-D564-45AB-A19E-D019071D3A58}" type="presOf" srcId="{2B62007A-D66A-4F29-B633-EACF4D1745D6}" destId="{BA4276CC-3064-4EA4-9AA4-97FF060871E7}" srcOrd="0" destOrd="9" presId="urn:microsoft.com/office/officeart/2005/8/layout/process3"/>
    <dgm:cxn modelId="{C117439C-6099-423B-A8B2-754C47A5C9C7}" srcId="{C3A16883-DAAC-4C97-8C32-A6B7DC2524A5}" destId="{1EE6580D-E1AC-4E33-BC15-B318F7A050E2}" srcOrd="3" destOrd="0" parTransId="{4C1F4FA8-BCF7-4034-8E03-1CCF77F68484}" sibTransId="{4833CE83-5C0C-401E-92AB-28754D49057E}"/>
    <dgm:cxn modelId="{B875F3A5-3076-4F94-8F83-B0B2FEEEE158}" srcId="{C3A16883-DAAC-4C97-8C32-A6B7DC2524A5}" destId="{7772B1B9-3052-4555-8765-7CE1EA348E59}" srcOrd="12" destOrd="0" parTransId="{DC0763AF-7867-4D30-80D8-37E4B6F64F8D}" sibTransId="{F7F05E0C-CE80-4384-9BDB-C823419D0CEF}"/>
    <dgm:cxn modelId="{176DCAB5-D521-40D1-94EE-C394C70A3448}" type="presOf" srcId="{876FDD2B-7B90-4E80-B903-1BFF6976560A}" destId="{BA4276CC-3064-4EA4-9AA4-97FF060871E7}" srcOrd="0" destOrd="14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6090F8BA-53E6-4CA2-B2BD-A65F07F7D8F9}" srcId="{C3A16883-DAAC-4C97-8C32-A6B7DC2524A5}" destId="{4D0E1A55-3021-4AFE-9C08-6CAA2D371EA9}" srcOrd="2" destOrd="0" parTransId="{520E3EFF-8176-4922-A18E-BFDE36545A77}" sibTransId="{508C3800-4B68-44BA-A707-AD7F5C0C9837}"/>
    <dgm:cxn modelId="{628538BB-64AE-41D7-A5CF-691C7D888120}" type="presOf" srcId="{49880740-D446-473A-BDE2-EE1305FF316D}" destId="{BA4276CC-3064-4EA4-9AA4-97FF060871E7}" srcOrd="0" destOrd="10" presId="urn:microsoft.com/office/officeart/2005/8/layout/process3"/>
    <dgm:cxn modelId="{B4BFF6BC-832F-4021-8520-F5E628177EA1}" type="presOf" srcId="{1EE6580D-E1AC-4E33-BC15-B318F7A050E2}" destId="{BA4276CC-3064-4EA4-9AA4-97FF060871E7}" srcOrd="0" destOrd="3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96F015CD-F8E9-45DB-8176-26980C2F6DB5}" srcId="{C3A16883-DAAC-4C97-8C32-A6B7DC2524A5}" destId="{67B12937-2EEB-406F-A62D-2428EE3B80EC}" srcOrd="5" destOrd="0" parTransId="{297DCE49-353B-4856-BD9B-0E2699D4B850}" sibTransId="{ADDDAB0D-A044-4E0A-A57C-28D9E67EA08C}"/>
    <dgm:cxn modelId="{D7AFDBD6-A333-43FF-91EC-973D39249039}" srcId="{C3A16883-DAAC-4C97-8C32-A6B7DC2524A5}" destId="{0655AADA-FEC7-41A7-8207-835BE65FD930}" srcOrd="1" destOrd="0" parTransId="{61576A4F-2F49-421F-A6F9-5581A6CAEA06}" sibTransId="{F820B98A-7E87-42B1-91BC-F506618F72E1}"/>
    <dgm:cxn modelId="{A518D7E0-9798-4C14-8386-1A772A02C521}" type="presOf" srcId="{C5E93727-A5EE-42F8-BF55-0BD6C23223A9}" destId="{BA4276CC-3064-4EA4-9AA4-97FF060871E7}" srcOrd="0" destOrd="6" presId="urn:microsoft.com/office/officeart/2005/8/layout/process3"/>
    <dgm:cxn modelId="{808A4DEE-BCA5-4E46-A90D-F34115714C12}" type="presOf" srcId="{7C13D29A-B99F-4E76-97A1-E048EC8C255F}" destId="{BA4276CC-3064-4EA4-9AA4-97FF060871E7}" srcOrd="0" destOrd="7" presId="urn:microsoft.com/office/officeart/2005/8/layout/process3"/>
    <dgm:cxn modelId="{2DA351FD-CD01-4C05-9A96-02F44DD93F6B}" type="presOf" srcId="{0655AADA-FEC7-41A7-8207-835BE65FD930}" destId="{BA4276CC-3064-4EA4-9AA4-97FF060871E7}" srcOrd="0" destOrd="1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4400" dirty="0">
              <a:solidFill>
                <a:srgbClr val="FFFFFF"/>
              </a:solidFill>
              <a:latin typeface="Frutiger 2"/>
            </a:rPr>
            <a:t>A – Emerging Themes </a:t>
          </a:r>
        </a:p>
        <a:p>
          <a:r>
            <a:rPr lang="en-US" sz="4400" dirty="0">
              <a:solidFill>
                <a:srgbClr val="FFFFFF"/>
              </a:solidFill>
              <a:latin typeface="Frutiger 2"/>
            </a:rPr>
            <a:t>EMRTS Service Review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A6B97282-A908-4CD7-831A-BBEEF0FF1AD7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4400" dirty="0">
              <a:solidFill>
                <a:srgbClr val="FFFFFF"/>
              </a:solidFill>
              <a:latin typeface="Frutiger 2"/>
            </a:rPr>
            <a:t>B – Emerging Themes </a:t>
          </a:r>
        </a:p>
        <a:p>
          <a:r>
            <a:rPr lang="en-US" sz="4400" dirty="0">
              <a:solidFill>
                <a:srgbClr val="FFFFFF"/>
              </a:solidFill>
              <a:latin typeface="Frutiger 2"/>
            </a:rPr>
            <a:t>Broader Health &amp; Care System</a:t>
          </a:r>
        </a:p>
      </dgm:t>
    </dgm:pt>
    <dgm:pt modelId="{F2CF0CD3-F6DB-48FF-ADD5-E1944C4B57DA}" type="parTrans" cxnId="{4957355F-8A10-4F24-A143-124326CC70B3}">
      <dgm:prSet/>
      <dgm:spPr/>
      <dgm:t>
        <a:bodyPr/>
        <a:lstStyle/>
        <a:p>
          <a:endParaRPr lang="en-GB"/>
        </a:p>
      </dgm:t>
    </dgm:pt>
    <dgm:pt modelId="{ECBDB5F7-A856-4C77-97BC-4E20B68B5AF7}" type="sibTrans" cxnId="{4957355F-8A10-4F24-A143-124326CC70B3}">
      <dgm:prSet/>
      <dgm:spPr/>
      <dgm:t>
        <a:bodyPr/>
        <a:lstStyle/>
        <a:p>
          <a:endParaRPr lang="en-GB"/>
        </a:p>
      </dgm:t>
    </dgm:pt>
    <dgm:pt modelId="{AC515730-0677-4E12-BCB0-5C7EE8965A5B}" type="pres">
      <dgm:prSet presAssocID="{DA1AB3A2-305F-44A7-A937-1647B73D4C5D}" presName="Name0" presStyleCnt="0">
        <dgm:presLayoutVars>
          <dgm:dir/>
          <dgm:animLvl val="lvl"/>
          <dgm:resizeHandles val="exact"/>
        </dgm:presLayoutVars>
      </dgm:prSet>
      <dgm:spPr/>
    </dgm:pt>
    <dgm:pt modelId="{1939E205-9F50-4623-BCD1-49529CEDB7AF}" type="pres">
      <dgm:prSet presAssocID="{C3A16883-DAAC-4C97-8C32-A6B7DC2524A5}" presName="linNode" presStyleCnt="0"/>
      <dgm:spPr/>
    </dgm:pt>
    <dgm:pt modelId="{FC91E38B-86F1-440D-B1A5-431463CE8883}" type="pres">
      <dgm:prSet presAssocID="{C3A16883-DAAC-4C97-8C32-A6B7DC2524A5}" presName="parentText" presStyleLbl="node1" presStyleIdx="0" presStyleCnt="2" custScaleX="184043">
        <dgm:presLayoutVars>
          <dgm:chMax val="1"/>
          <dgm:bulletEnabled val="1"/>
        </dgm:presLayoutVars>
      </dgm:prSet>
      <dgm:spPr/>
    </dgm:pt>
    <dgm:pt modelId="{CA277AFA-3CA9-48D4-9E84-593629F97C6A}" type="pres">
      <dgm:prSet presAssocID="{2D3F31EC-86EF-40F0-9498-5688A190F417}" presName="sp" presStyleCnt="0"/>
      <dgm:spPr/>
    </dgm:pt>
    <dgm:pt modelId="{62CB8E8A-1C6D-4568-9EF1-09F01179520A}" type="pres">
      <dgm:prSet presAssocID="{A6B97282-A908-4CD7-831A-BBEEF0FF1AD7}" presName="linNode" presStyleCnt="0"/>
      <dgm:spPr/>
    </dgm:pt>
    <dgm:pt modelId="{75EA102C-85CE-4AE1-A772-D9B6741D5504}" type="pres">
      <dgm:prSet presAssocID="{A6B97282-A908-4CD7-831A-BBEEF0FF1AD7}" presName="parentText" presStyleLbl="node1" presStyleIdx="1" presStyleCnt="2" custScaleX="188945" custLinFactNeighborX="115" custLinFactNeighborY="-376">
        <dgm:presLayoutVars>
          <dgm:chMax val="1"/>
          <dgm:bulletEnabled val="1"/>
        </dgm:presLayoutVars>
      </dgm:prSet>
      <dgm:spPr/>
    </dgm:pt>
  </dgm:ptLst>
  <dgm:cxnLst>
    <dgm:cxn modelId="{4957355F-8A10-4F24-A143-124326CC70B3}" srcId="{DA1AB3A2-305F-44A7-A937-1647B73D4C5D}" destId="{A6B97282-A908-4CD7-831A-BBEEF0FF1AD7}" srcOrd="1" destOrd="0" parTransId="{F2CF0CD3-F6DB-48FF-ADD5-E1944C4B57DA}" sibTransId="{ECBDB5F7-A856-4C77-97BC-4E20B68B5AF7}"/>
    <dgm:cxn modelId="{51C8737F-E1D7-4950-AA46-E7A46B41CB56}" type="presOf" srcId="{C3A16883-DAAC-4C97-8C32-A6B7DC2524A5}" destId="{FC91E38B-86F1-440D-B1A5-431463CE8883}" srcOrd="0" destOrd="0" presId="urn:microsoft.com/office/officeart/2005/8/layout/vList5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424FFAB7-C35F-4D82-9B5C-420347085FB6}" type="presOf" srcId="{DA1AB3A2-305F-44A7-A937-1647B73D4C5D}" destId="{AC515730-0677-4E12-BCB0-5C7EE8965A5B}" srcOrd="0" destOrd="0" presId="urn:microsoft.com/office/officeart/2005/8/layout/vList5"/>
    <dgm:cxn modelId="{E98145ED-3F1D-4584-B6A8-8192326F79DC}" type="presOf" srcId="{A6B97282-A908-4CD7-831A-BBEEF0FF1AD7}" destId="{75EA102C-85CE-4AE1-A772-D9B6741D5504}" srcOrd="0" destOrd="0" presId="urn:microsoft.com/office/officeart/2005/8/layout/vList5"/>
    <dgm:cxn modelId="{D8BE41F5-9D3C-4A51-ACBD-3B83E85854FC}" type="presParOf" srcId="{AC515730-0677-4E12-BCB0-5C7EE8965A5B}" destId="{1939E205-9F50-4623-BCD1-49529CEDB7AF}" srcOrd="0" destOrd="0" presId="urn:microsoft.com/office/officeart/2005/8/layout/vList5"/>
    <dgm:cxn modelId="{4E543767-DDFF-4173-A406-0BC9992EAD44}" type="presParOf" srcId="{1939E205-9F50-4623-BCD1-49529CEDB7AF}" destId="{FC91E38B-86F1-440D-B1A5-431463CE8883}" srcOrd="0" destOrd="0" presId="urn:microsoft.com/office/officeart/2005/8/layout/vList5"/>
    <dgm:cxn modelId="{5123F4D5-0B90-440B-B0B2-19EA08A97216}" type="presParOf" srcId="{AC515730-0677-4E12-BCB0-5C7EE8965A5B}" destId="{CA277AFA-3CA9-48D4-9E84-593629F97C6A}" srcOrd="1" destOrd="0" presId="urn:microsoft.com/office/officeart/2005/8/layout/vList5"/>
    <dgm:cxn modelId="{DC3E64F8-F330-4EC9-A744-1FB4ECF609FA}" type="presParOf" srcId="{AC515730-0677-4E12-BCB0-5C7EE8965A5B}" destId="{62CB8E8A-1C6D-4568-9EF1-09F01179520A}" srcOrd="2" destOrd="0" presId="urn:microsoft.com/office/officeart/2005/8/layout/vList5"/>
    <dgm:cxn modelId="{074C9A9D-AF63-4201-8FE3-BE9AE8102250}" type="presParOf" srcId="{62CB8E8A-1C6D-4568-9EF1-09F01179520A}" destId="{75EA102C-85CE-4AE1-A772-D9B6741D550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B – Broader System …about the Health and Care System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Support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7E99AFE7-AFAF-4FEF-AED2-8FFBE1FB2E84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Appreciation of scale</a:t>
          </a:r>
        </a:p>
      </dgm:t>
    </dgm:pt>
    <dgm:pt modelId="{9B821232-264E-4330-9049-17FC52BF1309}" type="parTrans" cxnId="{DAE003FB-F034-4677-B971-4DFEC8FE1D9F}">
      <dgm:prSet/>
      <dgm:spPr/>
    </dgm:pt>
    <dgm:pt modelId="{9296C583-6B33-49C4-BE41-57F76B935EAC}" type="sibTrans" cxnId="{DAE003FB-F034-4677-B971-4DFEC8FE1D9F}">
      <dgm:prSet/>
      <dgm:spPr/>
    </dgm:pt>
    <dgm:pt modelId="{68BDEBDD-D6D2-45A0-8623-1EC639C745E8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Landscape</a:t>
          </a:r>
        </a:p>
      </dgm:t>
    </dgm:pt>
    <dgm:pt modelId="{D32D6115-F475-42D8-B568-5C09EECB30BA}" type="parTrans" cxnId="{F5857AFF-BF12-476F-9EED-EC10334B9584}">
      <dgm:prSet/>
      <dgm:spPr/>
    </dgm:pt>
    <dgm:pt modelId="{6739B53E-401A-40E3-B719-94BDB3B7708F}" type="sibTrans" cxnId="{F5857AFF-BF12-476F-9EED-EC10334B9584}">
      <dgm:prSet/>
      <dgm:spPr/>
    </dgm:pt>
    <dgm:pt modelId="{31062396-53D3-41B1-AB9F-897754CA66CA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Vulnerability</a:t>
          </a:r>
        </a:p>
      </dgm:t>
    </dgm:pt>
    <dgm:pt modelId="{DD25D20F-AD8B-4441-97FD-CA1CB870C0C5}" type="parTrans" cxnId="{198F5B1A-FA06-4BF4-9386-72040163B6BE}">
      <dgm:prSet/>
      <dgm:spPr/>
    </dgm:pt>
    <dgm:pt modelId="{DFDCD80D-E6D2-40F7-988C-E58006A5F1DE}" type="sibTrans" cxnId="{198F5B1A-FA06-4BF4-9386-72040163B6BE}">
      <dgm:prSet/>
      <dgm:spPr/>
    </dgm:pt>
    <dgm:pt modelId="{D3047083-D19A-4A5A-B34C-88CD3C9F2C0E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Context of other services</a:t>
          </a:r>
        </a:p>
      </dgm:t>
    </dgm:pt>
    <dgm:pt modelId="{0CC4B263-ECAE-492C-A86C-F6BE02F14797}" type="parTrans" cxnId="{03915289-867A-4A1F-B661-2585A8DFB7B6}">
      <dgm:prSet/>
      <dgm:spPr/>
    </dgm:pt>
    <dgm:pt modelId="{FF16783A-9AFA-4B8D-84B2-218A024651BD}" type="sibTrans" cxnId="{03915289-867A-4A1F-B661-2585A8DFB7B6}">
      <dgm:prSet/>
      <dgm:spPr/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198F5B1A-FA06-4BF4-9386-72040163B6BE}" srcId="{C3A16883-DAAC-4C97-8C32-A6B7DC2524A5}" destId="{31062396-53D3-41B1-AB9F-897754CA66CA}" srcOrd="3" destOrd="0" parTransId="{DD25D20F-AD8B-4441-97FD-CA1CB870C0C5}" sibTransId="{DFDCD80D-E6D2-40F7-988C-E58006A5F1DE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61C2E027-6FAF-436B-9F09-876AB4301E1A}" type="presOf" srcId="{31062396-53D3-41B1-AB9F-897754CA66CA}" destId="{BA4276CC-3064-4EA4-9AA4-97FF060871E7}" srcOrd="0" destOrd="3" presId="urn:microsoft.com/office/officeart/2005/8/layout/process3"/>
    <dgm:cxn modelId="{80ACBD29-843C-4F7C-9D72-6E23224C5F55}" type="presOf" srcId="{68BDEBDD-D6D2-45A0-8623-1EC639C745E8}" destId="{BA4276CC-3064-4EA4-9AA4-97FF060871E7}" srcOrd="0" destOrd="2" presId="urn:microsoft.com/office/officeart/2005/8/layout/process3"/>
    <dgm:cxn modelId="{C7F17F32-AEFA-47C5-9AEA-53E0B8FD620A}" type="presOf" srcId="{7E99AFE7-AFAF-4FEF-AED2-8FFBE1FB2E84}" destId="{BA4276CC-3064-4EA4-9AA4-97FF060871E7}" srcOrd="0" destOrd="1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D0EF1257-74A6-40AB-BAA5-74BA5DACFEDA}" type="presOf" srcId="{D3047083-D19A-4A5A-B34C-88CD3C9F2C0E}" destId="{BA4276CC-3064-4EA4-9AA4-97FF060871E7}" srcOrd="0" destOrd="4" presId="urn:microsoft.com/office/officeart/2005/8/layout/process3"/>
    <dgm:cxn modelId="{03915289-867A-4A1F-B661-2585A8DFB7B6}" srcId="{C3A16883-DAAC-4C97-8C32-A6B7DC2524A5}" destId="{D3047083-D19A-4A5A-B34C-88CD3C9F2C0E}" srcOrd="4" destOrd="0" parTransId="{0CC4B263-ECAE-492C-A86C-F6BE02F14797}" sibTransId="{FF16783A-9AFA-4B8D-84B2-218A024651BD}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DAE003FB-F034-4677-B971-4DFEC8FE1D9F}" srcId="{C3A16883-DAAC-4C97-8C32-A6B7DC2524A5}" destId="{7E99AFE7-AFAF-4FEF-AED2-8FFBE1FB2E84}" srcOrd="1" destOrd="0" parTransId="{9B821232-264E-4330-9049-17FC52BF1309}" sibTransId="{9296C583-6B33-49C4-BE41-57F76B935EAC}"/>
    <dgm:cxn modelId="{F5857AFF-BF12-476F-9EED-EC10334B9584}" srcId="{C3A16883-DAAC-4C97-8C32-A6B7DC2524A5}" destId="{68BDEBDD-D6D2-45A0-8623-1EC639C745E8}" srcOrd="2" destOrd="0" parTransId="{D32D6115-F475-42D8-B568-5C09EECB30BA}" sibTransId="{6739B53E-401A-40E3-B719-94BDB3B7708F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B – Broader System …about Welsh Ambulance Service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Out of areas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7E99AFE7-AFAF-4FEF-AED2-8FFBE1FB2E84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Recruitment</a:t>
          </a:r>
        </a:p>
      </dgm:t>
    </dgm:pt>
    <dgm:pt modelId="{9B821232-264E-4330-9049-17FC52BF1309}" type="parTrans" cxnId="{DAE003FB-F034-4677-B971-4DFEC8FE1D9F}">
      <dgm:prSet/>
      <dgm:spPr/>
      <dgm:t>
        <a:bodyPr/>
        <a:lstStyle/>
        <a:p>
          <a:endParaRPr lang="en-GB"/>
        </a:p>
      </dgm:t>
    </dgm:pt>
    <dgm:pt modelId="{9296C583-6B33-49C4-BE41-57F76B935EAC}" type="sibTrans" cxnId="{DAE003FB-F034-4677-B971-4DFEC8FE1D9F}">
      <dgm:prSet/>
      <dgm:spPr/>
      <dgm:t>
        <a:bodyPr/>
        <a:lstStyle/>
        <a:p>
          <a:endParaRPr lang="en-GB"/>
        </a:p>
      </dgm:t>
    </dgm:pt>
    <dgm:pt modelId="{FC05D0A7-8765-478C-8355-B4B0003818E5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999 triaging</a:t>
          </a:r>
        </a:p>
      </dgm:t>
    </dgm:pt>
    <dgm:pt modelId="{F50F7062-E658-4698-B2F8-B12ED90813BB}" type="parTrans" cxnId="{F834167A-D8B2-487D-B902-AEB7B5461A46}">
      <dgm:prSet/>
      <dgm:spPr/>
      <dgm:t>
        <a:bodyPr/>
        <a:lstStyle/>
        <a:p>
          <a:endParaRPr lang="en-GB"/>
        </a:p>
      </dgm:t>
    </dgm:pt>
    <dgm:pt modelId="{5243B6F3-AB15-493B-BABE-60213F40070F}" type="sibTrans" cxnId="{F834167A-D8B2-487D-B902-AEB7B5461A46}">
      <dgm:prSet/>
      <dgm:spPr/>
      <dgm:t>
        <a:bodyPr/>
        <a:lstStyle/>
        <a:p>
          <a:endParaRPr lang="en-GB"/>
        </a:p>
      </dgm:t>
    </dgm:pt>
    <dgm:pt modelId="{E9AD556D-C417-4811-A671-AD431B39F0F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Handover delays</a:t>
          </a:r>
        </a:p>
      </dgm:t>
    </dgm:pt>
    <dgm:pt modelId="{ADD457D7-D0D1-4378-8B3F-F6B3CB681FB8}" type="parTrans" cxnId="{06CCC25B-F15F-4224-A27E-2B5B377D514E}">
      <dgm:prSet/>
      <dgm:spPr/>
      <dgm:t>
        <a:bodyPr/>
        <a:lstStyle/>
        <a:p>
          <a:endParaRPr lang="en-GB"/>
        </a:p>
      </dgm:t>
    </dgm:pt>
    <dgm:pt modelId="{40430A4D-B6E7-40E3-9E45-597BF7ABDA92}" type="sibTrans" cxnId="{06CCC25B-F15F-4224-A27E-2B5B377D514E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041DD42E-FD28-4358-A701-E961419397CB}" type="presOf" srcId="{E9AD556D-C417-4811-A671-AD431B39F0F6}" destId="{BA4276CC-3064-4EA4-9AA4-97FF060871E7}" srcOrd="0" destOrd="1" presId="urn:microsoft.com/office/officeart/2005/8/layout/process3"/>
    <dgm:cxn modelId="{C7F17F32-AEFA-47C5-9AEA-53E0B8FD620A}" type="presOf" srcId="{7E99AFE7-AFAF-4FEF-AED2-8FFBE1FB2E84}" destId="{BA4276CC-3064-4EA4-9AA4-97FF060871E7}" srcOrd="0" destOrd="3" presId="urn:microsoft.com/office/officeart/2005/8/layout/process3"/>
    <dgm:cxn modelId="{76840434-66D1-4632-A82D-303CC8B2456D}" type="presOf" srcId="{FC05D0A7-8765-478C-8355-B4B0003818E5}" destId="{BA4276CC-3064-4EA4-9AA4-97FF060871E7}" srcOrd="0" destOrd="2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06CCC25B-F15F-4224-A27E-2B5B377D514E}" srcId="{C3A16883-DAAC-4C97-8C32-A6B7DC2524A5}" destId="{E9AD556D-C417-4811-A671-AD431B39F0F6}" srcOrd="1" destOrd="0" parTransId="{ADD457D7-D0D1-4378-8B3F-F6B3CB681FB8}" sibTransId="{40430A4D-B6E7-40E3-9E45-597BF7ABDA92}"/>
    <dgm:cxn modelId="{F834167A-D8B2-487D-B902-AEB7B5461A46}" srcId="{C3A16883-DAAC-4C97-8C32-A6B7DC2524A5}" destId="{FC05D0A7-8765-478C-8355-B4B0003818E5}" srcOrd="2" destOrd="0" parTransId="{F50F7062-E658-4698-B2F8-B12ED90813BB}" sibTransId="{5243B6F3-AB15-493B-BABE-60213F40070F}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DAE003FB-F034-4677-B971-4DFEC8FE1D9F}" srcId="{C3A16883-DAAC-4C97-8C32-A6B7DC2524A5}" destId="{7E99AFE7-AFAF-4FEF-AED2-8FFBE1FB2E84}" srcOrd="3" destOrd="0" parTransId="{9B821232-264E-4330-9049-17FC52BF1309}" sibTransId="{9296C583-6B33-49C4-BE41-57F76B935EAC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B – Broader System …about Primary and Secondary Care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Access to services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E9AD556D-C417-4811-A671-AD431B39F0F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Citizen involvement</a:t>
          </a:r>
        </a:p>
      </dgm:t>
    </dgm:pt>
    <dgm:pt modelId="{ADD457D7-D0D1-4378-8B3F-F6B3CB681FB8}" type="parTrans" cxnId="{06CCC25B-F15F-4224-A27E-2B5B377D514E}">
      <dgm:prSet/>
      <dgm:spPr/>
      <dgm:t>
        <a:bodyPr/>
        <a:lstStyle/>
        <a:p>
          <a:endParaRPr lang="en-GB"/>
        </a:p>
      </dgm:t>
    </dgm:pt>
    <dgm:pt modelId="{40430A4D-B6E7-40E3-9E45-597BF7ABDA92}" type="sibTrans" cxnId="{06CCC25B-F15F-4224-A27E-2B5B377D514E}">
      <dgm:prSet/>
      <dgm:spPr/>
      <dgm:t>
        <a:bodyPr/>
        <a:lstStyle/>
        <a:p>
          <a:endParaRPr lang="en-GB"/>
        </a:p>
      </dgm:t>
    </dgm:pt>
    <dgm:pt modelId="{1CDE2E50-848B-45B1-906D-CC8BBB91B3D8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Local service loss</a:t>
          </a:r>
        </a:p>
      </dgm:t>
    </dgm:pt>
    <dgm:pt modelId="{C36A2F71-695E-471B-8FE3-CFDF516CA3C1}" type="parTrans" cxnId="{DC3BD9BA-47A3-43EB-998E-832BDBC3EE17}">
      <dgm:prSet/>
      <dgm:spPr/>
      <dgm:t>
        <a:bodyPr/>
        <a:lstStyle/>
        <a:p>
          <a:endParaRPr lang="en-GB"/>
        </a:p>
      </dgm:t>
    </dgm:pt>
    <dgm:pt modelId="{67891F77-B146-424A-844B-B5460819852D}" type="sibTrans" cxnId="{DC3BD9BA-47A3-43EB-998E-832BDBC3EE17}">
      <dgm:prSet/>
      <dgm:spPr/>
      <dgm:t>
        <a:bodyPr/>
        <a:lstStyle/>
        <a:p>
          <a:endParaRPr lang="en-GB"/>
        </a:p>
      </dgm:t>
    </dgm:pt>
    <dgm:pt modelId="{1BB8AF90-C5CC-4BC8-89A1-E2E27D7B903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Sustainability of services</a:t>
          </a:r>
        </a:p>
      </dgm:t>
    </dgm:pt>
    <dgm:pt modelId="{DD1CF33E-D66E-47DA-844F-BB05F9A9EF8A}" type="parTrans" cxnId="{1E334F63-C85D-4AF7-B9F9-83AA755F4AD4}">
      <dgm:prSet/>
      <dgm:spPr/>
      <dgm:t>
        <a:bodyPr/>
        <a:lstStyle/>
        <a:p>
          <a:endParaRPr lang="en-GB"/>
        </a:p>
      </dgm:t>
    </dgm:pt>
    <dgm:pt modelId="{7B3B5C5F-0DFE-446D-AA2B-69391971EA76}" type="sibTrans" cxnId="{1E334F63-C85D-4AF7-B9F9-83AA755F4AD4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041DD42E-FD28-4358-A701-E961419397CB}" type="presOf" srcId="{E9AD556D-C417-4811-A671-AD431B39F0F6}" destId="{BA4276CC-3064-4EA4-9AA4-97FF060871E7}" srcOrd="0" destOrd="3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06CCC25B-F15F-4224-A27E-2B5B377D514E}" srcId="{C3A16883-DAAC-4C97-8C32-A6B7DC2524A5}" destId="{E9AD556D-C417-4811-A671-AD431B39F0F6}" srcOrd="3" destOrd="0" parTransId="{ADD457D7-D0D1-4378-8B3F-F6B3CB681FB8}" sibTransId="{40430A4D-B6E7-40E3-9E45-597BF7ABDA92}"/>
    <dgm:cxn modelId="{1E334F63-C85D-4AF7-B9F9-83AA755F4AD4}" srcId="{C3A16883-DAAC-4C97-8C32-A6B7DC2524A5}" destId="{1BB8AF90-C5CC-4BC8-89A1-E2E27D7B9037}" srcOrd="2" destOrd="0" parTransId="{DD1CF33E-D66E-47DA-844F-BB05F9A9EF8A}" sibTransId="{7B3B5C5F-0DFE-446D-AA2B-69391971EA76}"/>
    <dgm:cxn modelId="{8B4A244A-78F5-4E59-8FFB-67A580049FEB}" type="presOf" srcId="{1CDE2E50-848B-45B1-906D-CC8BBB91B3D8}" destId="{BA4276CC-3064-4EA4-9AA4-97FF060871E7}" srcOrd="0" destOrd="1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DC3BD9BA-47A3-43EB-998E-832BDBC3EE17}" srcId="{C3A16883-DAAC-4C97-8C32-A6B7DC2524A5}" destId="{1CDE2E50-848B-45B1-906D-CC8BBB91B3D8}" srcOrd="1" destOrd="0" parTransId="{C36A2F71-695E-471B-8FE3-CFDF516CA3C1}" sibTransId="{67891F77-B146-424A-844B-B5460819852D}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2AE605E7-CDA2-4D2C-B112-5CD4D3A3B2A5}" type="presOf" srcId="{1BB8AF90-C5CC-4BC8-89A1-E2E27D7B9037}" destId="{BA4276CC-3064-4EA4-9AA4-97FF060871E7}" srcOrd="0" destOrd="2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B – Broader System …about Health and Social Care &amp; Public Services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Integration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E9AD556D-C417-4811-A671-AD431B39F0F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Citizen involvement</a:t>
          </a:r>
        </a:p>
      </dgm:t>
    </dgm:pt>
    <dgm:pt modelId="{ADD457D7-D0D1-4378-8B3F-F6B3CB681FB8}" type="parTrans" cxnId="{06CCC25B-F15F-4224-A27E-2B5B377D514E}">
      <dgm:prSet/>
      <dgm:spPr/>
      <dgm:t>
        <a:bodyPr/>
        <a:lstStyle/>
        <a:p>
          <a:endParaRPr lang="en-GB"/>
        </a:p>
      </dgm:t>
    </dgm:pt>
    <dgm:pt modelId="{40430A4D-B6E7-40E3-9E45-597BF7ABDA92}" type="sibTrans" cxnId="{06CCC25B-F15F-4224-A27E-2B5B377D514E}">
      <dgm:prSet/>
      <dgm:spPr/>
      <dgm:t>
        <a:bodyPr/>
        <a:lstStyle/>
        <a:p>
          <a:endParaRPr lang="en-GB"/>
        </a:p>
      </dgm:t>
    </dgm:pt>
    <dgm:pt modelId="{1CDE2E50-848B-45B1-906D-CC8BBB91B3D8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Local service loss</a:t>
          </a:r>
        </a:p>
      </dgm:t>
    </dgm:pt>
    <dgm:pt modelId="{C36A2F71-695E-471B-8FE3-CFDF516CA3C1}" type="parTrans" cxnId="{DC3BD9BA-47A3-43EB-998E-832BDBC3EE17}">
      <dgm:prSet/>
      <dgm:spPr/>
      <dgm:t>
        <a:bodyPr/>
        <a:lstStyle/>
        <a:p>
          <a:endParaRPr lang="en-GB"/>
        </a:p>
      </dgm:t>
    </dgm:pt>
    <dgm:pt modelId="{67891F77-B146-424A-844B-B5460819852D}" type="sibTrans" cxnId="{DC3BD9BA-47A3-43EB-998E-832BDBC3EE17}">
      <dgm:prSet/>
      <dgm:spPr/>
      <dgm:t>
        <a:bodyPr/>
        <a:lstStyle/>
        <a:p>
          <a:endParaRPr lang="en-GB"/>
        </a:p>
      </dgm:t>
    </dgm:pt>
    <dgm:pt modelId="{1BB8AF90-C5CC-4BC8-89A1-E2E27D7B903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Education and awareness campaigns</a:t>
          </a:r>
        </a:p>
      </dgm:t>
    </dgm:pt>
    <dgm:pt modelId="{DD1CF33E-D66E-47DA-844F-BB05F9A9EF8A}" type="parTrans" cxnId="{1E334F63-C85D-4AF7-B9F9-83AA755F4AD4}">
      <dgm:prSet/>
      <dgm:spPr/>
      <dgm:t>
        <a:bodyPr/>
        <a:lstStyle/>
        <a:p>
          <a:endParaRPr lang="en-GB"/>
        </a:p>
      </dgm:t>
    </dgm:pt>
    <dgm:pt modelId="{7B3B5C5F-0DFE-446D-AA2B-69391971EA76}" type="sibTrans" cxnId="{1E334F63-C85D-4AF7-B9F9-83AA755F4AD4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041DD42E-FD28-4358-A701-E961419397CB}" type="presOf" srcId="{E9AD556D-C417-4811-A671-AD431B39F0F6}" destId="{BA4276CC-3064-4EA4-9AA4-97FF060871E7}" srcOrd="0" destOrd="3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06CCC25B-F15F-4224-A27E-2B5B377D514E}" srcId="{C3A16883-DAAC-4C97-8C32-A6B7DC2524A5}" destId="{E9AD556D-C417-4811-A671-AD431B39F0F6}" srcOrd="3" destOrd="0" parTransId="{ADD457D7-D0D1-4378-8B3F-F6B3CB681FB8}" sibTransId="{40430A4D-B6E7-40E3-9E45-597BF7ABDA92}"/>
    <dgm:cxn modelId="{1E334F63-C85D-4AF7-B9F9-83AA755F4AD4}" srcId="{C3A16883-DAAC-4C97-8C32-A6B7DC2524A5}" destId="{1BB8AF90-C5CC-4BC8-89A1-E2E27D7B9037}" srcOrd="2" destOrd="0" parTransId="{DD1CF33E-D66E-47DA-844F-BB05F9A9EF8A}" sibTransId="{7B3B5C5F-0DFE-446D-AA2B-69391971EA76}"/>
    <dgm:cxn modelId="{8B4A244A-78F5-4E59-8FFB-67A580049FEB}" type="presOf" srcId="{1CDE2E50-848B-45B1-906D-CC8BBB91B3D8}" destId="{BA4276CC-3064-4EA4-9AA4-97FF060871E7}" srcOrd="0" destOrd="1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DC3BD9BA-47A3-43EB-998E-832BDBC3EE17}" srcId="{C3A16883-DAAC-4C97-8C32-A6B7DC2524A5}" destId="{1CDE2E50-848B-45B1-906D-CC8BBB91B3D8}" srcOrd="1" destOrd="0" parTransId="{C36A2F71-695E-471B-8FE3-CFDF516CA3C1}" sibTransId="{67891F77-B146-424A-844B-B5460819852D}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2AE605E7-CDA2-4D2C-B112-5CD4D3A3B2A5}" type="presOf" srcId="{1BB8AF90-C5CC-4BC8-89A1-E2E27D7B9037}" destId="{BA4276CC-3064-4EA4-9AA4-97FF060871E7}" srcOrd="0" destOrd="2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B – Broader System …about Policy and Decision Makers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Current pressures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E9AD556D-C417-4811-A671-AD431B39F0F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Citizen involvement</a:t>
          </a:r>
        </a:p>
      </dgm:t>
    </dgm:pt>
    <dgm:pt modelId="{ADD457D7-D0D1-4378-8B3F-F6B3CB681FB8}" type="parTrans" cxnId="{06CCC25B-F15F-4224-A27E-2B5B377D514E}">
      <dgm:prSet/>
      <dgm:spPr/>
      <dgm:t>
        <a:bodyPr/>
        <a:lstStyle/>
        <a:p>
          <a:endParaRPr lang="en-GB"/>
        </a:p>
      </dgm:t>
    </dgm:pt>
    <dgm:pt modelId="{40430A4D-B6E7-40E3-9E45-597BF7ABDA92}" type="sibTrans" cxnId="{06CCC25B-F15F-4224-A27E-2B5B377D514E}">
      <dgm:prSet/>
      <dgm:spPr/>
      <dgm:t>
        <a:bodyPr/>
        <a:lstStyle/>
        <a:p>
          <a:endParaRPr lang="en-GB"/>
        </a:p>
      </dgm:t>
    </dgm:pt>
    <dgm:pt modelId="{1CDE2E50-848B-45B1-906D-CC8BBB91B3D8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Reliance on charitable donations</a:t>
          </a:r>
        </a:p>
      </dgm:t>
    </dgm:pt>
    <dgm:pt modelId="{C36A2F71-695E-471B-8FE3-CFDF516CA3C1}" type="parTrans" cxnId="{DC3BD9BA-47A3-43EB-998E-832BDBC3EE17}">
      <dgm:prSet/>
      <dgm:spPr/>
      <dgm:t>
        <a:bodyPr/>
        <a:lstStyle/>
        <a:p>
          <a:endParaRPr lang="en-GB"/>
        </a:p>
      </dgm:t>
    </dgm:pt>
    <dgm:pt modelId="{67891F77-B146-424A-844B-B5460819852D}" type="sibTrans" cxnId="{DC3BD9BA-47A3-43EB-998E-832BDBC3EE17}">
      <dgm:prSet/>
      <dgm:spPr/>
      <dgm:t>
        <a:bodyPr/>
        <a:lstStyle/>
        <a:p>
          <a:endParaRPr lang="en-GB"/>
        </a:p>
      </dgm:t>
    </dgm:pt>
    <dgm:pt modelId="{1BB8AF90-C5CC-4BC8-89A1-E2E27D7B903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Road infrastructure policy</a:t>
          </a:r>
        </a:p>
      </dgm:t>
    </dgm:pt>
    <dgm:pt modelId="{DD1CF33E-D66E-47DA-844F-BB05F9A9EF8A}" type="parTrans" cxnId="{1E334F63-C85D-4AF7-B9F9-83AA755F4AD4}">
      <dgm:prSet/>
      <dgm:spPr/>
      <dgm:t>
        <a:bodyPr/>
        <a:lstStyle/>
        <a:p>
          <a:endParaRPr lang="en-GB"/>
        </a:p>
      </dgm:t>
    </dgm:pt>
    <dgm:pt modelId="{7B3B5C5F-0DFE-446D-AA2B-69391971EA76}" type="sibTrans" cxnId="{1E334F63-C85D-4AF7-B9F9-83AA755F4AD4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041DD42E-FD28-4358-A701-E961419397CB}" type="presOf" srcId="{E9AD556D-C417-4811-A671-AD431B39F0F6}" destId="{BA4276CC-3064-4EA4-9AA4-97FF060871E7}" srcOrd="0" destOrd="3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06CCC25B-F15F-4224-A27E-2B5B377D514E}" srcId="{C3A16883-DAAC-4C97-8C32-A6B7DC2524A5}" destId="{E9AD556D-C417-4811-A671-AD431B39F0F6}" srcOrd="3" destOrd="0" parTransId="{ADD457D7-D0D1-4378-8B3F-F6B3CB681FB8}" sibTransId="{40430A4D-B6E7-40E3-9E45-597BF7ABDA92}"/>
    <dgm:cxn modelId="{1E334F63-C85D-4AF7-B9F9-83AA755F4AD4}" srcId="{C3A16883-DAAC-4C97-8C32-A6B7DC2524A5}" destId="{1BB8AF90-C5CC-4BC8-89A1-E2E27D7B9037}" srcOrd="2" destOrd="0" parTransId="{DD1CF33E-D66E-47DA-844F-BB05F9A9EF8A}" sibTransId="{7B3B5C5F-0DFE-446D-AA2B-69391971EA76}"/>
    <dgm:cxn modelId="{8B4A244A-78F5-4E59-8FFB-67A580049FEB}" type="presOf" srcId="{1CDE2E50-848B-45B1-906D-CC8BBB91B3D8}" destId="{BA4276CC-3064-4EA4-9AA4-97FF060871E7}" srcOrd="0" destOrd="1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DC3BD9BA-47A3-43EB-998E-832BDBC3EE17}" srcId="{C3A16883-DAAC-4C97-8C32-A6B7DC2524A5}" destId="{1CDE2E50-848B-45B1-906D-CC8BBB91B3D8}" srcOrd="1" destOrd="0" parTransId="{C36A2F71-695E-471B-8FE3-CFDF516CA3C1}" sibTransId="{67891F77-B146-424A-844B-B5460819852D}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2AE605E7-CDA2-4D2C-B112-5CD4D3A3B2A5}" type="presOf" srcId="{1BB8AF90-C5CC-4BC8-89A1-E2E27D7B9037}" destId="{BA4276CC-3064-4EA4-9AA4-97FF060871E7}" srcOrd="0" destOrd="2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4400" dirty="0">
              <a:solidFill>
                <a:srgbClr val="FFFFFF"/>
              </a:solidFill>
              <a:latin typeface="Frutiger 2"/>
            </a:rPr>
            <a:t>A – Emerging Themes </a:t>
          </a:r>
        </a:p>
        <a:p>
          <a:r>
            <a:rPr lang="en-US" sz="4400" dirty="0">
              <a:solidFill>
                <a:srgbClr val="FFFFFF"/>
              </a:solidFill>
              <a:latin typeface="Frutiger 2"/>
            </a:rPr>
            <a:t>EMRTS Service Review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A6B97282-A908-4CD7-831A-BBEEF0FF1AD7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4400" dirty="0">
              <a:solidFill>
                <a:srgbClr val="FFFFFF"/>
              </a:solidFill>
              <a:latin typeface="Frutiger 2"/>
            </a:rPr>
            <a:t>B – Emerging Themes </a:t>
          </a:r>
        </a:p>
        <a:p>
          <a:r>
            <a:rPr lang="en-US" sz="4400" dirty="0">
              <a:solidFill>
                <a:srgbClr val="FFFFFF"/>
              </a:solidFill>
              <a:latin typeface="Frutiger 2"/>
            </a:rPr>
            <a:t>Broader Health &amp; Care System</a:t>
          </a:r>
        </a:p>
      </dgm:t>
    </dgm:pt>
    <dgm:pt modelId="{F2CF0CD3-F6DB-48FF-ADD5-E1944C4B57DA}" type="parTrans" cxnId="{4957355F-8A10-4F24-A143-124326CC70B3}">
      <dgm:prSet/>
      <dgm:spPr/>
      <dgm:t>
        <a:bodyPr/>
        <a:lstStyle/>
        <a:p>
          <a:endParaRPr lang="en-GB"/>
        </a:p>
      </dgm:t>
    </dgm:pt>
    <dgm:pt modelId="{ECBDB5F7-A856-4C77-97BC-4E20B68B5AF7}" type="sibTrans" cxnId="{4957355F-8A10-4F24-A143-124326CC70B3}">
      <dgm:prSet/>
      <dgm:spPr/>
      <dgm:t>
        <a:bodyPr/>
        <a:lstStyle/>
        <a:p>
          <a:endParaRPr lang="en-GB"/>
        </a:p>
      </dgm:t>
    </dgm:pt>
    <dgm:pt modelId="{AC515730-0677-4E12-BCB0-5C7EE8965A5B}" type="pres">
      <dgm:prSet presAssocID="{DA1AB3A2-305F-44A7-A937-1647B73D4C5D}" presName="Name0" presStyleCnt="0">
        <dgm:presLayoutVars>
          <dgm:dir/>
          <dgm:animLvl val="lvl"/>
          <dgm:resizeHandles val="exact"/>
        </dgm:presLayoutVars>
      </dgm:prSet>
      <dgm:spPr/>
    </dgm:pt>
    <dgm:pt modelId="{1939E205-9F50-4623-BCD1-49529CEDB7AF}" type="pres">
      <dgm:prSet presAssocID="{C3A16883-DAAC-4C97-8C32-A6B7DC2524A5}" presName="linNode" presStyleCnt="0"/>
      <dgm:spPr/>
    </dgm:pt>
    <dgm:pt modelId="{FC91E38B-86F1-440D-B1A5-431463CE8883}" type="pres">
      <dgm:prSet presAssocID="{C3A16883-DAAC-4C97-8C32-A6B7DC2524A5}" presName="parentText" presStyleLbl="node1" presStyleIdx="0" presStyleCnt="2" custScaleX="184043">
        <dgm:presLayoutVars>
          <dgm:chMax val="1"/>
          <dgm:bulletEnabled val="1"/>
        </dgm:presLayoutVars>
      </dgm:prSet>
      <dgm:spPr/>
    </dgm:pt>
    <dgm:pt modelId="{CA277AFA-3CA9-48D4-9E84-593629F97C6A}" type="pres">
      <dgm:prSet presAssocID="{2D3F31EC-86EF-40F0-9498-5688A190F417}" presName="sp" presStyleCnt="0"/>
      <dgm:spPr/>
    </dgm:pt>
    <dgm:pt modelId="{62CB8E8A-1C6D-4568-9EF1-09F01179520A}" type="pres">
      <dgm:prSet presAssocID="{A6B97282-A908-4CD7-831A-BBEEF0FF1AD7}" presName="linNode" presStyleCnt="0"/>
      <dgm:spPr/>
    </dgm:pt>
    <dgm:pt modelId="{75EA102C-85CE-4AE1-A772-D9B6741D5504}" type="pres">
      <dgm:prSet presAssocID="{A6B97282-A908-4CD7-831A-BBEEF0FF1AD7}" presName="parentText" presStyleLbl="node1" presStyleIdx="1" presStyleCnt="2" custScaleX="188945">
        <dgm:presLayoutVars>
          <dgm:chMax val="1"/>
          <dgm:bulletEnabled val="1"/>
        </dgm:presLayoutVars>
      </dgm:prSet>
      <dgm:spPr/>
    </dgm:pt>
  </dgm:ptLst>
  <dgm:cxnLst>
    <dgm:cxn modelId="{4957355F-8A10-4F24-A143-124326CC70B3}" srcId="{DA1AB3A2-305F-44A7-A937-1647B73D4C5D}" destId="{A6B97282-A908-4CD7-831A-BBEEF0FF1AD7}" srcOrd="1" destOrd="0" parTransId="{F2CF0CD3-F6DB-48FF-ADD5-E1944C4B57DA}" sibTransId="{ECBDB5F7-A856-4C77-97BC-4E20B68B5AF7}"/>
    <dgm:cxn modelId="{51C8737F-E1D7-4950-AA46-E7A46B41CB56}" type="presOf" srcId="{C3A16883-DAAC-4C97-8C32-A6B7DC2524A5}" destId="{FC91E38B-86F1-440D-B1A5-431463CE8883}" srcOrd="0" destOrd="0" presId="urn:microsoft.com/office/officeart/2005/8/layout/vList5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424FFAB7-C35F-4D82-9B5C-420347085FB6}" type="presOf" srcId="{DA1AB3A2-305F-44A7-A937-1647B73D4C5D}" destId="{AC515730-0677-4E12-BCB0-5C7EE8965A5B}" srcOrd="0" destOrd="0" presId="urn:microsoft.com/office/officeart/2005/8/layout/vList5"/>
    <dgm:cxn modelId="{E98145ED-3F1D-4584-B6A8-8192326F79DC}" type="presOf" srcId="{A6B97282-A908-4CD7-831A-BBEEF0FF1AD7}" destId="{75EA102C-85CE-4AE1-A772-D9B6741D5504}" srcOrd="0" destOrd="0" presId="urn:microsoft.com/office/officeart/2005/8/layout/vList5"/>
    <dgm:cxn modelId="{D8BE41F5-9D3C-4A51-ACBD-3B83E85854FC}" type="presParOf" srcId="{AC515730-0677-4E12-BCB0-5C7EE8965A5B}" destId="{1939E205-9F50-4623-BCD1-49529CEDB7AF}" srcOrd="0" destOrd="0" presId="urn:microsoft.com/office/officeart/2005/8/layout/vList5"/>
    <dgm:cxn modelId="{4E543767-DDFF-4173-A406-0BC9992EAD44}" type="presParOf" srcId="{1939E205-9F50-4623-BCD1-49529CEDB7AF}" destId="{FC91E38B-86F1-440D-B1A5-431463CE8883}" srcOrd="0" destOrd="0" presId="urn:microsoft.com/office/officeart/2005/8/layout/vList5"/>
    <dgm:cxn modelId="{5123F4D5-0B90-440B-B0B2-19EA08A97216}" type="presParOf" srcId="{AC515730-0677-4E12-BCB0-5C7EE8965A5B}" destId="{CA277AFA-3CA9-48D4-9E84-593629F97C6A}" srcOrd="1" destOrd="0" presId="urn:microsoft.com/office/officeart/2005/8/layout/vList5"/>
    <dgm:cxn modelId="{DC3E64F8-F330-4EC9-A744-1FB4ECF609FA}" type="presParOf" srcId="{AC515730-0677-4E12-BCB0-5C7EE8965A5B}" destId="{62CB8E8A-1C6D-4568-9EF1-09F01179520A}" srcOrd="2" destOrd="0" presId="urn:microsoft.com/office/officeart/2005/8/layout/vList5"/>
    <dgm:cxn modelId="{074C9A9D-AF63-4201-8FE3-BE9AE8102250}" type="presParOf" srcId="{62CB8E8A-1C6D-4568-9EF1-09F01179520A}" destId="{75EA102C-85CE-4AE1-A772-D9B6741D550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EMRTS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Support &amp; Appreciation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EE2D24F5-F47F-4436-88B7-F79FADAF8B5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‘Fast ambulance’</a:t>
          </a:r>
        </a:p>
      </dgm:t>
    </dgm:pt>
    <dgm:pt modelId="{3C531735-C2A8-49F9-8D3D-A4519451F7A8}" type="parTrans" cxnId="{9F04220E-A110-4AB3-AC8B-3760CD65834A}">
      <dgm:prSet/>
      <dgm:spPr/>
    </dgm:pt>
    <dgm:pt modelId="{6FA6A28A-810E-4385-AE36-284A27AA685D}" type="sibTrans" cxnId="{9F04220E-A110-4AB3-AC8B-3760CD65834A}">
      <dgm:prSet/>
      <dgm:spPr/>
    </dgm:pt>
    <dgm:pt modelId="{B56BA99D-BBDE-4689-BDEF-BA57227812CB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Local bases/local service</a:t>
          </a:r>
        </a:p>
      </dgm:t>
    </dgm:pt>
    <dgm:pt modelId="{26AE48AA-64D5-402B-AE3E-9058637D58E9}" type="parTrans" cxnId="{976DB897-C812-4C66-A594-CAAB0C7A0888}">
      <dgm:prSet/>
      <dgm:spPr/>
    </dgm:pt>
    <dgm:pt modelId="{4BE69252-58C5-4497-9E1A-53591B983BD7}" type="sibTrans" cxnId="{976DB897-C812-4C66-A594-CAAB0C7A0888}">
      <dgm:prSet/>
      <dgm:spPr/>
    </dgm:pt>
    <dgm:pt modelId="{1099890A-CD95-4F9A-8D60-735CFC7B443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Hours of operation</a:t>
          </a:r>
        </a:p>
      </dgm:t>
    </dgm:pt>
    <dgm:pt modelId="{6C77CDC2-3123-4EAF-BA2F-F446B954EA9D}" type="parTrans" cxnId="{317F402F-8400-492B-960A-0E5942503A35}">
      <dgm:prSet/>
      <dgm:spPr/>
    </dgm:pt>
    <dgm:pt modelId="{22369B94-AFB7-4212-A36D-EBAF737F0B18}" type="sibTrans" cxnId="{317F402F-8400-492B-960A-0E5942503A35}">
      <dgm:prSet/>
      <dgm:spPr/>
    </dgm:pt>
    <dgm:pt modelId="{A9301D0C-2AF8-4A67-AA0E-ECB034D6C06C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Initial Service Development Proposal</a:t>
          </a:r>
        </a:p>
      </dgm:t>
    </dgm:pt>
    <dgm:pt modelId="{992423CC-49DC-472F-8AE3-A58E58B07B3B}" type="parTrans" cxnId="{C5ABE9E3-7DE9-420D-A8D9-F303E035CC55}">
      <dgm:prSet/>
      <dgm:spPr/>
    </dgm:pt>
    <dgm:pt modelId="{9AE02AD2-3B19-40BC-90A6-156DE0DE56A2}" type="sibTrans" cxnId="{C5ABE9E3-7DE9-420D-A8D9-F303E035CC55}">
      <dgm:prSet/>
      <dgm:spPr/>
    </dgm:pt>
    <dgm:pt modelId="{42F903C1-F676-4C81-8E01-A4489374A61B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Both air and road response</a:t>
          </a:r>
        </a:p>
      </dgm:t>
    </dgm:pt>
    <dgm:pt modelId="{37F629BF-2AA8-4D53-8F90-2DE46BEC1F94}" type="parTrans" cxnId="{6CA96EBC-E90B-4F63-AC9D-B4B723FF86D2}">
      <dgm:prSet/>
      <dgm:spPr/>
    </dgm:pt>
    <dgm:pt modelId="{8303D96B-D8DD-4160-97D9-97BD1CEC2D33}" type="sibTrans" cxnId="{6CA96EBC-E90B-4F63-AC9D-B4B723FF86D2}">
      <dgm:prSet/>
      <dgm:spPr/>
    </dgm:pt>
    <dgm:pt modelId="{27FDED49-56C8-48C5-A325-9746735D76C4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Staffing impact implications</a:t>
          </a:r>
        </a:p>
      </dgm:t>
    </dgm:pt>
    <dgm:pt modelId="{1F1A843A-E418-4586-A186-2DC1DE3AB1F0}" type="parTrans" cxnId="{1B57D919-644D-46FA-A42A-62D699F4AFD5}">
      <dgm:prSet/>
      <dgm:spPr/>
    </dgm:pt>
    <dgm:pt modelId="{7D96ACA3-6EE6-4FB0-9918-550D5DA19198}" type="sibTrans" cxnId="{1B57D919-644D-46FA-A42A-62D699F4AFD5}">
      <dgm:prSet/>
      <dgm:spPr/>
    </dgm:pt>
    <dgm:pt modelId="{3D06545C-FDE8-4534-95D0-2D4B6C76D742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Mutual aid operations</a:t>
          </a:r>
        </a:p>
      </dgm:t>
    </dgm:pt>
    <dgm:pt modelId="{A2F1D08D-54B7-4511-986B-31AB3B749783}" type="parTrans" cxnId="{A72D1B97-931E-4F90-9809-D0574BC4112F}">
      <dgm:prSet/>
      <dgm:spPr/>
    </dgm:pt>
    <dgm:pt modelId="{35D1A9F8-B432-41C4-8479-B2929B7B165A}" type="sibTrans" cxnId="{A72D1B97-931E-4F90-9809-D0574BC4112F}">
      <dgm:prSet/>
      <dgm:spPr/>
    </dgm:pt>
    <dgm:pt modelId="{E69ADD21-6541-4F8B-B949-DF23961240DE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Understanding of the problem to fix</a:t>
          </a:r>
        </a:p>
      </dgm:t>
    </dgm:pt>
    <dgm:pt modelId="{19CA3FE7-2977-4087-B742-38F34C8F3D55}" type="parTrans" cxnId="{F02D26F6-7411-4ACC-AAD9-D02D71632C0A}">
      <dgm:prSet/>
      <dgm:spPr/>
    </dgm:pt>
    <dgm:pt modelId="{CF4F1A39-C52D-4CE4-BB19-C8380CBD315B}" type="sibTrans" cxnId="{F02D26F6-7411-4ACC-AAD9-D02D71632C0A}">
      <dgm:prSet/>
      <dgm:spPr/>
    </dgm:pt>
    <dgm:pt modelId="{8741F9E6-5D50-46C4-BA65-C044CFE1ED2A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Effectiveness of working with other services/agencies</a:t>
          </a:r>
        </a:p>
      </dgm:t>
    </dgm:pt>
    <dgm:pt modelId="{B1B37F2A-1D86-4B61-9B4F-5EF775AD08DA}" type="parTrans" cxnId="{2D0A345B-BFD4-497A-9028-97BE3DC70265}">
      <dgm:prSet/>
      <dgm:spPr/>
    </dgm:pt>
    <dgm:pt modelId="{1C639349-9AC8-4C66-B134-0433ACEBFF86}" type="sibTrans" cxnId="{2D0A345B-BFD4-497A-9028-97BE3DC70265}">
      <dgm:prSet/>
      <dgm:spPr/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9F04220E-A110-4AB3-AC8B-3760CD65834A}" srcId="{C3A16883-DAAC-4C97-8C32-A6B7DC2524A5}" destId="{EE2D24F5-F47F-4436-88B7-F79FADAF8B56}" srcOrd="1" destOrd="0" parTransId="{3C531735-C2A8-49F9-8D3D-A4519451F7A8}" sibTransId="{6FA6A28A-810E-4385-AE36-284A27AA685D}"/>
    <dgm:cxn modelId="{1B57D919-644D-46FA-A42A-62D699F4AFD5}" srcId="{C3A16883-DAAC-4C97-8C32-A6B7DC2524A5}" destId="{27FDED49-56C8-48C5-A325-9746735D76C4}" srcOrd="6" destOrd="0" parTransId="{1F1A843A-E418-4586-A186-2DC1DE3AB1F0}" sibTransId="{7D96ACA3-6EE6-4FB0-9918-550D5DA19198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25BE262A-742F-4C66-84BE-248A092A9A11}" type="presOf" srcId="{27FDED49-56C8-48C5-A325-9746735D76C4}" destId="{BA4276CC-3064-4EA4-9AA4-97FF060871E7}" srcOrd="0" destOrd="6" presId="urn:microsoft.com/office/officeart/2005/8/layout/process3"/>
    <dgm:cxn modelId="{317F402F-8400-492B-960A-0E5942503A35}" srcId="{C3A16883-DAAC-4C97-8C32-A6B7DC2524A5}" destId="{1099890A-CD95-4F9A-8D60-735CFC7B4437}" srcOrd="3" destOrd="0" parTransId="{6C77CDC2-3123-4EAF-BA2F-F446B954EA9D}" sibTransId="{22369B94-AFB7-4212-A36D-EBAF737F0B18}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2D0A345B-BFD4-497A-9028-97BE3DC70265}" srcId="{C3A16883-DAAC-4C97-8C32-A6B7DC2524A5}" destId="{8741F9E6-5D50-46C4-BA65-C044CFE1ED2A}" srcOrd="9" destOrd="0" parTransId="{B1B37F2A-1D86-4B61-9B4F-5EF775AD08DA}" sibTransId="{1C639349-9AC8-4C66-B134-0433ACEBFF86}"/>
    <dgm:cxn modelId="{FBC69063-ED17-4F91-9576-916B54516518}" type="presOf" srcId="{EE2D24F5-F47F-4436-88B7-F79FADAF8B56}" destId="{BA4276CC-3064-4EA4-9AA4-97FF060871E7}" srcOrd="0" destOrd="1" presId="urn:microsoft.com/office/officeart/2005/8/layout/process3"/>
    <dgm:cxn modelId="{76D2734B-97CD-4653-BEA3-E85901710D1D}" type="presOf" srcId="{B56BA99D-BBDE-4689-BDEF-BA57227812CB}" destId="{BA4276CC-3064-4EA4-9AA4-97FF060871E7}" srcOrd="0" destOrd="2" presId="urn:microsoft.com/office/officeart/2005/8/layout/process3"/>
    <dgm:cxn modelId="{A574604C-CFDB-4F71-82E0-FF72A2931414}" type="presOf" srcId="{42F903C1-F676-4C81-8E01-A4489374A61B}" destId="{BA4276CC-3064-4EA4-9AA4-97FF060871E7}" srcOrd="0" destOrd="5" presId="urn:microsoft.com/office/officeart/2005/8/layout/process3"/>
    <dgm:cxn modelId="{3DCB127A-73BA-47F3-B3A5-91F28D622026}" type="presOf" srcId="{3D06545C-FDE8-4534-95D0-2D4B6C76D742}" destId="{BA4276CC-3064-4EA4-9AA4-97FF060871E7}" srcOrd="0" destOrd="7" presId="urn:microsoft.com/office/officeart/2005/8/layout/process3"/>
    <dgm:cxn modelId="{A72D1B97-931E-4F90-9809-D0574BC4112F}" srcId="{C3A16883-DAAC-4C97-8C32-A6B7DC2524A5}" destId="{3D06545C-FDE8-4534-95D0-2D4B6C76D742}" srcOrd="7" destOrd="0" parTransId="{A2F1D08D-54B7-4511-986B-31AB3B749783}" sibTransId="{35D1A9F8-B432-41C4-8479-B2929B7B165A}"/>
    <dgm:cxn modelId="{976DB897-C812-4C66-A594-CAAB0C7A0888}" srcId="{C3A16883-DAAC-4C97-8C32-A6B7DC2524A5}" destId="{B56BA99D-BBDE-4689-BDEF-BA57227812CB}" srcOrd="2" destOrd="0" parTransId="{26AE48AA-64D5-402B-AE3E-9058637D58E9}" sibTransId="{4BE69252-58C5-4497-9E1A-53591B983BD7}"/>
    <dgm:cxn modelId="{468E809F-7C0F-4994-9C7B-1318CE27093B}" type="presOf" srcId="{1099890A-CD95-4F9A-8D60-735CFC7B4437}" destId="{BA4276CC-3064-4EA4-9AA4-97FF060871E7}" srcOrd="0" destOrd="3" presId="urn:microsoft.com/office/officeart/2005/8/layout/process3"/>
    <dgm:cxn modelId="{7AE6DBA0-81B8-440F-B3DF-5B347C15C040}" type="presOf" srcId="{8741F9E6-5D50-46C4-BA65-C044CFE1ED2A}" destId="{BA4276CC-3064-4EA4-9AA4-97FF060871E7}" srcOrd="0" destOrd="9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6CA96EBC-E90B-4F63-AC9D-B4B723FF86D2}" srcId="{C3A16883-DAAC-4C97-8C32-A6B7DC2524A5}" destId="{42F903C1-F676-4C81-8E01-A4489374A61B}" srcOrd="5" destOrd="0" parTransId="{37F629BF-2AA8-4D53-8F90-2DE46BEC1F94}" sibTransId="{8303D96B-D8DD-4160-97D9-97BD1CEC2D33}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4F0F28E0-CBF8-497A-BD84-5E1FD64E4642}" type="presOf" srcId="{A9301D0C-2AF8-4A67-AA0E-ECB034D6C06C}" destId="{BA4276CC-3064-4EA4-9AA4-97FF060871E7}" srcOrd="0" destOrd="4" presId="urn:microsoft.com/office/officeart/2005/8/layout/process3"/>
    <dgm:cxn modelId="{C5ABE9E3-7DE9-420D-A8D9-F303E035CC55}" srcId="{C3A16883-DAAC-4C97-8C32-A6B7DC2524A5}" destId="{A9301D0C-2AF8-4A67-AA0E-ECB034D6C06C}" srcOrd="4" destOrd="0" parTransId="{992423CC-49DC-472F-8AE3-A58E58B07B3B}" sibTransId="{9AE02AD2-3B19-40BC-90A6-156DE0DE56A2}"/>
    <dgm:cxn modelId="{6D0002F1-EEBC-4AA8-8593-392B5B3CBB08}" type="presOf" srcId="{E69ADD21-6541-4F8B-B949-DF23961240DE}" destId="{BA4276CC-3064-4EA4-9AA4-97FF060871E7}" srcOrd="0" destOrd="8" presId="urn:microsoft.com/office/officeart/2005/8/layout/process3"/>
    <dgm:cxn modelId="{F02D26F6-7411-4ACC-AAD9-D02D71632C0A}" srcId="{C3A16883-DAAC-4C97-8C32-A6B7DC2524A5}" destId="{E69ADD21-6541-4F8B-B949-DF23961240DE}" srcOrd="8" destOrd="0" parTransId="{19CA3FE7-2977-4087-B742-38F34C8F3D55}" sibTransId="{CF4F1A39-C52D-4CE4-BB19-C8380CBD315B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the initial Service Development Proposal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Another rural ‘loss’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BBCFA08F-3E91-41B6-BC0C-4897E8729B3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Increased risk of 2 assets on 1 base</a:t>
          </a:r>
        </a:p>
      </dgm:t>
    </dgm:pt>
    <dgm:pt modelId="{CBD2632D-92BC-4577-9F7A-B994681F7517}" type="parTrans" cxnId="{E7ECC333-D921-4EC1-84BC-32F41EE04398}">
      <dgm:prSet/>
      <dgm:spPr/>
      <dgm:t>
        <a:bodyPr/>
        <a:lstStyle/>
        <a:p>
          <a:endParaRPr lang="en-GB"/>
        </a:p>
      </dgm:t>
    </dgm:pt>
    <dgm:pt modelId="{258ADBAD-3735-4AE8-AE64-6FDAE546E893}" type="sibTrans" cxnId="{E7ECC333-D921-4EC1-84BC-32F41EE04398}">
      <dgm:prSet/>
      <dgm:spPr/>
      <dgm:t>
        <a:bodyPr/>
        <a:lstStyle/>
        <a:p>
          <a:endParaRPr lang="en-GB"/>
        </a:p>
      </dgm:t>
    </dgm:pt>
    <dgm:pt modelId="{2CFB2E14-0B4B-45B1-9F33-E0916F51D4A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Understanding of unmet need</a:t>
          </a:r>
        </a:p>
      </dgm:t>
    </dgm:pt>
    <dgm:pt modelId="{4C3EE156-1BBD-4F73-8D3D-2AD8B01C768B}" type="parTrans" cxnId="{F7E9CF3A-4158-4676-AE15-4B9E080215BF}">
      <dgm:prSet/>
      <dgm:spPr/>
      <dgm:t>
        <a:bodyPr/>
        <a:lstStyle/>
        <a:p>
          <a:endParaRPr lang="en-GB"/>
        </a:p>
      </dgm:t>
    </dgm:pt>
    <dgm:pt modelId="{72642313-5D87-4C12-8144-9D6C6ECD822C}" type="sibTrans" cxnId="{F7E9CF3A-4158-4676-AE15-4B9E080215BF}">
      <dgm:prSet/>
      <dgm:spPr/>
      <dgm:t>
        <a:bodyPr/>
        <a:lstStyle/>
        <a:p>
          <a:endParaRPr lang="en-GB"/>
        </a:p>
      </dgm:t>
    </dgm:pt>
    <dgm:pt modelId="{753C476E-0F2F-419A-93C8-F628FFA818EB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Coastal locations coverage</a:t>
          </a:r>
        </a:p>
      </dgm:t>
    </dgm:pt>
    <dgm:pt modelId="{01176005-5217-4501-A7B1-06CE10781FA4}" type="parTrans" cxnId="{508854CF-CD71-4CDA-9655-BE4ADE608B1A}">
      <dgm:prSet/>
      <dgm:spPr/>
      <dgm:t>
        <a:bodyPr/>
        <a:lstStyle/>
        <a:p>
          <a:endParaRPr lang="en-GB"/>
        </a:p>
      </dgm:t>
    </dgm:pt>
    <dgm:pt modelId="{67268568-76A4-4DC7-8D25-898F2479A9DD}" type="sibTrans" cxnId="{508854CF-CD71-4CDA-9655-BE4ADE608B1A}">
      <dgm:prSet/>
      <dgm:spPr/>
      <dgm:t>
        <a:bodyPr/>
        <a:lstStyle/>
        <a:p>
          <a:endParaRPr lang="en-GB"/>
        </a:p>
      </dgm:t>
    </dgm:pt>
    <dgm:pt modelId="{CA1F6FFC-587D-4332-9EEA-A9C1756E1A05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Rapid response vehicle RRV response</a:t>
          </a:r>
        </a:p>
      </dgm:t>
    </dgm:pt>
    <dgm:pt modelId="{79F5C55E-FA8D-450C-B3CD-B852A2D978DD}" type="parTrans" cxnId="{08FE3E35-152B-46BD-9518-A71D9335D678}">
      <dgm:prSet/>
      <dgm:spPr/>
      <dgm:t>
        <a:bodyPr/>
        <a:lstStyle/>
        <a:p>
          <a:endParaRPr lang="en-GB"/>
        </a:p>
      </dgm:t>
    </dgm:pt>
    <dgm:pt modelId="{C32DE1CF-54D9-4D4D-86DC-16853C2845DB}" type="sibTrans" cxnId="{08FE3E35-152B-46BD-9518-A71D9335D678}">
      <dgm:prSet/>
      <dgm:spPr/>
      <dgm:t>
        <a:bodyPr/>
        <a:lstStyle/>
        <a:p>
          <a:endParaRPr lang="en-GB"/>
        </a:p>
      </dgm:t>
    </dgm:pt>
    <dgm:pt modelId="{F70C3CD9-868B-4E86-8EB2-0150E5E342AE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Original base location rationales</a:t>
          </a:r>
        </a:p>
      </dgm:t>
    </dgm:pt>
    <dgm:pt modelId="{4FFF48CA-0510-4169-9139-BEF22FBD1CA4}" type="parTrans" cxnId="{4F57F8F1-E88A-46A3-8E6B-250C7C65EC2C}">
      <dgm:prSet/>
      <dgm:spPr/>
      <dgm:t>
        <a:bodyPr/>
        <a:lstStyle/>
        <a:p>
          <a:endParaRPr lang="en-GB"/>
        </a:p>
      </dgm:t>
    </dgm:pt>
    <dgm:pt modelId="{1B7A11D5-5983-46A4-B0A6-F24FAA6CF3AF}" type="sibTrans" cxnId="{4F57F8F1-E88A-46A3-8E6B-250C7C65EC2C}">
      <dgm:prSet/>
      <dgm:spPr/>
      <dgm:t>
        <a:bodyPr/>
        <a:lstStyle/>
        <a:p>
          <a:endParaRPr lang="en-GB"/>
        </a:p>
      </dgm:t>
    </dgm:pt>
    <dgm:pt modelId="{52916BF1-6D22-471D-AC38-986A1A4A057E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Crews needing to treat patients</a:t>
          </a:r>
        </a:p>
      </dgm:t>
    </dgm:pt>
    <dgm:pt modelId="{06AC81A1-C273-4323-9EE7-30790A66416E}" type="parTrans" cxnId="{A0E5ABD9-31E7-4157-810C-6DBCF93A0B5E}">
      <dgm:prSet/>
      <dgm:spPr/>
      <dgm:t>
        <a:bodyPr/>
        <a:lstStyle/>
        <a:p>
          <a:endParaRPr lang="en-GB"/>
        </a:p>
      </dgm:t>
    </dgm:pt>
    <dgm:pt modelId="{0884B91D-6357-4732-8587-21ED75864221}" type="sibTrans" cxnId="{A0E5ABD9-31E7-4157-810C-6DBCF93A0B5E}">
      <dgm:prSet/>
      <dgm:spPr/>
      <dgm:t>
        <a:bodyPr/>
        <a:lstStyle/>
        <a:p>
          <a:endParaRPr lang="en-GB"/>
        </a:p>
      </dgm:t>
    </dgm:pt>
    <dgm:pt modelId="{3C801BE7-F5FC-44BA-AAF6-987203549B71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Weather affecting operations</a:t>
          </a:r>
        </a:p>
      </dgm:t>
    </dgm:pt>
    <dgm:pt modelId="{31055C0D-1668-44EE-A577-95E438D8D6BA}" type="parTrans" cxnId="{84E22464-4373-4472-BEF3-741B3F6ED22C}">
      <dgm:prSet/>
      <dgm:spPr/>
      <dgm:t>
        <a:bodyPr/>
        <a:lstStyle/>
        <a:p>
          <a:endParaRPr lang="en-GB"/>
        </a:p>
      </dgm:t>
    </dgm:pt>
    <dgm:pt modelId="{B45A13E0-C4D1-42D1-96ED-3471028A3F7C}" type="sibTrans" cxnId="{84E22464-4373-4472-BEF3-741B3F6ED22C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 custScaleX="102235">
        <dgm:presLayoutVars>
          <dgm:bulletEnabled val="1"/>
        </dgm:presLayoutVars>
      </dgm:prSet>
      <dgm:spPr/>
    </dgm:pt>
  </dgm:ptLst>
  <dgm:cxnLst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58296424-DB51-40AE-845D-C237FC9E6145}" type="presOf" srcId="{BBCFA08F-3E91-41B6-BC0C-4897E8729B33}" destId="{BA4276CC-3064-4EA4-9AA4-97FF060871E7}" srcOrd="0" destOrd="1" presId="urn:microsoft.com/office/officeart/2005/8/layout/process3"/>
    <dgm:cxn modelId="{4498C42F-8F63-4051-99E9-43FB0FE70AD3}" type="presOf" srcId="{F70C3CD9-868B-4E86-8EB2-0150E5E342AE}" destId="{BA4276CC-3064-4EA4-9AA4-97FF060871E7}" srcOrd="0" destOrd="5" presId="urn:microsoft.com/office/officeart/2005/8/layout/process3"/>
    <dgm:cxn modelId="{E7ECC333-D921-4EC1-84BC-32F41EE04398}" srcId="{C3A16883-DAAC-4C97-8C32-A6B7DC2524A5}" destId="{BBCFA08F-3E91-41B6-BC0C-4897E8729B33}" srcOrd="1" destOrd="0" parTransId="{CBD2632D-92BC-4577-9F7A-B994681F7517}" sibTransId="{258ADBAD-3735-4AE8-AE64-6FDAE546E893}"/>
    <dgm:cxn modelId="{08FE3E35-152B-46BD-9518-A71D9335D678}" srcId="{C3A16883-DAAC-4C97-8C32-A6B7DC2524A5}" destId="{CA1F6FFC-587D-4332-9EEA-A9C1756E1A05}" srcOrd="4" destOrd="0" parTransId="{79F5C55E-FA8D-450C-B3CD-B852A2D978DD}" sibTransId="{C32DE1CF-54D9-4D4D-86DC-16853C2845DB}"/>
    <dgm:cxn modelId="{F7E9CF3A-4158-4676-AE15-4B9E080215BF}" srcId="{C3A16883-DAAC-4C97-8C32-A6B7DC2524A5}" destId="{2CFB2E14-0B4B-45B1-9F33-E0916F51D4A7}" srcOrd="2" destOrd="0" parTransId="{4C3EE156-1BBD-4F73-8D3D-2AD8B01C768B}" sibTransId="{72642313-5D87-4C12-8144-9D6C6ECD822C}"/>
    <dgm:cxn modelId="{FCAC7F3D-2D60-453E-8B2A-AF72FEC3CC50}" type="presOf" srcId="{CA1F6FFC-587D-4332-9EEA-A9C1756E1A05}" destId="{BA4276CC-3064-4EA4-9AA4-97FF060871E7}" srcOrd="0" destOrd="4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84E22464-4373-4472-BEF3-741B3F6ED22C}" srcId="{C3A16883-DAAC-4C97-8C32-A6B7DC2524A5}" destId="{3C801BE7-F5FC-44BA-AAF6-987203549B71}" srcOrd="7" destOrd="0" parTransId="{31055C0D-1668-44EE-A577-95E438D8D6BA}" sibTransId="{B45A13E0-C4D1-42D1-96ED-3471028A3F7C}"/>
    <dgm:cxn modelId="{D7D9635A-E657-4845-8B80-337DD5E94D05}" type="presOf" srcId="{3C801BE7-F5FC-44BA-AAF6-987203549B71}" destId="{BA4276CC-3064-4EA4-9AA4-97FF060871E7}" srcOrd="0" destOrd="7" presId="urn:microsoft.com/office/officeart/2005/8/layout/process3"/>
    <dgm:cxn modelId="{6628138C-1C05-473D-9D2F-33203E5EC721}" type="presOf" srcId="{52916BF1-6D22-471D-AC38-986A1A4A057E}" destId="{BA4276CC-3064-4EA4-9AA4-97FF060871E7}" srcOrd="0" destOrd="6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51F4E6BE-ECE4-4883-A631-FA311969117D}" type="presOf" srcId="{753C476E-0F2F-419A-93C8-F628FFA818EB}" destId="{BA4276CC-3064-4EA4-9AA4-97FF060871E7}" srcOrd="0" destOrd="3" presId="urn:microsoft.com/office/officeart/2005/8/layout/process3"/>
    <dgm:cxn modelId="{508854CF-CD71-4CDA-9655-BE4ADE608B1A}" srcId="{C3A16883-DAAC-4C97-8C32-A6B7DC2524A5}" destId="{753C476E-0F2F-419A-93C8-F628FFA818EB}" srcOrd="3" destOrd="0" parTransId="{01176005-5217-4501-A7B1-06CE10781FA4}" sibTransId="{67268568-76A4-4DC7-8D25-898F2479A9DD}"/>
    <dgm:cxn modelId="{A0E5ABD9-31E7-4157-810C-6DBCF93A0B5E}" srcId="{C3A16883-DAAC-4C97-8C32-A6B7DC2524A5}" destId="{52916BF1-6D22-471D-AC38-986A1A4A057E}" srcOrd="6" destOrd="0" parTransId="{06AC81A1-C273-4323-9EE7-30790A66416E}" sibTransId="{0884B91D-6357-4732-8587-21ED75864221}"/>
    <dgm:cxn modelId="{D8FDC3E5-1B81-4C53-A617-FE04A7AD2C34}" type="presOf" srcId="{2CFB2E14-0B4B-45B1-9F33-E0916F51D4A7}" destId="{BA4276CC-3064-4EA4-9AA4-97FF060871E7}" srcOrd="0" destOrd="2" presId="urn:microsoft.com/office/officeart/2005/8/layout/process3"/>
    <dgm:cxn modelId="{4F57F8F1-E88A-46A3-8E6B-250C7C65EC2C}" srcId="{C3A16883-DAAC-4C97-8C32-A6B7DC2524A5}" destId="{F70C3CD9-868B-4E86-8EB2-0150E5E342AE}" srcOrd="5" destOrd="0" parTransId="{4FFF48CA-0510-4169-9139-BEF22FBD1CA4}" sibTransId="{1B7A11D5-5983-46A4-B0A6-F24FAA6CF3AF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the Charity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Funding risk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BBCFA08F-3E91-41B6-BC0C-4897E8729B3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Reputational damage</a:t>
          </a:r>
        </a:p>
      </dgm:t>
    </dgm:pt>
    <dgm:pt modelId="{CBD2632D-92BC-4577-9F7A-B994681F7517}" type="parTrans" cxnId="{E7ECC333-D921-4EC1-84BC-32F41EE04398}">
      <dgm:prSet/>
      <dgm:spPr/>
      <dgm:t>
        <a:bodyPr/>
        <a:lstStyle/>
        <a:p>
          <a:endParaRPr lang="en-GB"/>
        </a:p>
      </dgm:t>
    </dgm:pt>
    <dgm:pt modelId="{258ADBAD-3735-4AE8-AE64-6FDAE546E893}" type="sibTrans" cxnId="{E7ECC333-D921-4EC1-84BC-32F41EE04398}">
      <dgm:prSet/>
      <dgm:spPr/>
      <dgm:t>
        <a:bodyPr/>
        <a:lstStyle/>
        <a:p>
          <a:endParaRPr lang="en-GB"/>
        </a:p>
      </dgm:t>
    </dgm:pt>
    <dgm:pt modelId="{5DF60D4C-A985-41AA-83FD-A7FF63B50F61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Cost-saving perception</a:t>
          </a:r>
        </a:p>
      </dgm:t>
    </dgm:pt>
    <dgm:pt modelId="{61473E79-1957-4533-A7CC-E64C2867F331}" type="parTrans" cxnId="{11990BE7-3810-4B90-8DE5-DE1C644386B9}">
      <dgm:prSet/>
      <dgm:spPr/>
      <dgm:t>
        <a:bodyPr/>
        <a:lstStyle/>
        <a:p>
          <a:endParaRPr lang="en-GB"/>
        </a:p>
      </dgm:t>
    </dgm:pt>
    <dgm:pt modelId="{E12B4216-E242-4356-83C5-7CE5BDC3CAAE}" type="sibTrans" cxnId="{11990BE7-3810-4B90-8DE5-DE1C644386B9}">
      <dgm:prSet/>
      <dgm:spPr/>
      <dgm:t>
        <a:bodyPr/>
        <a:lstStyle/>
        <a:p>
          <a:endParaRPr lang="en-GB"/>
        </a:p>
      </dgm:t>
    </dgm:pt>
    <dgm:pt modelId="{13859B12-D2B5-4F15-9817-DB8B1BD1A44E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Accepting recommendation</a:t>
          </a:r>
        </a:p>
      </dgm:t>
    </dgm:pt>
    <dgm:pt modelId="{0908110F-481E-40D6-B30F-E71B7CF6BE37}" type="parTrans" cxnId="{1CB8C4F9-656F-4FF1-AF33-5F112DAB85BA}">
      <dgm:prSet/>
      <dgm:spPr/>
      <dgm:t>
        <a:bodyPr/>
        <a:lstStyle/>
        <a:p>
          <a:endParaRPr lang="en-GB"/>
        </a:p>
      </dgm:t>
    </dgm:pt>
    <dgm:pt modelId="{78910A0C-3F68-4580-BA12-993AD626D852}" type="sibTrans" cxnId="{1CB8C4F9-656F-4FF1-AF33-5F112DAB85BA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58296424-DB51-40AE-845D-C237FC9E6145}" type="presOf" srcId="{BBCFA08F-3E91-41B6-BC0C-4897E8729B33}" destId="{BA4276CC-3064-4EA4-9AA4-97FF060871E7}" srcOrd="0" destOrd="1" presId="urn:microsoft.com/office/officeart/2005/8/layout/process3"/>
    <dgm:cxn modelId="{E7ECC333-D921-4EC1-84BC-32F41EE04398}" srcId="{C3A16883-DAAC-4C97-8C32-A6B7DC2524A5}" destId="{BBCFA08F-3E91-41B6-BC0C-4897E8729B33}" srcOrd="1" destOrd="0" parTransId="{CBD2632D-92BC-4577-9F7A-B994681F7517}" sibTransId="{258ADBAD-3735-4AE8-AE64-6FDAE546E893}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7A0FF440-0C1B-477F-8B9B-1642BDFF272F}" type="presOf" srcId="{13859B12-D2B5-4F15-9817-DB8B1BD1A44E}" destId="{BA4276CC-3064-4EA4-9AA4-97FF060871E7}" srcOrd="0" destOrd="3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39E4C4E2-1243-4B32-BB84-A338DDB83CDA}" type="presOf" srcId="{5DF60D4C-A985-41AA-83FD-A7FF63B50F61}" destId="{BA4276CC-3064-4EA4-9AA4-97FF060871E7}" srcOrd="0" destOrd="2" presId="urn:microsoft.com/office/officeart/2005/8/layout/process3"/>
    <dgm:cxn modelId="{11990BE7-3810-4B90-8DE5-DE1C644386B9}" srcId="{C3A16883-DAAC-4C97-8C32-A6B7DC2524A5}" destId="{5DF60D4C-A985-41AA-83FD-A7FF63B50F61}" srcOrd="2" destOrd="0" parTransId="{61473E79-1957-4533-A7CC-E64C2867F331}" sibTransId="{E12B4216-E242-4356-83C5-7CE5BDC3CAAE}"/>
    <dgm:cxn modelId="{1CB8C4F9-656F-4FF1-AF33-5F112DAB85BA}" srcId="{C3A16883-DAAC-4C97-8C32-A6B7DC2524A5}" destId="{13859B12-D2B5-4F15-9817-DB8B1BD1A44E}" srcOrd="3" destOrd="0" parTransId="{0908110F-481E-40D6-B30F-E71B7CF6BE37}" sibTransId="{78910A0C-3F68-4580-BA12-993AD626D852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specific rural and coastal challenges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Remote and lone working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C0F3F9D4-3858-4B3E-90CE-853EDC9A2C4C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Road infrastructure</a:t>
          </a:r>
        </a:p>
      </dgm:t>
    </dgm:pt>
    <dgm:pt modelId="{2C7B5761-1F51-4840-A31A-24C18D955EB8}" type="parTrans" cxnId="{41FAE8AC-1A05-4DDC-A99D-BBB15D8B87A6}">
      <dgm:prSet/>
      <dgm:spPr/>
    </dgm:pt>
    <dgm:pt modelId="{D95E4F6D-4D86-49E1-AEBE-1ED6C9DBC38A}" type="sibTrans" cxnId="{41FAE8AC-1A05-4DDC-A99D-BBB15D8B87A6}">
      <dgm:prSet/>
      <dgm:spPr/>
    </dgm:pt>
    <dgm:pt modelId="{3DB804B3-AEF0-479C-971E-02B510B3D3E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Seasonal population variations</a:t>
          </a:r>
        </a:p>
      </dgm:t>
    </dgm:pt>
    <dgm:pt modelId="{54320CAD-B0B6-4AB4-96C2-441B81B531A4}" type="parTrans" cxnId="{21545C8A-1C11-4E4D-9184-D508E39F4538}">
      <dgm:prSet/>
      <dgm:spPr/>
    </dgm:pt>
    <dgm:pt modelId="{9464CCF7-4932-467B-9858-510CD0B855B5}" type="sibTrans" cxnId="{21545C8A-1C11-4E4D-9184-D508E39F4538}">
      <dgm:prSet/>
      <dgm:spPr/>
    </dgm:pt>
    <dgm:pt modelId="{049FC07C-96BA-4E3F-B1FE-17561ED8C6A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High risk activities</a:t>
          </a:r>
        </a:p>
      </dgm:t>
    </dgm:pt>
    <dgm:pt modelId="{ABB352FC-5707-4EEE-AA8B-43B2C997758A}" type="parTrans" cxnId="{3453512C-0A08-451D-8BD4-13DC71FDB44E}">
      <dgm:prSet/>
      <dgm:spPr/>
    </dgm:pt>
    <dgm:pt modelId="{D3CC0449-3361-467E-839B-8918D37CB438}" type="sibTrans" cxnId="{3453512C-0A08-451D-8BD4-13DC71FDB44E}">
      <dgm:prSet/>
      <dgm:spPr/>
    </dgm:pt>
    <dgm:pt modelId="{2A6D99F3-2C77-401F-BF4A-6824DA91E5E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Geography and topography</a:t>
          </a:r>
        </a:p>
      </dgm:t>
    </dgm:pt>
    <dgm:pt modelId="{EBB7DB9E-DB14-4069-8C8E-FFBE883F3296}" type="parTrans" cxnId="{6938C977-8687-476C-A765-B20560B62B11}">
      <dgm:prSet/>
      <dgm:spPr/>
    </dgm:pt>
    <dgm:pt modelId="{036B39C7-DD78-4CDF-B5AF-1FE0C252A997}" type="sibTrans" cxnId="{6938C977-8687-476C-A765-B20560B62B11}">
      <dgm:prSet/>
      <dgm:spPr/>
    </dgm:pt>
    <dgm:pt modelId="{159092F3-9E77-4A52-A75B-A954CA43568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Climate change affecting access</a:t>
          </a:r>
        </a:p>
      </dgm:t>
    </dgm:pt>
    <dgm:pt modelId="{EAE65BB8-912A-4285-BA13-07646C50543F}" type="parTrans" cxnId="{C2A3B12D-B6F5-4E89-B926-CD4C460D4BE1}">
      <dgm:prSet/>
      <dgm:spPr/>
    </dgm:pt>
    <dgm:pt modelId="{2827EA35-AA1B-4A25-90D1-8282E168F66B}" type="sibTrans" cxnId="{C2A3B12D-B6F5-4E89-B926-CD4C460D4BE1}">
      <dgm:prSet/>
      <dgm:spPr/>
    </dgm:pt>
    <dgm:pt modelId="{CAF37E70-C84C-44D8-AA78-589C98E2255B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Mobile phone coverage</a:t>
          </a:r>
        </a:p>
      </dgm:t>
    </dgm:pt>
    <dgm:pt modelId="{1D0E5D3B-57AB-4409-8B60-14C9CF8DDA22}" type="parTrans" cxnId="{1518AD8F-4A9D-4632-8757-4020E41B34AD}">
      <dgm:prSet/>
      <dgm:spPr/>
    </dgm:pt>
    <dgm:pt modelId="{65798CC6-6A8A-4BFE-9496-34CF29DBC239}" type="sibTrans" cxnId="{1518AD8F-4A9D-4632-8757-4020E41B34AD}">
      <dgm:prSet/>
      <dgm:spPr/>
    </dgm:pt>
    <dgm:pt modelId="{B29B66AC-4EC7-4ED8-A95A-B9ABAA90CC9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Patient road transfer experience and outcomes</a:t>
          </a:r>
        </a:p>
      </dgm:t>
    </dgm:pt>
    <dgm:pt modelId="{36B8E21F-68F1-4AB0-B80C-6BC18C0952B1}" type="parTrans" cxnId="{48633029-52E9-4272-BF00-5AA2E7A77B74}">
      <dgm:prSet/>
      <dgm:spPr/>
    </dgm:pt>
    <dgm:pt modelId="{04AD804E-04F3-4FAB-8CCA-30F7A49A7982}" type="sibTrans" cxnId="{48633029-52E9-4272-BF00-5AA2E7A77B74}">
      <dgm:prSet/>
      <dgm:spPr/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EABBDF0D-2449-443B-8ED3-558BAFBE02D8}" type="presOf" srcId="{C0F3F9D4-3858-4B3E-90CE-853EDC9A2C4C}" destId="{BA4276CC-3064-4EA4-9AA4-97FF060871E7}" srcOrd="0" destOrd="1" presId="urn:microsoft.com/office/officeart/2005/8/layout/process3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48633029-52E9-4272-BF00-5AA2E7A77B74}" srcId="{C3A16883-DAAC-4C97-8C32-A6B7DC2524A5}" destId="{B29B66AC-4EC7-4ED8-A95A-B9ABAA90CC97}" srcOrd="7" destOrd="0" parTransId="{36B8E21F-68F1-4AB0-B80C-6BC18C0952B1}" sibTransId="{04AD804E-04F3-4FAB-8CCA-30F7A49A7982}"/>
    <dgm:cxn modelId="{3453512C-0A08-451D-8BD4-13DC71FDB44E}" srcId="{C3A16883-DAAC-4C97-8C32-A6B7DC2524A5}" destId="{049FC07C-96BA-4E3F-B1FE-17561ED8C6A0}" srcOrd="3" destOrd="0" parTransId="{ABB352FC-5707-4EEE-AA8B-43B2C997758A}" sibTransId="{D3CC0449-3361-467E-839B-8918D37CB438}"/>
    <dgm:cxn modelId="{C2A3B12D-B6F5-4E89-B926-CD4C460D4BE1}" srcId="{C3A16883-DAAC-4C97-8C32-A6B7DC2524A5}" destId="{159092F3-9E77-4A52-A75B-A954CA435680}" srcOrd="5" destOrd="0" parTransId="{EAE65BB8-912A-4285-BA13-07646C50543F}" sibTransId="{2827EA35-AA1B-4A25-90D1-8282E168F66B}"/>
    <dgm:cxn modelId="{22A42E36-1594-4275-ADB0-F1C8DA46B841}" type="presOf" srcId="{B29B66AC-4EC7-4ED8-A95A-B9ABAA90CC97}" destId="{BA4276CC-3064-4EA4-9AA4-97FF060871E7}" srcOrd="0" destOrd="7" presId="urn:microsoft.com/office/officeart/2005/8/layout/process3"/>
    <dgm:cxn modelId="{B9D3E13B-376D-47FC-8C0E-3D96368C424C}" type="presOf" srcId="{049FC07C-96BA-4E3F-B1FE-17561ED8C6A0}" destId="{BA4276CC-3064-4EA4-9AA4-97FF060871E7}" srcOrd="0" destOrd="3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6938C977-8687-476C-A765-B20560B62B11}" srcId="{C3A16883-DAAC-4C97-8C32-A6B7DC2524A5}" destId="{2A6D99F3-2C77-401F-BF4A-6824DA91E5EF}" srcOrd="4" destOrd="0" parTransId="{EBB7DB9E-DB14-4069-8C8E-FFBE883F3296}" sibTransId="{036B39C7-DD78-4CDF-B5AF-1FE0C252A997}"/>
    <dgm:cxn modelId="{21545C8A-1C11-4E4D-9184-D508E39F4538}" srcId="{C3A16883-DAAC-4C97-8C32-A6B7DC2524A5}" destId="{3DB804B3-AEF0-479C-971E-02B510B3D3EF}" srcOrd="2" destOrd="0" parTransId="{54320CAD-B0B6-4AB4-96C2-441B81B531A4}" sibTransId="{9464CCF7-4932-467B-9858-510CD0B855B5}"/>
    <dgm:cxn modelId="{1518AD8F-4A9D-4632-8757-4020E41B34AD}" srcId="{C3A16883-DAAC-4C97-8C32-A6B7DC2524A5}" destId="{CAF37E70-C84C-44D8-AA78-589C98E2255B}" srcOrd="6" destOrd="0" parTransId="{1D0E5D3B-57AB-4409-8B60-14C9CF8DDA22}" sibTransId="{65798CC6-6A8A-4BFE-9496-34CF29DBC239}"/>
    <dgm:cxn modelId="{61BFB093-56A6-40EF-A909-7A04DC0C761B}" type="presOf" srcId="{3DB804B3-AEF0-479C-971E-02B510B3D3EF}" destId="{BA4276CC-3064-4EA4-9AA4-97FF060871E7}" srcOrd="0" destOrd="2" presId="urn:microsoft.com/office/officeart/2005/8/layout/process3"/>
    <dgm:cxn modelId="{A022A297-905F-4EBF-8B86-1E878A61A421}" type="presOf" srcId="{159092F3-9E77-4A52-A75B-A954CA435680}" destId="{BA4276CC-3064-4EA4-9AA4-97FF060871E7}" srcOrd="0" destOrd="5" presId="urn:microsoft.com/office/officeart/2005/8/layout/process3"/>
    <dgm:cxn modelId="{41FAE8AC-1A05-4DDC-A99D-BBB15D8B87A6}" srcId="{C3A16883-DAAC-4C97-8C32-A6B7DC2524A5}" destId="{C0F3F9D4-3858-4B3E-90CE-853EDC9A2C4C}" srcOrd="1" destOrd="0" parTransId="{2C7B5761-1F51-4840-A31A-24C18D955EB8}" sibTransId="{D95E4F6D-4D86-49E1-AEBE-1ED6C9DBC38A}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E7EE24CB-6070-4D89-8325-CF0F9042A0BE}" type="presOf" srcId="{CAF37E70-C84C-44D8-AA78-589C98E2255B}" destId="{BA4276CC-3064-4EA4-9AA4-97FF060871E7}" srcOrd="0" destOrd="6" presId="urn:microsoft.com/office/officeart/2005/8/layout/process3"/>
    <dgm:cxn modelId="{164DDCDF-23CC-41B0-B230-EB16ABF8ADB1}" type="presOf" srcId="{2A6D99F3-2C77-401F-BF4A-6824DA91E5EF}" destId="{BA4276CC-3064-4EA4-9AA4-97FF060871E7}" srcOrd="0" destOrd="4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rural versus urban areas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Public services ‘prioritised in urban’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4DEF3A8F-DBDB-41E4-97AE-46ED0DBB21BB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Use of service per head of population</a:t>
          </a:r>
        </a:p>
      </dgm:t>
    </dgm:pt>
    <dgm:pt modelId="{1062EA29-42EC-4970-8D88-731A5A232120}" type="parTrans" cxnId="{ECAF4EF1-D048-4DDF-95DC-72B126FD1157}">
      <dgm:prSet/>
      <dgm:spPr/>
    </dgm:pt>
    <dgm:pt modelId="{AA5A9852-6F34-4A41-B32E-052310A2EC75}" type="sibTrans" cxnId="{ECAF4EF1-D048-4DDF-95DC-72B126FD1157}">
      <dgm:prSet/>
      <dgm:spPr/>
    </dgm:pt>
    <dgm:pt modelId="{9DCF48E9-786C-417C-9670-FC048CD6E3C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Different needs in rural and urban areas</a:t>
          </a:r>
        </a:p>
      </dgm:t>
    </dgm:pt>
    <dgm:pt modelId="{9442F652-1864-4897-BB56-D61140687D21}" type="parTrans" cxnId="{F962EB05-2DE6-4340-A8B9-A3147A3AA670}">
      <dgm:prSet/>
      <dgm:spPr/>
    </dgm:pt>
    <dgm:pt modelId="{B8AB9C1E-28A8-43AF-B335-CE77C9984851}" type="sibTrans" cxnId="{F962EB05-2DE6-4340-A8B9-A3147A3AA670}">
      <dgm:prSet/>
      <dgm:spPr/>
    </dgm:pt>
    <dgm:pt modelId="{2F835CC5-E42E-4AC4-8483-C3098F7F8352}">
      <dgm:prSet/>
      <dgm:spPr/>
      <dgm:t>
        <a:bodyPr/>
        <a:lstStyle/>
        <a:p>
          <a:endParaRPr lang="en-GB" dirty="0">
            <a:solidFill>
              <a:srgbClr val="334871"/>
            </a:solidFill>
          </a:endParaRPr>
        </a:p>
      </dgm:t>
    </dgm:pt>
    <dgm:pt modelId="{A75DCBD6-A6D8-4DBA-8D3A-84B85F72E260}" type="parTrans" cxnId="{87D23E12-16EB-4100-A655-55EC5AB3552F}">
      <dgm:prSet/>
      <dgm:spPr/>
    </dgm:pt>
    <dgm:pt modelId="{560D90EA-7FEC-47C6-87D1-FA9701386126}" type="sibTrans" cxnId="{87D23E12-16EB-4100-A655-55EC5AB3552F}">
      <dgm:prSet/>
      <dgm:spPr/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F962EB05-2DE6-4340-A8B9-A3147A3AA670}" srcId="{C3A16883-DAAC-4C97-8C32-A6B7DC2524A5}" destId="{9DCF48E9-786C-417C-9670-FC048CD6E3CF}" srcOrd="2" destOrd="0" parTransId="{9442F652-1864-4897-BB56-D61140687D21}" sibTransId="{B8AB9C1E-28A8-43AF-B335-CE77C9984851}"/>
    <dgm:cxn modelId="{87D23E12-16EB-4100-A655-55EC5AB3552F}" srcId="{C3A16883-DAAC-4C97-8C32-A6B7DC2524A5}" destId="{2F835CC5-E42E-4AC4-8483-C3098F7F8352}" srcOrd="3" destOrd="0" parTransId="{A75DCBD6-A6D8-4DBA-8D3A-84B85F72E260}" sibTransId="{560D90EA-7FEC-47C6-87D1-FA9701386126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9CD6123A-B384-4FB7-A7D3-6F532E9E1CCC}" type="presOf" srcId="{9DCF48E9-786C-417C-9670-FC048CD6E3CF}" destId="{BA4276CC-3064-4EA4-9AA4-97FF060871E7}" srcOrd="0" destOrd="2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76CD64A1-8393-4FDA-95DE-41A5B46972C4}" type="presOf" srcId="{2F835CC5-E42E-4AC4-8483-C3098F7F8352}" destId="{BA4276CC-3064-4EA4-9AA4-97FF060871E7}" srcOrd="0" destOrd="3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82379CBA-1C9E-4579-B2C6-DAE3C14D0AF9}" type="presOf" srcId="{4DEF3A8F-DBDB-41E4-97AE-46ED0DBB21BB}" destId="{BA4276CC-3064-4EA4-9AA4-97FF060871E7}" srcOrd="0" destOrd="1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ECAF4EF1-D048-4DDF-95DC-72B126FD1157}" srcId="{C3A16883-DAAC-4C97-8C32-A6B7DC2524A5}" destId="{4DEF3A8F-DBDB-41E4-97AE-46ED0DBB21BB}" srcOrd="1" destOrd="0" parTransId="{1062EA29-42EC-4970-8D88-731A5A232120}" sibTransId="{AA5A9852-6F34-4A41-B32E-052310A2EC75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response times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Increased times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9DCF48E9-786C-417C-9670-FC048CD6E3C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‘Golden hour’ loss</a:t>
          </a:r>
        </a:p>
      </dgm:t>
    </dgm:pt>
    <dgm:pt modelId="{9442F652-1864-4897-BB56-D61140687D21}" type="parTrans" cxnId="{F962EB05-2DE6-4340-A8B9-A3147A3AA670}">
      <dgm:prSet/>
      <dgm:spPr/>
      <dgm:t>
        <a:bodyPr/>
        <a:lstStyle/>
        <a:p>
          <a:endParaRPr lang="en-GB"/>
        </a:p>
      </dgm:t>
    </dgm:pt>
    <dgm:pt modelId="{B8AB9C1E-28A8-43AF-B335-CE77C9984851}" type="sibTrans" cxnId="{F962EB05-2DE6-4340-A8B9-A3147A3AA670}">
      <dgm:prSet/>
      <dgm:spPr/>
      <dgm:t>
        <a:bodyPr/>
        <a:lstStyle/>
        <a:p>
          <a:endParaRPr lang="en-GB"/>
        </a:p>
      </dgm:t>
    </dgm:pt>
    <dgm:pt modelId="{2F835CC5-E42E-4AC4-8483-C3098F7F8352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Proximity to minor injury units/Emergency departments/Trauma Units</a:t>
          </a:r>
        </a:p>
      </dgm:t>
    </dgm:pt>
    <dgm:pt modelId="{A75DCBD6-A6D8-4DBA-8D3A-84B85F72E260}" type="parTrans" cxnId="{87D23E12-16EB-4100-A655-55EC5AB3552F}">
      <dgm:prSet/>
      <dgm:spPr/>
      <dgm:t>
        <a:bodyPr/>
        <a:lstStyle/>
        <a:p>
          <a:endParaRPr lang="en-GB"/>
        </a:p>
      </dgm:t>
    </dgm:pt>
    <dgm:pt modelId="{560D90EA-7FEC-47C6-87D1-FA9701386126}" type="sibTrans" cxnId="{87D23E12-16EB-4100-A655-55EC5AB3552F}">
      <dgm:prSet/>
      <dgm:spPr/>
      <dgm:t>
        <a:bodyPr/>
        <a:lstStyle/>
        <a:p>
          <a:endParaRPr lang="en-GB"/>
        </a:p>
      </dgm:t>
    </dgm:pt>
    <dgm:pt modelId="{8E08489B-E6E1-4141-BA6F-690D5DC6938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Adverse weather impact</a:t>
          </a:r>
        </a:p>
      </dgm:t>
    </dgm:pt>
    <dgm:pt modelId="{148BEB32-BB2B-4A6D-B733-E0F2E1A7C84F}" type="parTrans" cxnId="{A81FD555-0181-4AC4-AF78-B4E0EFAD4CF3}">
      <dgm:prSet/>
      <dgm:spPr/>
      <dgm:t>
        <a:bodyPr/>
        <a:lstStyle/>
        <a:p>
          <a:endParaRPr lang="en-GB"/>
        </a:p>
      </dgm:t>
    </dgm:pt>
    <dgm:pt modelId="{E53E2952-3DC1-47DE-95C5-E3D7BFFBAF53}" type="sibTrans" cxnId="{A81FD555-0181-4AC4-AF78-B4E0EFAD4CF3}">
      <dgm:prSet/>
      <dgm:spPr/>
      <dgm:t>
        <a:bodyPr/>
        <a:lstStyle/>
        <a:p>
          <a:endParaRPr lang="en-GB"/>
        </a:p>
      </dgm:t>
    </dgm:pt>
    <dgm:pt modelId="{91E2C449-93C0-42BB-A488-618D5CCDEAE5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RRV capabilities</a:t>
          </a:r>
        </a:p>
      </dgm:t>
    </dgm:pt>
    <dgm:pt modelId="{E4E314C4-9772-4461-B862-889839D5861C}" type="parTrans" cxnId="{51E2D77C-3B11-4DEC-966F-005202DBCF47}">
      <dgm:prSet/>
      <dgm:spPr/>
      <dgm:t>
        <a:bodyPr/>
        <a:lstStyle/>
        <a:p>
          <a:endParaRPr lang="en-GB"/>
        </a:p>
      </dgm:t>
    </dgm:pt>
    <dgm:pt modelId="{219DE0EB-73F2-471B-9A51-FCD4EE57E46B}" type="sibTrans" cxnId="{51E2D77C-3B11-4DEC-966F-005202DBCF47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F962EB05-2DE6-4340-A8B9-A3147A3AA670}" srcId="{C3A16883-DAAC-4C97-8C32-A6B7DC2524A5}" destId="{9DCF48E9-786C-417C-9670-FC048CD6E3CF}" srcOrd="1" destOrd="0" parTransId="{9442F652-1864-4897-BB56-D61140687D21}" sibTransId="{B8AB9C1E-28A8-43AF-B335-CE77C9984851}"/>
    <dgm:cxn modelId="{87D23E12-16EB-4100-A655-55EC5AB3552F}" srcId="{C3A16883-DAAC-4C97-8C32-A6B7DC2524A5}" destId="{2F835CC5-E42E-4AC4-8483-C3098F7F8352}" srcOrd="3" destOrd="0" parTransId="{A75DCBD6-A6D8-4DBA-8D3A-84B85F72E260}" sibTransId="{560D90EA-7FEC-47C6-87D1-FA9701386126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9CD6123A-B384-4FB7-A7D3-6F532E9E1CCC}" type="presOf" srcId="{9DCF48E9-786C-417C-9670-FC048CD6E3CF}" destId="{BA4276CC-3064-4EA4-9AA4-97FF060871E7}" srcOrd="0" destOrd="1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A81FD555-0181-4AC4-AF78-B4E0EFAD4CF3}" srcId="{C3A16883-DAAC-4C97-8C32-A6B7DC2524A5}" destId="{8E08489B-E6E1-4141-BA6F-690D5DC69383}" srcOrd="2" destOrd="0" parTransId="{148BEB32-BB2B-4A6D-B733-E0F2E1A7C84F}" sibTransId="{E53E2952-3DC1-47DE-95C5-E3D7BFFBAF53}"/>
    <dgm:cxn modelId="{51E2D77C-3B11-4DEC-966F-005202DBCF47}" srcId="{C3A16883-DAAC-4C97-8C32-A6B7DC2524A5}" destId="{91E2C449-93C0-42BB-A488-618D5CCDEAE5}" srcOrd="4" destOrd="0" parTransId="{E4E314C4-9772-4461-B862-889839D5861C}" sibTransId="{219DE0EB-73F2-471B-9A51-FCD4EE57E46B}"/>
    <dgm:cxn modelId="{707D2093-C00C-406D-B63C-C86B912291D6}" type="presOf" srcId="{91E2C449-93C0-42BB-A488-618D5CCDEAE5}" destId="{BA4276CC-3064-4EA4-9AA4-97FF060871E7}" srcOrd="0" destOrd="4" presId="urn:microsoft.com/office/officeart/2005/8/layout/process3"/>
    <dgm:cxn modelId="{5CAF2B9F-8415-43FF-9F7A-C2B4A13E5620}" type="presOf" srcId="{8E08489B-E6E1-4141-BA6F-690D5DC69383}" destId="{BA4276CC-3064-4EA4-9AA4-97FF060871E7}" srcOrd="0" destOrd="2" presId="urn:microsoft.com/office/officeart/2005/8/layout/process3"/>
    <dgm:cxn modelId="{76CD64A1-8393-4FDA-95DE-41A5B46972C4}" type="presOf" srcId="{2F835CC5-E42E-4AC4-8483-C3098F7F8352}" destId="{BA4276CC-3064-4EA4-9AA4-97FF060871E7}" srcOrd="0" destOrd="3" presId="urn:microsoft.com/office/officeart/2005/8/layout/process3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A1AB3A2-305F-44A7-A937-1647B73D4C5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A16883-DAAC-4C97-8C32-A6B7DC2524A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>
              <a:solidFill>
                <a:srgbClr val="FFFFFF"/>
              </a:solidFill>
              <a:latin typeface="Frutiger 2"/>
            </a:rPr>
            <a:t>A – The Review …about data</a:t>
          </a:r>
        </a:p>
      </dgm:t>
    </dgm:pt>
    <dgm:pt modelId="{E387DEB4-6096-418C-9DA5-B72E73161545}" type="parTrans" cxnId="{9D62D3B5-856D-4E8A-9417-122C159A5C96}">
      <dgm:prSet/>
      <dgm:spPr/>
      <dgm:t>
        <a:bodyPr/>
        <a:lstStyle/>
        <a:p>
          <a:endParaRPr lang="en-GB"/>
        </a:p>
      </dgm:t>
    </dgm:pt>
    <dgm:pt modelId="{2D3F31EC-86EF-40F0-9498-5688A190F417}" type="sibTrans" cxnId="{9D62D3B5-856D-4E8A-9417-122C159A5C96}">
      <dgm:prSet/>
      <dgm:spPr/>
      <dgm:t>
        <a:bodyPr/>
        <a:lstStyle/>
        <a:p>
          <a:endParaRPr lang="en-GB"/>
        </a:p>
      </dgm:t>
    </dgm:pt>
    <dgm:pt modelId="{4CE85BC4-AFEB-4435-B18A-F45716A60EC6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Initial data detail</a:t>
          </a:r>
        </a:p>
      </dgm:t>
    </dgm:pt>
    <dgm:pt modelId="{E39D85E4-C715-40DD-95BB-E2CD6435FD9F}" type="parTrans" cxnId="{76B98440-777B-41F5-92C3-C907E7BF7F0F}">
      <dgm:prSet/>
      <dgm:spPr/>
      <dgm:t>
        <a:bodyPr/>
        <a:lstStyle/>
        <a:p>
          <a:endParaRPr lang="en-GB"/>
        </a:p>
      </dgm:t>
    </dgm:pt>
    <dgm:pt modelId="{16B67006-CF5E-4676-8629-DA55866199E8}" type="sibTrans" cxnId="{76B98440-777B-41F5-92C3-C907E7BF7F0F}">
      <dgm:prSet/>
      <dgm:spPr/>
      <dgm:t>
        <a:bodyPr/>
        <a:lstStyle/>
        <a:p>
          <a:endParaRPr lang="en-GB"/>
        </a:p>
      </dgm:t>
    </dgm:pt>
    <dgm:pt modelId="{2F835CC5-E42E-4AC4-8483-C3098F7F8352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Historical and forecasting data</a:t>
          </a:r>
        </a:p>
      </dgm:t>
    </dgm:pt>
    <dgm:pt modelId="{A75DCBD6-A6D8-4DBA-8D3A-84B85F72E260}" type="parTrans" cxnId="{87D23E12-16EB-4100-A655-55EC5AB3552F}">
      <dgm:prSet/>
      <dgm:spPr/>
      <dgm:t>
        <a:bodyPr/>
        <a:lstStyle/>
        <a:p>
          <a:endParaRPr lang="en-GB"/>
        </a:p>
      </dgm:t>
    </dgm:pt>
    <dgm:pt modelId="{560D90EA-7FEC-47C6-87D1-FA9701386126}" type="sibTrans" cxnId="{87D23E12-16EB-4100-A655-55EC5AB3552F}">
      <dgm:prSet/>
      <dgm:spPr/>
      <dgm:t>
        <a:bodyPr/>
        <a:lstStyle/>
        <a:p>
          <a:endParaRPr lang="en-GB"/>
        </a:p>
      </dgm:t>
    </dgm:pt>
    <dgm:pt modelId="{8E08489B-E6E1-4141-BA6F-690D5DC6938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Patient related outcome measures (PROMs) not just attendances</a:t>
          </a:r>
        </a:p>
      </dgm:t>
    </dgm:pt>
    <dgm:pt modelId="{148BEB32-BB2B-4A6D-B733-E0F2E1A7C84F}" type="parTrans" cxnId="{A81FD555-0181-4AC4-AF78-B4E0EFAD4CF3}">
      <dgm:prSet/>
      <dgm:spPr/>
      <dgm:t>
        <a:bodyPr/>
        <a:lstStyle/>
        <a:p>
          <a:endParaRPr lang="en-GB"/>
        </a:p>
      </dgm:t>
    </dgm:pt>
    <dgm:pt modelId="{E53E2952-3DC1-47DE-95C5-E3D7BFFBAF53}" type="sibTrans" cxnId="{A81FD555-0181-4AC4-AF78-B4E0EFAD4CF3}">
      <dgm:prSet/>
      <dgm:spPr/>
      <dgm:t>
        <a:bodyPr/>
        <a:lstStyle/>
        <a:p>
          <a:endParaRPr lang="en-GB"/>
        </a:p>
      </dgm:t>
    </dgm:pt>
    <dgm:pt modelId="{91E2C449-93C0-42BB-A488-618D5CCDEAE5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Change impact data for rural</a:t>
          </a:r>
        </a:p>
      </dgm:t>
    </dgm:pt>
    <dgm:pt modelId="{E4E314C4-9772-4461-B862-889839D5861C}" type="parTrans" cxnId="{51E2D77C-3B11-4DEC-966F-005202DBCF47}">
      <dgm:prSet/>
      <dgm:spPr/>
      <dgm:t>
        <a:bodyPr/>
        <a:lstStyle/>
        <a:p>
          <a:endParaRPr lang="en-GB"/>
        </a:p>
      </dgm:t>
    </dgm:pt>
    <dgm:pt modelId="{219DE0EB-73F2-471B-9A51-FCD4EE57E46B}" type="sibTrans" cxnId="{51E2D77C-3B11-4DEC-966F-005202DBCF47}">
      <dgm:prSet/>
      <dgm:spPr/>
      <dgm:t>
        <a:bodyPr/>
        <a:lstStyle/>
        <a:p>
          <a:endParaRPr lang="en-GB"/>
        </a:p>
      </dgm:t>
    </dgm:pt>
    <dgm:pt modelId="{72946373-C3B0-4208-9110-886C770B0F6A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Average response times for rural not for Wales</a:t>
          </a:r>
        </a:p>
      </dgm:t>
    </dgm:pt>
    <dgm:pt modelId="{FB60B70B-23F1-479F-BEBC-FAD27ABFA9AD}" type="parTrans" cxnId="{C8898D1C-AB64-4EDB-AD5C-2F6A55752942}">
      <dgm:prSet/>
      <dgm:spPr/>
      <dgm:t>
        <a:bodyPr/>
        <a:lstStyle/>
        <a:p>
          <a:endParaRPr lang="en-GB"/>
        </a:p>
      </dgm:t>
    </dgm:pt>
    <dgm:pt modelId="{55420042-D2E4-47B9-A4E5-8D0E76F6FB04}" type="sibTrans" cxnId="{C8898D1C-AB64-4EDB-AD5C-2F6A55752942}">
      <dgm:prSet/>
      <dgm:spPr/>
      <dgm:t>
        <a:bodyPr/>
        <a:lstStyle/>
        <a:p>
          <a:endParaRPr lang="en-GB"/>
        </a:p>
      </dgm:t>
    </dgm:pt>
    <dgm:pt modelId="{26379AD0-86CA-489F-B733-A171F9A9EBC0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Wider timeframe reference</a:t>
          </a:r>
        </a:p>
      </dgm:t>
    </dgm:pt>
    <dgm:pt modelId="{C4C7DEA2-875F-4F76-84DD-6FF80CB6D349}" type="parTrans" cxnId="{7E71E3AE-D6C2-4E8D-939E-C4C5A1961E68}">
      <dgm:prSet/>
      <dgm:spPr/>
      <dgm:t>
        <a:bodyPr/>
        <a:lstStyle/>
        <a:p>
          <a:endParaRPr lang="en-GB"/>
        </a:p>
      </dgm:t>
    </dgm:pt>
    <dgm:pt modelId="{9B28583F-3A5C-477E-91C9-FA94AC4152A9}" type="sibTrans" cxnId="{7E71E3AE-D6C2-4E8D-939E-C4C5A1961E68}">
      <dgm:prSet/>
      <dgm:spPr/>
      <dgm:t>
        <a:bodyPr/>
        <a:lstStyle/>
        <a:p>
          <a:endParaRPr lang="en-GB"/>
        </a:p>
      </dgm:t>
    </dgm:pt>
    <dgm:pt modelId="{F3F9E8E5-209B-4C99-88BD-034F31936593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Seasonal and population variation to be included</a:t>
          </a:r>
        </a:p>
      </dgm:t>
    </dgm:pt>
    <dgm:pt modelId="{32D45759-633D-43B7-ACB8-D1CC6507105C}" type="parTrans" cxnId="{2E5C36E2-07A8-4A45-9D0C-B9F82894DE50}">
      <dgm:prSet/>
      <dgm:spPr/>
      <dgm:t>
        <a:bodyPr/>
        <a:lstStyle/>
        <a:p>
          <a:endParaRPr lang="en-GB"/>
        </a:p>
      </dgm:t>
    </dgm:pt>
    <dgm:pt modelId="{D934ABE2-3341-4C62-8500-27A8773FF4E3}" type="sibTrans" cxnId="{2E5C36E2-07A8-4A45-9D0C-B9F82894DE50}">
      <dgm:prSet/>
      <dgm:spPr/>
      <dgm:t>
        <a:bodyPr/>
        <a:lstStyle/>
        <a:p>
          <a:endParaRPr lang="en-GB"/>
        </a:p>
      </dgm:t>
    </dgm:pt>
    <dgm:pt modelId="{F25340CB-47C0-425F-8A7B-C54335066D8A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Projected demographics for rural areas</a:t>
          </a:r>
        </a:p>
      </dgm:t>
    </dgm:pt>
    <dgm:pt modelId="{AFC40781-C902-447A-AD2C-6B1579FA3D0D}" type="parTrans" cxnId="{85A2B8BD-2D89-4036-8BEC-7C8C3F41DDEF}">
      <dgm:prSet/>
      <dgm:spPr/>
      <dgm:t>
        <a:bodyPr/>
        <a:lstStyle/>
        <a:p>
          <a:endParaRPr lang="en-GB"/>
        </a:p>
      </dgm:t>
    </dgm:pt>
    <dgm:pt modelId="{8EB42977-D9C8-408B-8F63-6805CD566518}" type="sibTrans" cxnId="{85A2B8BD-2D89-4036-8BEC-7C8C3F41DDEF}">
      <dgm:prSet/>
      <dgm:spPr/>
      <dgm:t>
        <a:bodyPr/>
        <a:lstStyle/>
        <a:p>
          <a:endParaRPr lang="en-GB"/>
        </a:p>
      </dgm:t>
    </dgm:pt>
    <dgm:pt modelId="{DFB84A9C-E4F3-4DF7-B188-1AC5D792FE65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Climate change impacts</a:t>
          </a:r>
        </a:p>
      </dgm:t>
    </dgm:pt>
    <dgm:pt modelId="{804C897E-D9FC-4037-9CFB-B655DD613517}" type="parTrans" cxnId="{E871BCFF-08EF-47DB-9A83-07B1FD47BDCF}">
      <dgm:prSet/>
      <dgm:spPr/>
      <dgm:t>
        <a:bodyPr/>
        <a:lstStyle/>
        <a:p>
          <a:endParaRPr lang="en-GB"/>
        </a:p>
      </dgm:t>
    </dgm:pt>
    <dgm:pt modelId="{4FBDA316-A641-4B82-B34C-2EFF131FCA80}" type="sibTrans" cxnId="{E871BCFF-08EF-47DB-9A83-07B1FD47BDCF}">
      <dgm:prSet/>
      <dgm:spPr/>
      <dgm:t>
        <a:bodyPr/>
        <a:lstStyle/>
        <a:p>
          <a:endParaRPr lang="en-GB"/>
        </a:p>
      </dgm:t>
    </dgm:pt>
    <dgm:pt modelId="{410EC47A-FC36-446E-864D-5A88BAB6675D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Future HB strategic developments and learning from the past</a:t>
          </a:r>
        </a:p>
      </dgm:t>
    </dgm:pt>
    <dgm:pt modelId="{06C35E6A-513C-4B77-9FCB-420DCB42A5C7}" type="parTrans" cxnId="{81A9ACFC-CE56-429F-A829-F6F2D1B5EC64}">
      <dgm:prSet/>
      <dgm:spPr/>
      <dgm:t>
        <a:bodyPr/>
        <a:lstStyle/>
        <a:p>
          <a:endParaRPr lang="en-GB"/>
        </a:p>
      </dgm:t>
    </dgm:pt>
    <dgm:pt modelId="{37CB8A69-3D93-49DA-B0F7-F793A5B80059}" type="sibTrans" cxnId="{81A9ACFC-CE56-429F-A829-F6F2D1B5EC64}">
      <dgm:prSet/>
      <dgm:spPr/>
      <dgm:t>
        <a:bodyPr/>
        <a:lstStyle/>
        <a:p>
          <a:endParaRPr lang="en-GB"/>
        </a:p>
      </dgm:t>
    </dgm:pt>
    <dgm:pt modelId="{D53FEB6D-7DA3-484B-954D-9007DCC1466F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Sharing data</a:t>
          </a:r>
        </a:p>
      </dgm:t>
    </dgm:pt>
    <dgm:pt modelId="{7FF6F7AA-5784-4D8A-9F64-A403D19EA7D5}" type="parTrans" cxnId="{B149D872-E793-4D9E-AAD1-743FCC803A8F}">
      <dgm:prSet/>
      <dgm:spPr/>
      <dgm:t>
        <a:bodyPr/>
        <a:lstStyle/>
        <a:p>
          <a:endParaRPr lang="en-GB"/>
        </a:p>
      </dgm:t>
    </dgm:pt>
    <dgm:pt modelId="{95243A3E-FD14-4F1F-83E3-8531556CADBF}" type="sibTrans" cxnId="{B149D872-E793-4D9E-AAD1-743FCC803A8F}">
      <dgm:prSet/>
      <dgm:spPr/>
      <dgm:t>
        <a:bodyPr/>
        <a:lstStyle/>
        <a:p>
          <a:endParaRPr lang="en-GB"/>
        </a:p>
      </dgm:t>
    </dgm:pt>
    <dgm:pt modelId="{51DCE9CC-E305-43AF-A01C-45774D15B7FA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Not just data but people</a:t>
          </a:r>
        </a:p>
      </dgm:t>
    </dgm:pt>
    <dgm:pt modelId="{D5C1563D-F4DE-4A80-9BB6-3D1EB16CA630}" type="parTrans" cxnId="{350E6B8A-FC92-489A-8418-402FA02C0DB0}">
      <dgm:prSet/>
      <dgm:spPr/>
      <dgm:t>
        <a:bodyPr/>
        <a:lstStyle/>
        <a:p>
          <a:endParaRPr lang="en-GB"/>
        </a:p>
      </dgm:t>
    </dgm:pt>
    <dgm:pt modelId="{91552B06-9548-4F95-974A-A12D57840CC3}" type="sibTrans" cxnId="{350E6B8A-FC92-489A-8418-402FA02C0DB0}">
      <dgm:prSet/>
      <dgm:spPr/>
      <dgm:t>
        <a:bodyPr/>
        <a:lstStyle/>
        <a:p>
          <a:endParaRPr lang="en-GB"/>
        </a:p>
      </dgm:t>
    </dgm:pt>
    <dgm:pt modelId="{A57FA248-0958-4205-AEF3-1330955CDCA7}">
      <dgm:prSet/>
      <dgm:spPr/>
      <dgm:t>
        <a:bodyPr/>
        <a:lstStyle/>
        <a:p>
          <a:r>
            <a:rPr lang="en-GB" dirty="0">
              <a:solidFill>
                <a:srgbClr val="334871"/>
              </a:solidFill>
            </a:rPr>
            <a:t>Explaining underutilisation data</a:t>
          </a:r>
        </a:p>
      </dgm:t>
    </dgm:pt>
    <dgm:pt modelId="{3528B402-7A10-4CCA-9E06-7D789853993D}" type="parTrans" cxnId="{7045BD71-1D24-47E9-B173-DAAAA44C2D78}">
      <dgm:prSet/>
      <dgm:spPr/>
      <dgm:t>
        <a:bodyPr/>
        <a:lstStyle/>
        <a:p>
          <a:endParaRPr lang="en-GB"/>
        </a:p>
      </dgm:t>
    </dgm:pt>
    <dgm:pt modelId="{F9B9A88D-823B-42F3-ACD0-01013441A65F}" type="sibTrans" cxnId="{7045BD71-1D24-47E9-B173-DAAAA44C2D78}">
      <dgm:prSet/>
      <dgm:spPr/>
      <dgm:t>
        <a:bodyPr/>
        <a:lstStyle/>
        <a:p>
          <a:endParaRPr lang="en-GB"/>
        </a:p>
      </dgm:t>
    </dgm:pt>
    <dgm:pt modelId="{8A9E8D1D-19E8-46DE-B143-DE27553B0C44}" type="pres">
      <dgm:prSet presAssocID="{DA1AB3A2-305F-44A7-A937-1647B73D4C5D}" presName="linearFlow" presStyleCnt="0">
        <dgm:presLayoutVars>
          <dgm:dir/>
          <dgm:animLvl val="lvl"/>
          <dgm:resizeHandles val="exact"/>
        </dgm:presLayoutVars>
      </dgm:prSet>
      <dgm:spPr/>
    </dgm:pt>
    <dgm:pt modelId="{6109D1A6-91E2-44E2-A8B0-A40B4F9D040E}" type="pres">
      <dgm:prSet presAssocID="{C3A16883-DAAC-4C97-8C32-A6B7DC2524A5}" presName="composite" presStyleCnt="0"/>
      <dgm:spPr/>
    </dgm:pt>
    <dgm:pt modelId="{91EADA62-19CF-4ED8-A062-109D4DE04440}" type="pres">
      <dgm:prSet presAssocID="{C3A16883-DAAC-4C97-8C32-A6B7DC2524A5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C24ACF62-8DC5-4420-90F2-16BE949DB969}" type="pres">
      <dgm:prSet presAssocID="{C3A16883-DAAC-4C97-8C32-A6B7DC2524A5}" presName="parSh" presStyleLbl="node1" presStyleIdx="0" presStyleCnt="1"/>
      <dgm:spPr/>
    </dgm:pt>
    <dgm:pt modelId="{BA4276CC-3064-4EA4-9AA4-97FF060871E7}" type="pres">
      <dgm:prSet presAssocID="{C3A16883-DAAC-4C97-8C32-A6B7DC2524A5}" presName="desTx" presStyleLbl="fgAcc1" presStyleIdx="0" presStyleCnt="1">
        <dgm:presLayoutVars>
          <dgm:bulletEnabled val="1"/>
        </dgm:presLayoutVars>
      </dgm:prSet>
      <dgm:spPr/>
    </dgm:pt>
  </dgm:ptLst>
  <dgm:cxnLst>
    <dgm:cxn modelId="{5EEC9D11-83D5-4608-B9E7-C1C7E4239092}" type="presOf" srcId="{DFB84A9C-E4F3-4DF7-B188-1AC5D792FE65}" destId="{BA4276CC-3064-4EA4-9AA4-97FF060871E7}" srcOrd="0" destOrd="8" presId="urn:microsoft.com/office/officeart/2005/8/layout/process3"/>
    <dgm:cxn modelId="{87D23E12-16EB-4100-A655-55EC5AB3552F}" srcId="{C3A16883-DAAC-4C97-8C32-A6B7DC2524A5}" destId="{2F835CC5-E42E-4AC4-8483-C3098F7F8352}" srcOrd="4" destOrd="0" parTransId="{A75DCBD6-A6D8-4DBA-8D3A-84B85F72E260}" sibTransId="{560D90EA-7FEC-47C6-87D1-FA9701386126}"/>
    <dgm:cxn modelId="{C8898D1C-AB64-4EDB-AD5C-2F6A55752942}" srcId="{C3A16883-DAAC-4C97-8C32-A6B7DC2524A5}" destId="{72946373-C3B0-4208-9110-886C770B0F6A}" srcOrd="1" destOrd="0" parTransId="{FB60B70B-23F1-479F-BEBC-FAD27ABFA9AD}" sibTransId="{55420042-D2E4-47B9-A4E5-8D0E76F6FB04}"/>
    <dgm:cxn modelId="{25F46022-A382-457E-A8C9-EB5474779B25}" type="presOf" srcId="{C3A16883-DAAC-4C97-8C32-A6B7DC2524A5}" destId="{91EADA62-19CF-4ED8-A062-109D4DE04440}" srcOrd="0" destOrd="0" presId="urn:microsoft.com/office/officeart/2005/8/layout/process3"/>
    <dgm:cxn modelId="{A646333A-2816-4FB4-B3BC-3ADDD3211B30}" type="presOf" srcId="{26379AD0-86CA-489F-B733-A171F9A9EBC0}" destId="{BA4276CC-3064-4EA4-9AA4-97FF060871E7}" srcOrd="0" destOrd="2" presId="urn:microsoft.com/office/officeart/2005/8/layout/process3"/>
    <dgm:cxn modelId="{76B98440-777B-41F5-92C3-C907E7BF7F0F}" srcId="{C3A16883-DAAC-4C97-8C32-A6B7DC2524A5}" destId="{4CE85BC4-AFEB-4435-B18A-F45716A60EC6}" srcOrd="0" destOrd="0" parTransId="{E39D85E4-C715-40DD-95BB-E2CD6435FD9F}" sibTransId="{16B67006-CF5E-4676-8629-DA55866199E8}"/>
    <dgm:cxn modelId="{27F9E840-A005-4992-9AC6-389CAD8B17B7}" type="presOf" srcId="{F3F9E8E5-209B-4C99-88BD-034F31936593}" destId="{BA4276CC-3064-4EA4-9AA4-97FF060871E7}" srcOrd="0" destOrd="6" presId="urn:microsoft.com/office/officeart/2005/8/layout/process3"/>
    <dgm:cxn modelId="{7045BD71-1D24-47E9-B173-DAAAA44C2D78}" srcId="{C3A16883-DAAC-4C97-8C32-A6B7DC2524A5}" destId="{A57FA248-0958-4205-AEF3-1330955CDCA7}" srcOrd="12" destOrd="0" parTransId="{3528B402-7A10-4CCA-9E06-7D789853993D}" sibTransId="{F9B9A88D-823B-42F3-ACD0-01013441A65F}"/>
    <dgm:cxn modelId="{B149D872-E793-4D9E-AAD1-743FCC803A8F}" srcId="{C3A16883-DAAC-4C97-8C32-A6B7DC2524A5}" destId="{D53FEB6D-7DA3-484B-954D-9007DCC1466F}" srcOrd="10" destOrd="0" parTransId="{7FF6F7AA-5784-4D8A-9F64-A403D19EA7D5}" sibTransId="{95243A3E-FD14-4F1F-83E3-8531556CADBF}"/>
    <dgm:cxn modelId="{A81FD555-0181-4AC4-AF78-B4E0EFAD4CF3}" srcId="{C3A16883-DAAC-4C97-8C32-A6B7DC2524A5}" destId="{8E08489B-E6E1-4141-BA6F-690D5DC69383}" srcOrd="3" destOrd="0" parTransId="{148BEB32-BB2B-4A6D-B733-E0F2E1A7C84F}" sibTransId="{E53E2952-3DC1-47DE-95C5-E3D7BFFBAF53}"/>
    <dgm:cxn modelId="{4F286977-52E2-4A1A-BA0D-C6B60B3CBB21}" type="presOf" srcId="{D53FEB6D-7DA3-484B-954D-9007DCC1466F}" destId="{BA4276CC-3064-4EA4-9AA4-97FF060871E7}" srcOrd="0" destOrd="10" presId="urn:microsoft.com/office/officeart/2005/8/layout/process3"/>
    <dgm:cxn modelId="{51E2D77C-3B11-4DEC-966F-005202DBCF47}" srcId="{C3A16883-DAAC-4C97-8C32-A6B7DC2524A5}" destId="{91E2C449-93C0-42BB-A488-618D5CCDEAE5}" srcOrd="5" destOrd="0" parTransId="{E4E314C4-9772-4461-B862-889839D5861C}" sibTransId="{219DE0EB-73F2-471B-9A51-FCD4EE57E46B}"/>
    <dgm:cxn modelId="{350E6B8A-FC92-489A-8418-402FA02C0DB0}" srcId="{C3A16883-DAAC-4C97-8C32-A6B7DC2524A5}" destId="{51DCE9CC-E305-43AF-A01C-45774D15B7FA}" srcOrd="11" destOrd="0" parTransId="{D5C1563D-F4DE-4A80-9BB6-3D1EB16CA630}" sibTransId="{91552B06-9548-4F95-974A-A12D57840CC3}"/>
    <dgm:cxn modelId="{C6B92B92-29D0-408A-97F4-215D3DC5506E}" type="presOf" srcId="{A57FA248-0958-4205-AEF3-1330955CDCA7}" destId="{BA4276CC-3064-4EA4-9AA4-97FF060871E7}" srcOrd="0" destOrd="12" presId="urn:microsoft.com/office/officeart/2005/8/layout/process3"/>
    <dgm:cxn modelId="{707D2093-C00C-406D-B63C-C86B912291D6}" type="presOf" srcId="{91E2C449-93C0-42BB-A488-618D5CCDEAE5}" destId="{BA4276CC-3064-4EA4-9AA4-97FF060871E7}" srcOrd="0" destOrd="5" presId="urn:microsoft.com/office/officeart/2005/8/layout/process3"/>
    <dgm:cxn modelId="{524DBE9B-9038-41A0-8173-63B78D22472E}" type="presOf" srcId="{410EC47A-FC36-446E-864D-5A88BAB6675D}" destId="{BA4276CC-3064-4EA4-9AA4-97FF060871E7}" srcOrd="0" destOrd="9" presId="urn:microsoft.com/office/officeart/2005/8/layout/process3"/>
    <dgm:cxn modelId="{8158189F-BCFE-4DDD-99C5-20A2046CA1D3}" type="presOf" srcId="{F25340CB-47C0-425F-8A7B-C54335066D8A}" destId="{BA4276CC-3064-4EA4-9AA4-97FF060871E7}" srcOrd="0" destOrd="7" presId="urn:microsoft.com/office/officeart/2005/8/layout/process3"/>
    <dgm:cxn modelId="{5CAF2B9F-8415-43FF-9F7A-C2B4A13E5620}" type="presOf" srcId="{8E08489B-E6E1-4141-BA6F-690D5DC69383}" destId="{BA4276CC-3064-4EA4-9AA4-97FF060871E7}" srcOrd="0" destOrd="3" presId="urn:microsoft.com/office/officeart/2005/8/layout/process3"/>
    <dgm:cxn modelId="{76CD64A1-8393-4FDA-95DE-41A5B46972C4}" type="presOf" srcId="{2F835CC5-E42E-4AC4-8483-C3098F7F8352}" destId="{BA4276CC-3064-4EA4-9AA4-97FF060871E7}" srcOrd="0" destOrd="4" presId="urn:microsoft.com/office/officeart/2005/8/layout/process3"/>
    <dgm:cxn modelId="{7E71E3AE-D6C2-4E8D-939E-C4C5A1961E68}" srcId="{C3A16883-DAAC-4C97-8C32-A6B7DC2524A5}" destId="{26379AD0-86CA-489F-B733-A171F9A9EBC0}" srcOrd="2" destOrd="0" parTransId="{C4C7DEA2-875F-4F76-84DD-6FF80CB6D349}" sibTransId="{9B28583F-3A5C-477E-91C9-FA94AC4152A9}"/>
    <dgm:cxn modelId="{9D62D3B5-856D-4E8A-9417-122C159A5C96}" srcId="{DA1AB3A2-305F-44A7-A937-1647B73D4C5D}" destId="{C3A16883-DAAC-4C97-8C32-A6B7DC2524A5}" srcOrd="0" destOrd="0" parTransId="{E387DEB4-6096-418C-9DA5-B72E73161545}" sibTransId="{2D3F31EC-86EF-40F0-9498-5688A190F417}"/>
    <dgm:cxn modelId="{D595C5B8-0A27-4D22-AC81-DA62E40D6A2E}" type="presOf" srcId="{C3A16883-DAAC-4C97-8C32-A6B7DC2524A5}" destId="{C24ACF62-8DC5-4420-90F2-16BE949DB969}" srcOrd="1" destOrd="0" presId="urn:microsoft.com/office/officeart/2005/8/layout/process3"/>
    <dgm:cxn modelId="{EE6C70BD-B3FD-4DA8-8680-7071C6360568}" type="presOf" srcId="{4CE85BC4-AFEB-4435-B18A-F45716A60EC6}" destId="{BA4276CC-3064-4EA4-9AA4-97FF060871E7}" srcOrd="0" destOrd="0" presId="urn:microsoft.com/office/officeart/2005/8/layout/process3"/>
    <dgm:cxn modelId="{85A2B8BD-2D89-4036-8BEC-7C8C3F41DDEF}" srcId="{C3A16883-DAAC-4C97-8C32-A6B7DC2524A5}" destId="{F25340CB-47C0-425F-8A7B-C54335066D8A}" srcOrd="7" destOrd="0" parTransId="{AFC40781-C902-447A-AD2C-6B1579FA3D0D}" sibTransId="{8EB42977-D9C8-408B-8F63-6805CD566518}"/>
    <dgm:cxn modelId="{550772BE-F08B-4FDA-9619-57755CA48631}" type="presOf" srcId="{DA1AB3A2-305F-44A7-A937-1647B73D4C5D}" destId="{8A9E8D1D-19E8-46DE-B143-DE27553B0C44}" srcOrd="0" destOrd="0" presId="urn:microsoft.com/office/officeart/2005/8/layout/process3"/>
    <dgm:cxn modelId="{4E9CF7D3-14E9-4C0C-B372-F1C6F3B990A5}" type="presOf" srcId="{51DCE9CC-E305-43AF-A01C-45774D15B7FA}" destId="{BA4276CC-3064-4EA4-9AA4-97FF060871E7}" srcOrd="0" destOrd="11" presId="urn:microsoft.com/office/officeart/2005/8/layout/process3"/>
    <dgm:cxn modelId="{2E5C36E2-07A8-4A45-9D0C-B9F82894DE50}" srcId="{C3A16883-DAAC-4C97-8C32-A6B7DC2524A5}" destId="{F3F9E8E5-209B-4C99-88BD-034F31936593}" srcOrd="6" destOrd="0" parTransId="{32D45759-633D-43B7-ACB8-D1CC6507105C}" sibTransId="{D934ABE2-3341-4C62-8500-27A8773FF4E3}"/>
    <dgm:cxn modelId="{73B484E8-C9C2-498E-93A9-73EB3F092E17}" type="presOf" srcId="{72946373-C3B0-4208-9110-886C770B0F6A}" destId="{BA4276CC-3064-4EA4-9AA4-97FF060871E7}" srcOrd="0" destOrd="1" presId="urn:microsoft.com/office/officeart/2005/8/layout/process3"/>
    <dgm:cxn modelId="{81A9ACFC-CE56-429F-A829-F6F2D1B5EC64}" srcId="{C3A16883-DAAC-4C97-8C32-A6B7DC2524A5}" destId="{410EC47A-FC36-446E-864D-5A88BAB6675D}" srcOrd="9" destOrd="0" parTransId="{06C35E6A-513C-4B77-9FCB-420DCB42A5C7}" sibTransId="{37CB8A69-3D93-49DA-B0F7-F793A5B80059}"/>
    <dgm:cxn modelId="{E871BCFF-08EF-47DB-9A83-07B1FD47BDCF}" srcId="{C3A16883-DAAC-4C97-8C32-A6B7DC2524A5}" destId="{DFB84A9C-E4F3-4DF7-B188-1AC5D792FE65}" srcOrd="8" destOrd="0" parTransId="{804C897E-D9FC-4037-9CFB-B655DD613517}" sibTransId="{4FBDA316-A641-4B82-B34C-2EFF131FCA80}"/>
    <dgm:cxn modelId="{E61CE78A-AB06-4ABF-A43B-D89B04AADDDA}" type="presParOf" srcId="{8A9E8D1D-19E8-46DE-B143-DE27553B0C44}" destId="{6109D1A6-91E2-44E2-A8B0-A40B4F9D040E}" srcOrd="0" destOrd="0" presId="urn:microsoft.com/office/officeart/2005/8/layout/process3"/>
    <dgm:cxn modelId="{D5E3A85E-F60C-4E6F-9E3B-B232A722263A}" type="presParOf" srcId="{6109D1A6-91E2-44E2-A8B0-A40B4F9D040E}" destId="{91EADA62-19CF-4ED8-A062-109D4DE04440}" srcOrd="0" destOrd="0" presId="urn:microsoft.com/office/officeart/2005/8/layout/process3"/>
    <dgm:cxn modelId="{1B01C585-B82C-4CBA-BD9A-1D6CE33C0CE8}" type="presParOf" srcId="{6109D1A6-91E2-44E2-A8B0-A40B4F9D040E}" destId="{C24ACF62-8DC5-4420-90F2-16BE949DB969}" srcOrd="1" destOrd="0" presId="urn:microsoft.com/office/officeart/2005/8/layout/process3"/>
    <dgm:cxn modelId="{8E466ED4-03F7-4BBB-9547-F5ACA4FA75C4}" type="presParOf" srcId="{6109D1A6-91E2-44E2-A8B0-A40B4F9D040E}" destId="{BA4276CC-3064-4EA4-9AA4-97FF060871E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685A0-420F-425F-AC3C-76FC5F07D23E}">
      <dsp:nvSpPr>
        <dsp:cNvPr id="0" name=""/>
        <dsp:cNvSpPr/>
      </dsp:nvSpPr>
      <dsp:spPr>
        <a:xfrm>
          <a:off x="9359" y="0"/>
          <a:ext cx="3284381" cy="63362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>
              <a:solidFill>
                <a:srgbClr val="334871"/>
              </a:solidFill>
            </a:rPr>
            <a:t>Health</a:t>
          </a:r>
          <a:r>
            <a:rPr lang="en-GB" sz="3800" kern="1200" dirty="0"/>
            <a:t> </a:t>
          </a:r>
          <a:r>
            <a:rPr lang="en-GB" sz="3800" kern="1200" dirty="0">
              <a:solidFill>
                <a:srgbClr val="334871"/>
              </a:solidFill>
            </a:rPr>
            <a:t>Gain</a:t>
          </a:r>
        </a:p>
      </dsp:txBody>
      <dsp:txXfrm>
        <a:off x="9359" y="0"/>
        <a:ext cx="3284381" cy="1900887"/>
      </dsp:txXfrm>
    </dsp:sp>
    <dsp:sp modelId="{BDFD0911-5228-4A25-8F0E-C199EFAD7D5F}">
      <dsp:nvSpPr>
        <dsp:cNvPr id="0" name=""/>
        <dsp:cNvSpPr/>
      </dsp:nvSpPr>
      <dsp:spPr>
        <a:xfrm>
          <a:off x="337797" y="1902743"/>
          <a:ext cx="2627505" cy="1910478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EMRTS should be as efficient and effective as possible and as many people as possible should get a service</a:t>
          </a:r>
          <a:endParaRPr lang="en-GB" sz="1500" kern="1200" dirty="0"/>
        </a:p>
      </dsp:txBody>
      <dsp:txXfrm>
        <a:off x="393753" y="1958699"/>
        <a:ext cx="2515593" cy="1798566"/>
      </dsp:txXfrm>
    </dsp:sp>
    <dsp:sp modelId="{1BF060FD-62E5-45FE-BE9B-746A62A80E47}">
      <dsp:nvSpPr>
        <dsp:cNvPr id="0" name=""/>
        <dsp:cNvSpPr/>
      </dsp:nvSpPr>
      <dsp:spPr>
        <a:xfrm>
          <a:off x="337797" y="4107141"/>
          <a:ext cx="2627505" cy="1910478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Before any change happens, there must be a plan for EMRTS to be able to carry on as now</a:t>
          </a:r>
          <a:endParaRPr lang="en-GB" sz="1500" kern="1200" dirty="0"/>
        </a:p>
      </dsp:txBody>
      <dsp:txXfrm>
        <a:off x="393753" y="4163097"/>
        <a:ext cx="2515593" cy="1798566"/>
      </dsp:txXfrm>
    </dsp:sp>
    <dsp:sp modelId="{29009D6A-0A90-4A89-AFE7-53801E2985CE}">
      <dsp:nvSpPr>
        <dsp:cNvPr id="0" name=""/>
        <dsp:cNvSpPr/>
      </dsp:nvSpPr>
      <dsp:spPr>
        <a:xfrm>
          <a:off x="3540069" y="0"/>
          <a:ext cx="3284381" cy="63362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>
              <a:solidFill>
                <a:srgbClr val="334871"/>
              </a:solidFill>
            </a:rPr>
            <a:t>Equity</a:t>
          </a:r>
        </a:p>
      </dsp:txBody>
      <dsp:txXfrm>
        <a:off x="3540069" y="0"/>
        <a:ext cx="3284381" cy="1900887"/>
      </dsp:txXfrm>
    </dsp:sp>
    <dsp:sp modelId="{709993A5-507E-4C9B-A7A2-CAB609F13F6B}">
      <dsp:nvSpPr>
        <dsp:cNvPr id="0" name=""/>
        <dsp:cNvSpPr/>
      </dsp:nvSpPr>
      <dsp:spPr>
        <a:xfrm>
          <a:off x="3868507" y="1901428"/>
          <a:ext cx="2627505" cy="1244827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Everyone in Wales should have fair / same (equitable) access to the service to benefit from its outcomes</a:t>
          </a:r>
          <a:endParaRPr lang="en-GB" sz="1500" kern="1200" dirty="0"/>
        </a:p>
      </dsp:txBody>
      <dsp:txXfrm>
        <a:off x="3904967" y="1937888"/>
        <a:ext cx="2554585" cy="1171907"/>
      </dsp:txXfrm>
    </dsp:sp>
    <dsp:sp modelId="{5565D384-FC20-4B05-9100-7B4D63C5D43D}">
      <dsp:nvSpPr>
        <dsp:cNvPr id="0" name=""/>
        <dsp:cNvSpPr/>
      </dsp:nvSpPr>
      <dsp:spPr>
        <a:xfrm>
          <a:off x="3868507" y="3337768"/>
          <a:ext cx="2627505" cy="1244827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An effective road response is important especially when the helicopters can’t fly and to provide improved cover during the hours of darkness.</a:t>
          </a:r>
          <a:endParaRPr lang="en-GB" sz="1500" kern="1200" dirty="0"/>
        </a:p>
      </dsp:txBody>
      <dsp:txXfrm>
        <a:off x="3904967" y="3374228"/>
        <a:ext cx="2554585" cy="1171907"/>
      </dsp:txXfrm>
    </dsp:sp>
    <dsp:sp modelId="{34FA70FF-FAE9-46AD-A851-BCEFC56D50AF}">
      <dsp:nvSpPr>
        <dsp:cNvPr id="0" name=""/>
        <dsp:cNvSpPr/>
      </dsp:nvSpPr>
      <dsp:spPr>
        <a:xfrm>
          <a:off x="3868507" y="4774107"/>
          <a:ext cx="2627505" cy="1244827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We should have more aircraft able to land wherever needed when it is dark.</a:t>
          </a:r>
          <a:endParaRPr lang="en-GB" sz="1500" kern="1200" dirty="0"/>
        </a:p>
      </dsp:txBody>
      <dsp:txXfrm>
        <a:off x="3904967" y="4810567"/>
        <a:ext cx="2554585" cy="1171907"/>
      </dsp:txXfrm>
    </dsp:sp>
    <dsp:sp modelId="{43E6144D-8A13-40A1-B849-D00C16FCDD15}">
      <dsp:nvSpPr>
        <dsp:cNvPr id="0" name=""/>
        <dsp:cNvSpPr/>
      </dsp:nvSpPr>
      <dsp:spPr>
        <a:xfrm>
          <a:off x="7070779" y="0"/>
          <a:ext cx="3284381" cy="63362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>
              <a:solidFill>
                <a:srgbClr val="334871"/>
              </a:solidFill>
            </a:rPr>
            <a:t>Clinical Skills and Sustainability</a:t>
          </a:r>
        </a:p>
      </dsp:txBody>
      <dsp:txXfrm>
        <a:off x="7070779" y="0"/>
        <a:ext cx="3284381" cy="1900887"/>
      </dsp:txXfrm>
    </dsp:sp>
    <dsp:sp modelId="{A93AFF12-3C49-458D-BB7C-6679AE6972DD}">
      <dsp:nvSpPr>
        <dsp:cNvPr id="0" name=""/>
        <dsp:cNvSpPr/>
      </dsp:nvSpPr>
      <dsp:spPr>
        <a:xfrm>
          <a:off x="7399217" y="1900887"/>
          <a:ext cx="2627505" cy="4118589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It is very important that we look after the staff and make sure there is good training available for staff to make the best use of their advanced skills</a:t>
          </a:r>
          <a:endParaRPr lang="en-GB" sz="1500" kern="1200" dirty="0"/>
        </a:p>
      </dsp:txBody>
      <dsp:txXfrm>
        <a:off x="7476174" y="1977844"/>
        <a:ext cx="2473591" cy="3964675"/>
      </dsp:txXfrm>
    </dsp:sp>
    <dsp:sp modelId="{B4191810-1B79-42A6-9552-7E774B3A6E0E}">
      <dsp:nvSpPr>
        <dsp:cNvPr id="0" name=""/>
        <dsp:cNvSpPr/>
      </dsp:nvSpPr>
      <dsp:spPr>
        <a:xfrm>
          <a:off x="10601489" y="0"/>
          <a:ext cx="3284381" cy="63362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>
              <a:solidFill>
                <a:srgbClr val="334871"/>
              </a:solidFill>
            </a:rPr>
            <a:t>Value for Money</a:t>
          </a:r>
        </a:p>
      </dsp:txBody>
      <dsp:txXfrm>
        <a:off x="10601489" y="0"/>
        <a:ext cx="3284381" cy="1900887"/>
      </dsp:txXfrm>
    </dsp:sp>
    <dsp:sp modelId="{CF6835DB-3B6A-4717-B24F-714B79E60361}">
      <dsp:nvSpPr>
        <dsp:cNvPr id="0" name=""/>
        <dsp:cNvSpPr/>
      </dsp:nvSpPr>
      <dsp:spPr>
        <a:xfrm>
          <a:off x="10929927" y="1900887"/>
          <a:ext cx="2627505" cy="4118589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If we want to develop services, we must make sure they provide value for money </a:t>
          </a:r>
          <a:endParaRPr lang="en-GB" sz="1500" kern="1200" dirty="0"/>
        </a:p>
      </dsp:txBody>
      <dsp:txXfrm>
        <a:off x="11006884" y="1977844"/>
        <a:ext cx="2473591" cy="3964675"/>
      </dsp:txXfrm>
    </dsp:sp>
    <dsp:sp modelId="{5B4A99A9-AE53-4113-99EB-171C2F5FA96A}">
      <dsp:nvSpPr>
        <dsp:cNvPr id="0" name=""/>
        <dsp:cNvSpPr/>
      </dsp:nvSpPr>
      <dsp:spPr>
        <a:xfrm>
          <a:off x="14132199" y="0"/>
          <a:ext cx="3284381" cy="63362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>
              <a:solidFill>
                <a:srgbClr val="334871"/>
              </a:solidFill>
            </a:rPr>
            <a:t>Affordability</a:t>
          </a:r>
        </a:p>
      </dsp:txBody>
      <dsp:txXfrm>
        <a:off x="14132199" y="0"/>
        <a:ext cx="3284381" cy="1900887"/>
      </dsp:txXfrm>
    </dsp:sp>
    <dsp:sp modelId="{159DDFCC-7E80-42E6-9696-115A3A71EC40}">
      <dsp:nvSpPr>
        <dsp:cNvPr id="0" name=""/>
        <dsp:cNvSpPr/>
      </dsp:nvSpPr>
      <dsp:spPr>
        <a:xfrm>
          <a:off x="14460638" y="1900887"/>
          <a:ext cx="2627505" cy="4118589"/>
        </a:xfrm>
        <a:prstGeom prst="roundRect">
          <a:avLst>
            <a:gd name="adj" fmla="val 10000"/>
          </a:avLst>
        </a:prstGeom>
        <a:solidFill>
          <a:srgbClr val="3348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As a minimum, we should spend the same as we do now</a:t>
          </a:r>
          <a:endParaRPr lang="en-GB" sz="1500" kern="1200" dirty="0"/>
        </a:p>
      </dsp:txBody>
      <dsp:txXfrm>
        <a:off x="14537595" y="1977844"/>
        <a:ext cx="2473591" cy="39646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45011"/>
          <a:ext cx="14336545" cy="21600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factors and weightings</a:t>
          </a:r>
        </a:p>
      </dsp:txBody>
      <dsp:txXfrm>
        <a:off x="0" y="45011"/>
        <a:ext cx="14336545" cy="1440000"/>
      </dsp:txXfrm>
    </dsp:sp>
    <dsp:sp modelId="{BA4276CC-3064-4EA4-9AA4-97FF060871E7}">
      <dsp:nvSpPr>
        <dsp:cNvPr id="0" name=""/>
        <dsp:cNvSpPr/>
      </dsp:nvSpPr>
      <dsp:spPr>
        <a:xfrm>
          <a:off x="2936400" y="1485011"/>
          <a:ext cx="14336545" cy="594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0" tIns="355600" rIns="355600" bIns="35560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5000" kern="1200" dirty="0">
            <a:solidFill>
              <a:srgbClr val="334871"/>
            </a:solidFill>
          </a:endParaRPr>
        </a:p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000" kern="1200" dirty="0">
              <a:solidFill>
                <a:srgbClr val="334871"/>
              </a:solidFill>
            </a:rPr>
            <a:t>Clinical Skills &amp; Sustainability &gt;15</a:t>
          </a:r>
        </a:p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000" kern="1200" dirty="0">
              <a:solidFill>
                <a:srgbClr val="334871"/>
              </a:solidFill>
            </a:rPr>
            <a:t>Value for Money &lt;20</a:t>
          </a:r>
        </a:p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000" kern="1200" dirty="0">
              <a:solidFill>
                <a:srgbClr val="334871"/>
              </a:solidFill>
            </a:rPr>
            <a:t>Definition detail</a:t>
          </a:r>
        </a:p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000" kern="1200" dirty="0">
              <a:solidFill>
                <a:srgbClr val="334871"/>
              </a:solidFill>
            </a:rPr>
            <a:t>Cost-saving perception</a:t>
          </a:r>
        </a:p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000" kern="1200" dirty="0">
              <a:solidFill>
                <a:srgbClr val="334871"/>
              </a:solidFill>
            </a:rPr>
            <a:t>Crossover between factors </a:t>
          </a:r>
        </a:p>
      </dsp:txBody>
      <dsp:txXfrm>
        <a:off x="3110377" y="1658988"/>
        <a:ext cx="13988591" cy="559204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108011"/>
          <a:ext cx="14336545" cy="133919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engaging</a:t>
          </a:r>
        </a:p>
      </dsp:txBody>
      <dsp:txXfrm>
        <a:off x="0" y="108011"/>
        <a:ext cx="14336545" cy="892800"/>
      </dsp:txXfrm>
    </dsp:sp>
    <dsp:sp modelId="{BA4276CC-3064-4EA4-9AA4-97FF060871E7}">
      <dsp:nvSpPr>
        <dsp:cNvPr id="0" name=""/>
        <dsp:cNvSpPr/>
      </dsp:nvSpPr>
      <dsp:spPr>
        <a:xfrm>
          <a:off x="2936400" y="1000811"/>
          <a:ext cx="14336545" cy="636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3100" kern="1200" dirty="0">
            <a:solidFill>
              <a:srgbClr val="33487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Complexity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Questionnaire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Scope of stakeholders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Lead-in times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Access to digital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Increased communication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Trust and confidence in Commissioner and process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Not a ‘fait accompli’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100" kern="1200" dirty="0">
              <a:solidFill>
                <a:srgbClr val="334871"/>
              </a:solidFill>
            </a:rPr>
            <a:t>‘balanced, fair, comprehensive and diligent’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3100" kern="1200" dirty="0">
            <a:solidFill>
              <a:srgbClr val="334871"/>
            </a:solidFill>
          </a:endParaRPr>
        </a:p>
      </dsp:txBody>
      <dsp:txXfrm>
        <a:off x="3122713" y="1187124"/>
        <a:ext cx="13963919" cy="598857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27408"/>
          <a:ext cx="14336545" cy="127321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…suggestions</a:t>
          </a:r>
        </a:p>
      </dsp:txBody>
      <dsp:txXfrm>
        <a:off x="0" y="27408"/>
        <a:ext cx="14336545" cy="848806"/>
      </dsp:txXfrm>
    </dsp:sp>
    <dsp:sp modelId="{BA4276CC-3064-4EA4-9AA4-97FF060871E7}">
      <dsp:nvSpPr>
        <dsp:cNvPr id="0" name=""/>
        <dsp:cNvSpPr/>
      </dsp:nvSpPr>
      <dsp:spPr>
        <a:xfrm>
          <a:off x="2936400" y="876214"/>
          <a:ext cx="14336545" cy="656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Same bases, different hours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Same bases, additional RRV for N Wales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All bases 24/7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Base investment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2 air assets in Welshpool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Welshpool 24/7 instead of Cardiff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Welshpool 24/7 in addition to Cardiff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Caernarfon 24/7 in addition to Cardiff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More RRVs in Welshpool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Move South Wales bases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All 4 bases into 1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Specialist service versus traditional ambulance response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Ambulance provide similar critical care skills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Incremental changes from aviation contract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solidFill>
                <a:srgbClr val="334871"/>
              </a:solidFill>
            </a:rPr>
            <a:t>Fire and Rescue opportunities</a:t>
          </a:r>
        </a:p>
      </dsp:txBody>
      <dsp:txXfrm>
        <a:off x="3128723" y="1068537"/>
        <a:ext cx="13951899" cy="618175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1E38B-86F1-440D-B1A5-431463CE8883}">
      <dsp:nvSpPr>
        <dsp:cNvPr id="0" name=""/>
        <dsp:cNvSpPr/>
      </dsp:nvSpPr>
      <dsp:spPr>
        <a:xfrm>
          <a:off x="2761926" y="91"/>
          <a:ext cx="11444273" cy="3643824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A – Emerging Themes </a:t>
          </a: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EMRTS Service Review</a:t>
          </a:r>
        </a:p>
      </dsp:txBody>
      <dsp:txXfrm>
        <a:off x="2939803" y="177968"/>
        <a:ext cx="11088519" cy="3288070"/>
      </dsp:txXfrm>
    </dsp:sp>
    <dsp:sp modelId="{75EA102C-85CE-4AE1-A772-D9B6741D5504}">
      <dsp:nvSpPr>
        <dsp:cNvPr id="0" name=""/>
        <dsp:cNvSpPr/>
      </dsp:nvSpPr>
      <dsp:spPr>
        <a:xfrm>
          <a:off x="2769077" y="3812406"/>
          <a:ext cx="11749092" cy="3643824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B – Emerging Themes </a:t>
          </a: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Broader Health &amp; Care System</a:t>
          </a:r>
        </a:p>
      </dsp:txBody>
      <dsp:txXfrm>
        <a:off x="2946954" y="3990283"/>
        <a:ext cx="11393338" cy="328807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41411"/>
          <a:ext cx="14336545" cy="246239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B – Broader System …about the Health and Care System</a:t>
          </a:r>
        </a:p>
      </dsp:txBody>
      <dsp:txXfrm>
        <a:off x="0" y="41411"/>
        <a:ext cx="14336545" cy="1641600"/>
      </dsp:txXfrm>
    </dsp:sp>
    <dsp:sp modelId="{BA4276CC-3064-4EA4-9AA4-97FF060871E7}">
      <dsp:nvSpPr>
        <dsp:cNvPr id="0" name=""/>
        <dsp:cNvSpPr/>
      </dsp:nvSpPr>
      <dsp:spPr>
        <a:xfrm>
          <a:off x="2936400" y="1683011"/>
          <a:ext cx="14336545" cy="5745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5384" tIns="405384" rIns="405384" bIns="405384" numCol="1" spcCol="1270" anchor="t" anchorCtr="0">
          <a:noAutofit/>
        </a:bodyPr>
        <a:lstStyle/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700" kern="1200" dirty="0">
              <a:solidFill>
                <a:srgbClr val="334871"/>
              </a:solidFill>
            </a:rPr>
            <a:t>Support</a:t>
          </a:r>
        </a:p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700" kern="1200" dirty="0">
              <a:solidFill>
                <a:srgbClr val="334871"/>
              </a:solidFill>
            </a:rPr>
            <a:t>Appreciation of scale</a:t>
          </a:r>
        </a:p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700" kern="1200" dirty="0">
              <a:solidFill>
                <a:srgbClr val="334871"/>
              </a:solidFill>
            </a:rPr>
            <a:t>Landscape</a:t>
          </a:r>
        </a:p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700" kern="1200" dirty="0">
              <a:solidFill>
                <a:srgbClr val="334871"/>
              </a:solidFill>
            </a:rPr>
            <a:t>Vulnerability</a:t>
          </a:r>
        </a:p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700" kern="1200" dirty="0">
              <a:solidFill>
                <a:srgbClr val="334871"/>
              </a:solidFill>
            </a:rPr>
            <a:t>Context of other services</a:t>
          </a:r>
        </a:p>
      </dsp:txBody>
      <dsp:txXfrm>
        <a:off x="3104683" y="1851294"/>
        <a:ext cx="13999979" cy="540903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108011"/>
          <a:ext cx="14336545" cy="28080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B – Broader System …about Welsh Ambulance Service</a:t>
          </a:r>
        </a:p>
      </dsp:txBody>
      <dsp:txXfrm>
        <a:off x="0" y="108011"/>
        <a:ext cx="14336545" cy="1872000"/>
      </dsp:txXfrm>
    </dsp:sp>
    <dsp:sp modelId="{BA4276CC-3064-4EA4-9AA4-97FF060871E7}">
      <dsp:nvSpPr>
        <dsp:cNvPr id="0" name=""/>
        <dsp:cNvSpPr/>
      </dsp:nvSpPr>
      <dsp:spPr>
        <a:xfrm>
          <a:off x="2936400" y="1980011"/>
          <a:ext cx="14336545" cy="538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Out of areas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Handover delays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999 triaging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Recruitment</a:t>
          </a:r>
        </a:p>
      </dsp:txBody>
      <dsp:txXfrm>
        <a:off x="3094033" y="2137644"/>
        <a:ext cx="14021279" cy="506673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108011"/>
          <a:ext cx="14336545" cy="28080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B – Broader System …about Primary and Secondary Care</a:t>
          </a:r>
        </a:p>
      </dsp:txBody>
      <dsp:txXfrm>
        <a:off x="0" y="108011"/>
        <a:ext cx="14336545" cy="1872000"/>
      </dsp:txXfrm>
    </dsp:sp>
    <dsp:sp modelId="{BA4276CC-3064-4EA4-9AA4-97FF060871E7}">
      <dsp:nvSpPr>
        <dsp:cNvPr id="0" name=""/>
        <dsp:cNvSpPr/>
      </dsp:nvSpPr>
      <dsp:spPr>
        <a:xfrm>
          <a:off x="2936400" y="1980011"/>
          <a:ext cx="14336545" cy="538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Access to services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Local service loss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Sustainability of services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Citizen involvement</a:t>
          </a:r>
        </a:p>
      </dsp:txBody>
      <dsp:txXfrm>
        <a:off x="3094033" y="2137644"/>
        <a:ext cx="14021279" cy="506673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108011"/>
          <a:ext cx="14336545" cy="28080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B – Broader System …about Health and Social Care &amp; Public Services</a:t>
          </a:r>
        </a:p>
      </dsp:txBody>
      <dsp:txXfrm>
        <a:off x="0" y="108011"/>
        <a:ext cx="14336545" cy="1872000"/>
      </dsp:txXfrm>
    </dsp:sp>
    <dsp:sp modelId="{BA4276CC-3064-4EA4-9AA4-97FF060871E7}">
      <dsp:nvSpPr>
        <dsp:cNvPr id="0" name=""/>
        <dsp:cNvSpPr/>
      </dsp:nvSpPr>
      <dsp:spPr>
        <a:xfrm>
          <a:off x="2936400" y="1980011"/>
          <a:ext cx="14336545" cy="538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Integration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Local service loss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Education and awareness campaigns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Citizen involvement</a:t>
          </a:r>
        </a:p>
      </dsp:txBody>
      <dsp:txXfrm>
        <a:off x="3094033" y="2137644"/>
        <a:ext cx="14021279" cy="506673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108011"/>
          <a:ext cx="14336545" cy="28080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B – Broader System …about Policy and Decision Makers</a:t>
          </a:r>
        </a:p>
      </dsp:txBody>
      <dsp:txXfrm>
        <a:off x="0" y="108011"/>
        <a:ext cx="14336545" cy="1872000"/>
      </dsp:txXfrm>
    </dsp:sp>
    <dsp:sp modelId="{BA4276CC-3064-4EA4-9AA4-97FF060871E7}">
      <dsp:nvSpPr>
        <dsp:cNvPr id="0" name=""/>
        <dsp:cNvSpPr/>
      </dsp:nvSpPr>
      <dsp:spPr>
        <a:xfrm>
          <a:off x="2936400" y="1980011"/>
          <a:ext cx="14336545" cy="538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Current pressures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Reliance on charitable donations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Road infrastructure policy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Citizen involvement</a:t>
          </a:r>
        </a:p>
      </dsp:txBody>
      <dsp:txXfrm>
        <a:off x="3094033" y="2137644"/>
        <a:ext cx="14021279" cy="50667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1E38B-86F1-440D-B1A5-431463CE8883}">
      <dsp:nvSpPr>
        <dsp:cNvPr id="0" name=""/>
        <dsp:cNvSpPr/>
      </dsp:nvSpPr>
      <dsp:spPr>
        <a:xfrm>
          <a:off x="2761926" y="91"/>
          <a:ext cx="11444273" cy="3643824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A – Emerging Themes </a:t>
          </a: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EMRTS Service Review</a:t>
          </a:r>
        </a:p>
      </dsp:txBody>
      <dsp:txXfrm>
        <a:off x="2939803" y="177968"/>
        <a:ext cx="11088519" cy="3288070"/>
      </dsp:txXfrm>
    </dsp:sp>
    <dsp:sp modelId="{75EA102C-85CE-4AE1-A772-D9B6741D5504}">
      <dsp:nvSpPr>
        <dsp:cNvPr id="0" name=""/>
        <dsp:cNvSpPr/>
      </dsp:nvSpPr>
      <dsp:spPr>
        <a:xfrm>
          <a:off x="2761926" y="3826107"/>
          <a:ext cx="11749092" cy="3643824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B – Emerging Themes </a:t>
          </a: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rgbClr val="FFFFFF"/>
              </a:solidFill>
              <a:latin typeface="Frutiger 2"/>
            </a:rPr>
            <a:t>Broader Health &amp; Care System</a:t>
          </a:r>
        </a:p>
      </dsp:txBody>
      <dsp:txXfrm>
        <a:off x="2939803" y="4003984"/>
        <a:ext cx="11393338" cy="32880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63011"/>
          <a:ext cx="14336545" cy="146879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EMRTS</a:t>
          </a:r>
        </a:p>
      </dsp:txBody>
      <dsp:txXfrm>
        <a:off x="0" y="63011"/>
        <a:ext cx="14336545" cy="979200"/>
      </dsp:txXfrm>
    </dsp:sp>
    <dsp:sp modelId="{BA4276CC-3064-4EA4-9AA4-97FF060871E7}">
      <dsp:nvSpPr>
        <dsp:cNvPr id="0" name=""/>
        <dsp:cNvSpPr/>
      </dsp:nvSpPr>
      <dsp:spPr>
        <a:xfrm>
          <a:off x="2936400" y="1042211"/>
          <a:ext cx="14336545" cy="6364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Support &amp; Appreciation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‘Fast ambulance’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Local bases/local service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Hours of operation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Initial Service Development Proposal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Both air and road response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Staffing impact implications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Mutual aid operations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Understanding of the problem to fix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>
              <a:solidFill>
                <a:srgbClr val="334871"/>
              </a:solidFill>
            </a:rPr>
            <a:t>Effectiveness of working with other services/agencies</a:t>
          </a:r>
        </a:p>
      </dsp:txBody>
      <dsp:txXfrm>
        <a:off x="3122819" y="1228630"/>
        <a:ext cx="13963707" cy="59919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5017" y="45011"/>
          <a:ext cx="14196539" cy="17712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the initial Service Development Proposal</a:t>
          </a:r>
        </a:p>
      </dsp:txBody>
      <dsp:txXfrm>
        <a:off x="5017" y="45011"/>
        <a:ext cx="14196539" cy="1180800"/>
      </dsp:txXfrm>
    </dsp:sp>
    <dsp:sp modelId="{BA4276CC-3064-4EA4-9AA4-97FF060871E7}">
      <dsp:nvSpPr>
        <dsp:cNvPr id="0" name=""/>
        <dsp:cNvSpPr/>
      </dsp:nvSpPr>
      <dsp:spPr>
        <a:xfrm>
          <a:off x="2754096" y="1225811"/>
          <a:ext cx="14513832" cy="619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291592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Another rural ‘loss’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Increased risk of 2 assets on 1 base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Understanding of unmet need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Coastal locations coverage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Rapid response vehicle RRV response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Original base location rationales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Crews needing to treat patients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Weather affecting operations</a:t>
          </a:r>
        </a:p>
      </dsp:txBody>
      <dsp:txXfrm>
        <a:off x="2935664" y="1407379"/>
        <a:ext cx="14150696" cy="58360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108011"/>
          <a:ext cx="14336545" cy="28080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the Charity</a:t>
          </a:r>
        </a:p>
      </dsp:txBody>
      <dsp:txXfrm>
        <a:off x="0" y="108011"/>
        <a:ext cx="14336545" cy="1872000"/>
      </dsp:txXfrm>
    </dsp:sp>
    <dsp:sp modelId="{BA4276CC-3064-4EA4-9AA4-97FF060871E7}">
      <dsp:nvSpPr>
        <dsp:cNvPr id="0" name=""/>
        <dsp:cNvSpPr/>
      </dsp:nvSpPr>
      <dsp:spPr>
        <a:xfrm>
          <a:off x="2936400" y="1980011"/>
          <a:ext cx="14336545" cy="538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Funding risk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Reputational damage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Cost-saving perception</a:t>
          </a:r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500" kern="1200" dirty="0">
              <a:solidFill>
                <a:srgbClr val="334871"/>
              </a:solidFill>
            </a:rPr>
            <a:t>Accepting recommendation</a:t>
          </a:r>
        </a:p>
      </dsp:txBody>
      <dsp:txXfrm>
        <a:off x="3094033" y="2137644"/>
        <a:ext cx="14021279" cy="50667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45011"/>
          <a:ext cx="14336545" cy="17712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specific rural and coastal challenges</a:t>
          </a:r>
        </a:p>
      </dsp:txBody>
      <dsp:txXfrm>
        <a:off x="0" y="45011"/>
        <a:ext cx="14336545" cy="1180800"/>
      </dsp:txXfrm>
    </dsp:sp>
    <dsp:sp modelId="{BA4276CC-3064-4EA4-9AA4-97FF060871E7}">
      <dsp:nvSpPr>
        <dsp:cNvPr id="0" name=""/>
        <dsp:cNvSpPr/>
      </dsp:nvSpPr>
      <dsp:spPr>
        <a:xfrm>
          <a:off x="2936400" y="1225811"/>
          <a:ext cx="14336545" cy="619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291592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Remote and lone working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Road infrastructure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Seasonal population variations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High risk activities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Geography and topography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Climate change affecting access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Mobile phone coverage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4100" kern="1200" dirty="0">
              <a:solidFill>
                <a:srgbClr val="334871"/>
              </a:solidFill>
            </a:rPr>
            <a:t>Patient road transfer experience and outcomes</a:t>
          </a:r>
        </a:p>
      </dsp:txBody>
      <dsp:txXfrm>
        <a:off x="3117968" y="1407379"/>
        <a:ext cx="13973409" cy="583606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275411"/>
          <a:ext cx="14336545" cy="267839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rural versus urban areas</a:t>
          </a:r>
        </a:p>
      </dsp:txBody>
      <dsp:txXfrm>
        <a:off x="0" y="275411"/>
        <a:ext cx="14336545" cy="1785600"/>
      </dsp:txXfrm>
    </dsp:sp>
    <dsp:sp modelId="{BA4276CC-3064-4EA4-9AA4-97FF060871E7}">
      <dsp:nvSpPr>
        <dsp:cNvPr id="0" name=""/>
        <dsp:cNvSpPr/>
      </dsp:nvSpPr>
      <dsp:spPr>
        <a:xfrm>
          <a:off x="2936400" y="2061011"/>
          <a:ext cx="14336545" cy="513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0944" tIns="440944" rIns="440944" bIns="440944" numCol="1" spcCol="1270" anchor="t" anchorCtr="0">
          <a:noAutofit/>
        </a:bodyPr>
        <a:lstStyle/>
        <a:p>
          <a:pPr marL="285750" lvl="1" indent="-285750" algn="l" defTabSz="2755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200" kern="1200" dirty="0">
              <a:solidFill>
                <a:srgbClr val="334871"/>
              </a:solidFill>
            </a:rPr>
            <a:t>Public services ‘prioritised in urban’</a:t>
          </a:r>
        </a:p>
        <a:p>
          <a:pPr marL="285750" lvl="1" indent="-285750" algn="l" defTabSz="2755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200" kern="1200" dirty="0">
              <a:solidFill>
                <a:srgbClr val="334871"/>
              </a:solidFill>
            </a:rPr>
            <a:t>Use of service per head of population</a:t>
          </a:r>
        </a:p>
        <a:p>
          <a:pPr marL="285750" lvl="1" indent="-285750" algn="l" defTabSz="2755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200" kern="1200" dirty="0">
              <a:solidFill>
                <a:srgbClr val="334871"/>
              </a:solidFill>
            </a:rPr>
            <a:t>Different needs in rural and urban areas</a:t>
          </a:r>
        </a:p>
        <a:p>
          <a:pPr marL="285750" lvl="1" indent="-285750" algn="l" defTabSz="2755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6200" kern="1200" dirty="0">
            <a:solidFill>
              <a:srgbClr val="334871"/>
            </a:solidFill>
          </a:endParaRPr>
        </a:p>
      </dsp:txBody>
      <dsp:txXfrm>
        <a:off x="3086758" y="2211369"/>
        <a:ext cx="14035829" cy="48328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63011"/>
          <a:ext cx="14336545" cy="220320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response times</a:t>
          </a:r>
        </a:p>
      </dsp:txBody>
      <dsp:txXfrm>
        <a:off x="0" y="63011"/>
        <a:ext cx="14336545" cy="1468800"/>
      </dsp:txXfrm>
    </dsp:sp>
    <dsp:sp modelId="{BA4276CC-3064-4EA4-9AA4-97FF060871E7}">
      <dsp:nvSpPr>
        <dsp:cNvPr id="0" name=""/>
        <dsp:cNvSpPr/>
      </dsp:nvSpPr>
      <dsp:spPr>
        <a:xfrm>
          <a:off x="2936400" y="1531811"/>
          <a:ext cx="14336545" cy="587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712" tIns="362712" rIns="362712" bIns="362712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100" kern="1200" dirty="0">
              <a:solidFill>
                <a:srgbClr val="334871"/>
              </a:solidFill>
            </a:rPr>
            <a:t>Increased times</a:t>
          </a: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100" kern="1200" dirty="0">
              <a:solidFill>
                <a:srgbClr val="334871"/>
              </a:solidFill>
            </a:rPr>
            <a:t>‘Golden hour’ loss</a:t>
          </a: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100" kern="1200" dirty="0">
              <a:solidFill>
                <a:srgbClr val="334871"/>
              </a:solidFill>
            </a:rPr>
            <a:t>Adverse weather impact</a:t>
          </a: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100" kern="1200" dirty="0">
              <a:solidFill>
                <a:srgbClr val="334871"/>
              </a:solidFill>
            </a:rPr>
            <a:t>Proximity to minor injury units/Emergency departments/Trauma Units</a:t>
          </a: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5100" kern="1200" dirty="0">
              <a:solidFill>
                <a:srgbClr val="334871"/>
              </a:solidFill>
            </a:rPr>
            <a:t>RRV capabilities</a:t>
          </a:r>
        </a:p>
      </dsp:txBody>
      <dsp:txXfrm>
        <a:off x="3108479" y="1703890"/>
        <a:ext cx="13992387" cy="553104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CF62-8DC5-4420-90F2-16BE949DB969}">
      <dsp:nvSpPr>
        <dsp:cNvPr id="0" name=""/>
        <dsp:cNvSpPr/>
      </dsp:nvSpPr>
      <dsp:spPr>
        <a:xfrm>
          <a:off x="0" y="61158"/>
          <a:ext cx="14336545" cy="139876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rgbClr val="FFFFFF"/>
              </a:solidFill>
              <a:latin typeface="Frutiger 2"/>
            </a:rPr>
            <a:t>A – The Review …about data</a:t>
          </a:r>
        </a:p>
      </dsp:txBody>
      <dsp:txXfrm>
        <a:off x="0" y="61158"/>
        <a:ext cx="14336545" cy="932506"/>
      </dsp:txXfrm>
    </dsp:sp>
    <dsp:sp modelId="{BA4276CC-3064-4EA4-9AA4-97FF060871E7}">
      <dsp:nvSpPr>
        <dsp:cNvPr id="0" name=""/>
        <dsp:cNvSpPr/>
      </dsp:nvSpPr>
      <dsp:spPr>
        <a:xfrm>
          <a:off x="2936400" y="993664"/>
          <a:ext cx="14336545" cy="641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Initial data detail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Average response times for rural not for Wales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Wider timeframe reference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Patient related outcome measures (PROMs) not just attendances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Historical and forecasting data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Change impact data for rural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Seasonal and population variation to be included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Projected demographics for rural areas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Climate change impacts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Future HB strategic developments and learning from the past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Sharing data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Not just data but people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>
              <a:solidFill>
                <a:srgbClr val="334871"/>
              </a:solidFill>
            </a:rPr>
            <a:t>Explaining underutilisation data</a:t>
          </a:r>
        </a:p>
      </dsp:txBody>
      <dsp:txXfrm>
        <a:off x="3124295" y="1181559"/>
        <a:ext cx="13960755" cy="6039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8.xml"/><Relationship Id="rId11" Type="http://schemas.openxmlformats.org/officeDocument/2006/relationships/image" Target="../media/image13.jpeg"/><Relationship Id="rId5" Type="http://schemas.openxmlformats.org/officeDocument/2006/relationships/diagramData" Target="../diagrams/data8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14.png"/><Relationship Id="rId5" Type="http://schemas.openxmlformats.org/officeDocument/2006/relationships/diagramData" Target="../diagrams/data11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10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microsoft.com/office/2007/relationships/diagramDrawing" Target="../diagrams/drawing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4.xml"/><Relationship Id="rId5" Type="http://schemas.openxmlformats.org/officeDocument/2006/relationships/diagramData" Target="../diagrams/data14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5.xml"/><Relationship Id="rId11" Type="http://schemas.openxmlformats.org/officeDocument/2006/relationships/image" Target="../media/image15.jpg"/><Relationship Id="rId5" Type="http://schemas.openxmlformats.org/officeDocument/2006/relationships/diagramData" Target="../diagrams/data15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7.xml"/><Relationship Id="rId5" Type="http://schemas.openxmlformats.org/officeDocument/2006/relationships/diagramData" Target="../diagrams/data17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jpe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8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1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8.xml"/><Relationship Id="rId5" Type="http://schemas.openxmlformats.org/officeDocument/2006/relationships/diagramData" Target="../diagrams/data18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10.png"/><Relationship Id="rId5" Type="http://schemas.openxmlformats.org/officeDocument/2006/relationships/diagramData" Target="../diagrams/data3.xml"/><Relationship Id="rId10" Type="http://schemas.openxmlformats.org/officeDocument/2006/relationships/image" Target="../media/image9.png"/><Relationship Id="rId4" Type="http://schemas.openxmlformats.org/officeDocument/2006/relationships/image" Target="../media/image7.jpe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12.jpeg"/><Relationship Id="rId5" Type="http://schemas.openxmlformats.org/officeDocument/2006/relationships/diagramData" Target="../diagrams/data4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6.sv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microsoft.com/office/2007/relationships/diagramDrawing" Target="../diagrams/drawin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37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2712118" y="4224340"/>
            <a:ext cx="5302795" cy="5302773"/>
            <a:chOff x="0" y="0"/>
            <a:chExt cx="6350000" cy="634997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16666" r="-16666"/>
              </a:stretch>
            </a:blipFill>
          </p:spPr>
        </p:sp>
      </p:grpSp>
      <p:sp>
        <p:nvSpPr>
          <p:cNvPr id="4" name="TextBox 4"/>
          <p:cNvSpPr txBox="1"/>
          <p:nvPr/>
        </p:nvSpPr>
        <p:spPr>
          <a:xfrm>
            <a:off x="762000" y="4224340"/>
            <a:ext cx="8868739" cy="4929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473"/>
              </a:lnSpc>
            </a:pPr>
            <a:r>
              <a:rPr lang="en-US" sz="3600" dirty="0">
                <a:solidFill>
                  <a:srgbClr val="FFFFFF"/>
                </a:solidFill>
                <a:latin typeface="Frutiger 1"/>
              </a:rPr>
              <a:t>Phase 1  - Engage (You are telling us…)</a:t>
            </a:r>
          </a:p>
          <a:p>
            <a:pPr>
              <a:lnSpc>
                <a:spcPts val="6473"/>
              </a:lnSpc>
            </a:pPr>
            <a:r>
              <a:rPr lang="en-US" sz="2800" dirty="0">
                <a:solidFill>
                  <a:srgbClr val="FFFFFF"/>
                </a:solidFill>
                <a:latin typeface="Frutiger 1"/>
              </a:rPr>
              <a:t>Gathering of feedback on factors, weightings, and other suggestions to inform options to be developed</a:t>
            </a:r>
          </a:p>
          <a:p>
            <a:pPr>
              <a:lnSpc>
                <a:spcPts val="6473"/>
              </a:lnSpc>
            </a:pPr>
            <a:r>
              <a:rPr lang="en-US" sz="2800" dirty="0">
                <a:solidFill>
                  <a:srgbClr val="FFFFFF"/>
                </a:solidFill>
                <a:latin typeface="Frutiger 1"/>
              </a:rPr>
              <a:t>(Full report at Agenda item 2.5)</a:t>
            </a:r>
            <a:endParaRPr lang="en-US" sz="4623" dirty="0">
              <a:solidFill>
                <a:srgbClr val="FFFFFF"/>
              </a:solidFill>
              <a:latin typeface="Frutiger 1"/>
            </a:endParaRPr>
          </a:p>
          <a:p>
            <a:pPr>
              <a:lnSpc>
                <a:spcPts val="6473"/>
              </a:lnSpc>
            </a:pPr>
            <a:endParaRPr lang="en-US" sz="4623" dirty="0">
              <a:solidFill>
                <a:srgbClr val="FFFFFF"/>
              </a:solidFill>
              <a:latin typeface="Frutiger 1"/>
            </a:endParaRPr>
          </a:p>
          <a:p>
            <a:pPr>
              <a:lnSpc>
                <a:spcPts val="6473"/>
              </a:lnSpc>
            </a:pPr>
            <a:r>
              <a:rPr lang="en-US" sz="4623" dirty="0">
                <a:solidFill>
                  <a:srgbClr val="FFFFFF"/>
                </a:solidFill>
                <a:latin typeface="Frutiger 1"/>
              </a:rPr>
              <a:t>What we heard...</a:t>
            </a:r>
          </a:p>
        </p:txBody>
      </p:sp>
      <p:sp>
        <p:nvSpPr>
          <p:cNvPr id="5" name="Freeform 5"/>
          <p:cNvSpPr/>
          <p:nvPr/>
        </p:nvSpPr>
        <p:spPr>
          <a:xfrm>
            <a:off x="11482261" y="797328"/>
            <a:ext cx="4153002" cy="4039738"/>
          </a:xfrm>
          <a:custGeom>
            <a:avLst/>
            <a:gdLst/>
            <a:ahLst/>
            <a:cxnLst/>
            <a:rect l="l" t="t" r="r" b="b"/>
            <a:pathLst>
              <a:path w="4153002" h="4039738">
                <a:moveTo>
                  <a:pt x="0" y="0"/>
                </a:moveTo>
                <a:lnTo>
                  <a:pt x="4153002" y="0"/>
                </a:lnTo>
                <a:lnTo>
                  <a:pt x="4153002" y="4039738"/>
                </a:lnTo>
                <a:lnTo>
                  <a:pt x="0" y="40397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659662" y="797328"/>
            <a:ext cx="4850645" cy="1301692"/>
          </a:xfrm>
          <a:custGeom>
            <a:avLst/>
            <a:gdLst/>
            <a:ahLst/>
            <a:cxnLst/>
            <a:rect l="l" t="t" r="r" b="b"/>
            <a:pathLst>
              <a:path w="4850645" h="1301692">
                <a:moveTo>
                  <a:pt x="0" y="0"/>
                </a:moveTo>
                <a:lnTo>
                  <a:pt x="4850645" y="0"/>
                </a:lnTo>
                <a:lnTo>
                  <a:pt x="4850645" y="1301692"/>
                </a:lnTo>
                <a:lnTo>
                  <a:pt x="0" y="13016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772236" y="2909495"/>
            <a:ext cx="10236938" cy="504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872"/>
              </a:lnSpc>
              <a:spcBef>
                <a:spcPct val="0"/>
              </a:spcBef>
            </a:pPr>
            <a:r>
              <a:rPr lang="en-US" sz="4400" b="1" dirty="0">
                <a:solidFill>
                  <a:srgbClr val="FFFFFF"/>
                </a:solidFill>
                <a:latin typeface="Frutiger 2"/>
              </a:rPr>
              <a:t>EMRTS Service Development Review 2023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026543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  <p:pic>
        <p:nvPicPr>
          <p:cNvPr id="10" name="Picture 9" descr="A group of people in red jackets&#10;&#10;Description automatically generated">
            <a:extLst>
              <a:ext uri="{FF2B5EF4-FFF2-40B4-BE49-F238E27FC236}">
                <a16:creationId xmlns:a16="http://schemas.microsoft.com/office/drawing/2014/main" id="{636076BE-3DF8-45D9-925A-82FF1462B39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9805" y="2610081"/>
            <a:ext cx="5406195" cy="37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5405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1651792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6396069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3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2678814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01CF45-CFDA-4273-8DA1-88E5958B34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205658" y="2348676"/>
            <a:ext cx="5268701" cy="3952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0934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7747482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4614221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EE309AA-146F-4054-B06B-5F1738543C5D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1">
                <a:tint val="45000"/>
                <a:satMod val="400000"/>
              </a:schemeClr>
            </a:duotone>
            <a:alphaModFix/>
          </a:blip>
          <a:stretch>
            <a:fillRect/>
          </a:stretch>
        </p:blipFill>
        <p:spPr>
          <a:xfrm>
            <a:off x="500384" y="3517553"/>
            <a:ext cx="4151736" cy="4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4382732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28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9893981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  <p:pic>
        <p:nvPicPr>
          <p:cNvPr id="8" name="Picture 7" descr="A yellow ambulance on a street&#10;&#10;Description automatically generated">
            <a:extLst>
              <a:ext uri="{FF2B5EF4-FFF2-40B4-BE49-F238E27FC236}">
                <a16:creationId xmlns:a16="http://schemas.microsoft.com/office/drawing/2014/main" id="{70A36C19-69F8-4E03-AC3D-35591F8FD9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51" y="2558508"/>
            <a:ext cx="6245449" cy="4156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9293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720858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5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4343211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2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64017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Factors for developing options for EMRTS</a:t>
            </a: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3411479-920D-1B98-89EC-94ED72EFCBF0}"/>
              </a:ext>
            </a:extLst>
          </p:cNvPr>
          <p:cNvSpPr/>
          <p:nvPr/>
        </p:nvSpPr>
        <p:spPr>
          <a:xfrm>
            <a:off x="490268" y="2048088"/>
            <a:ext cx="17390654" cy="889968"/>
          </a:xfrm>
          <a:custGeom>
            <a:avLst/>
            <a:gdLst/>
            <a:ahLst/>
            <a:cxnLst/>
            <a:rect l="l" t="t" r="r" b="b"/>
            <a:pathLst>
              <a:path w="4580255" h="418717">
                <a:moveTo>
                  <a:pt x="0" y="0"/>
                </a:moveTo>
                <a:lnTo>
                  <a:pt x="4580255" y="0"/>
                </a:lnTo>
                <a:lnTo>
                  <a:pt x="4580255" y="418717"/>
                </a:lnTo>
                <a:lnTo>
                  <a:pt x="0" y="418717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</p:spPr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23C127-5480-BAA6-FE3E-1831CBAE8458}"/>
              </a:ext>
            </a:extLst>
          </p:cNvPr>
          <p:cNvSpPr txBox="1"/>
          <p:nvPr/>
        </p:nvSpPr>
        <p:spPr>
          <a:xfrm>
            <a:off x="449109" y="1828800"/>
            <a:ext cx="17491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>
                <a:solidFill>
                  <a:srgbClr val="143752"/>
                </a:solidFill>
                <a:latin typeface="Frutiger" panose="020B0500000000000000"/>
              </a:rPr>
              <a:t>EASC have used the following reasons before but want to know if you agree with these factors as a way to help decide what to do next: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C48711C-8E9C-5C8A-A253-20655AA47440}"/>
              </a:ext>
            </a:extLst>
          </p:cNvPr>
          <p:cNvGraphicFramePr/>
          <p:nvPr/>
        </p:nvGraphicFramePr>
        <p:xfrm>
          <a:off x="514673" y="2961513"/>
          <a:ext cx="17425941" cy="6336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3">
            <a:extLst>
              <a:ext uri="{FF2B5EF4-FFF2-40B4-BE49-F238E27FC236}">
                <a16:creationId xmlns:a16="http://schemas.microsoft.com/office/drawing/2014/main" id="{845C4E2F-7EBA-41EF-A2BB-AE2EDC8B78FA}"/>
              </a:ext>
            </a:extLst>
          </p:cNvPr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</p:spTree>
    <p:extLst>
      <p:ext uri="{BB962C8B-B14F-4D97-AF65-F5344CB8AC3E}">
        <p14:creationId xmlns:p14="http://schemas.microsoft.com/office/powerpoint/2010/main" val="424595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9769006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4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64017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Which of these 5 factors are the most important?</a:t>
            </a: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3411479-920D-1B98-89EC-94ED72EFCBF0}"/>
              </a:ext>
            </a:extLst>
          </p:cNvPr>
          <p:cNvSpPr/>
          <p:nvPr/>
        </p:nvSpPr>
        <p:spPr>
          <a:xfrm>
            <a:off x="490268" y="2048088"/>
            <a:ext cx="17390654" cy="889968"/>
          </a:xfrm>
          <a:custGeom>
            <a:avLst/>
            <a:gdLst/>
            <a:ahLst/>
            <a:cxnLst/>
            <a:rect l="l" t="t" r="r" b="b"/>
            <a:pathLst>
              <a:path w="4580255" h="418717">
                <a:moveTo>
                  <a:pt x="0" y="0"/>
                </a:moveTo>
                <a:lnTo>
                  <a:pt x="4580255" y="0"/>
                </a:lnTo>
                <a:lnTo>
                  <a:pt x="4580255" y="418717"/>
                </a:lnTo>
                <a:lnTo>
                  <a:pt x="0" y="418717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</p:spPr>
      </p:sp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7D185602-8CA4-6570-3500-28AF7BA47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18811"/>
              </p:ext>
            </p:extLst>
          </p:nvPr>
        </p:nvGraphicFramePr>
        <p:xfrm>
          <a:off x="1838486" y="2409537"/>
          <a:ext cx="13754100" cy="608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9700">
                  <a:extLst>
                    <a:ext uri="{9D8B030D-6E8A-4147-A177-3AD203B41FA5}">
                      <a16:colId xmlns:a16="http://schemas.microsoft.com/office/drawing/2014/main" val="597366081"/>
                    </a:ext>
                  </a:extLst>
                </a:gridCol>
                <a:gridCol w="4724400">
                  <a:extLst>
                    <a:ext uri="{9D8B030D-6E8A-4147-A177-3AD203B41FA5}">
                      <a16:colId xmlns:a16="http://schemas.microsoft.com/office/drawing/2014/main" val="981037755"/>
                    </a:ext>
                  </a:extLst>
                </a:gridCol>
              </a:tblGrid>
              <a:tr h="868680">
                <a:tc>
                  <a:txBody>
                    <a:bodyPr/>
                    <a:lstStyle/>
                    <a:p>
                      <a:r>
                        <a:rPr lang="en-GB" sz="4800" dirty="0">
                          <a:latin typeface="Frutiger" panose="020B0500000000000000"/>
                        </a:rPr>
                        <a:t>Factor</a:t>
                      </a:r>
                    </a:p>
                  </a:txBody>
                  <a:tcPr marL="137160" marR="137160" marT="68580" marB="6858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dirty="0">
                          <a:latin typeface="Frutiger" panose="020B0500000000000000"/>
                        </a:rPr>
                        <a:t>Weighting</a:t>
                      </a:r>
                    </a:p>
                  </a:txBody>
                  <a:tcPr marL="137160" marR="137160" marT="68580" marB="6858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98817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4800" b="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Health Gain</a:t>
                      </a:r>
                    </a:p>
                  </a:txBody>
                  <a:tcPr marL="137160" marR="137160" marT="68580" marB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25</a:t>
                      </a:r>
                    </a:p>
                  </a:txBody>
                  <a:tcPr marL="137160" marR="137160" marT="68580" marB="68580"/>
                </a:tc>
                <a:extLst>
                  <a:ext uri="{0D108BD9-81ED-4DB2-BD59-A6C34878D82A}">
                    <a16:rowId xmlns:a16="http://schemas.microsoft.com/office/drawing/2014/main" val="380716458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Equity</a:t>
                      </a:r>
                    </a:p>
                  </a:txBody>
                  <a:tcPr marL="137160" marR="137160" marT="68580" marB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25</a:t>
                      </a:r>
                    </a:p>
                  </a:txBody>
                  <a:tcPr marL="137160" marR="137160" marT="68580" marB="68580"/>
                </a:tc>
                <a:extLst>
                  <a:ext uri="{0D108BD9-81ED-4DB2-BD59-A6C34878D82A}">
                    <a16:rowId xmlns:a16="http://schemas.microsoft.com/office/drawing/2014/main" val="1238525099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Value for Money</a:t>
                      </a:r>
                    </a:p>
                  </a:txBody>
                  <a:tcPr marL="137160" marR="137160" marT="68580" marB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20</a:t>
                      </a:r>
                    </a:p>
                  </a:txBody>
                  <a:tcPr marL="137160" marR="137160" marT="68580" marB="68580"/>
                </a:tc>
                <a:extLst>
                  <a:ext uri="{0D108BD9-81ED-4DB2-BD59-A6C34878D82A}">
                    <a16:rowId xmlns:a16="http://schemas.microsoft.com/office/drawing/2014/main" val="3510708140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Clinical Skills and Sustainability</a:t>
                      </a:r>
                    </a:p>
                  </a:txBody>
                  <a:tcPr marL="137160" marR="137160" marT="68580" marB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15</a:t>
                      </a:r>
                    </a:p>
                  </a:txBody>
                  <a:tcPr marL="137160" marR="137160" marT="68580" marB="68580"/>
                </a:tc>
                <a:extLst>
                  <a:ext uri="{0D108BD9-81ED-4DB2-BD59-A6C34878D82A}">
                    <a16:rowId xmlns:a16="http://schemas.microsoft.com/office/drawing/2014/main" val="2548908742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Affordability</a:t>
                      </a:r>
                    </a:p>
                  </a:txBody>
                  <a:tcPr marL="137160" marR="137160" marT="68580" marB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15</a:t>
                      </a:r>
                    </a:p>
                  </a:txBody>
                  <a:tcPr marL="137160" marR="137160" marT="68580" marB="68580"/>
                </a:tc>
                <a:extLst>
                  <a:ext uri="{0D108BD9-81ED-4DB2-BD59-A6C34878D82A}">
                    <a16:rowId xmlns:a16="http://schemas.microsoft.com/office/drawing/2014/main" val="1994000005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pPr algn="r"/>
                      <a:r>
                        <a:rPr lang="en-GB" sz="4800" b="1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Total</a:t>
                      </a:r>
                    </a:p>
                  </a:txBody>
                  <a:tcPr marL="137160" marR="137160" marT="68580" marB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800" b="1" dirty="0">
                          <a:solidFill>
                            <a:srgbClr val="143752"/>
                          </a:solidFill>
                          <a:latin typeface="Frutiger" panose="020B0500000000000000"/>
                        </a:rPr>
                        <a:t>100</a:t>
                      </a:r>
                    </a:p>
                  </a:txBody>
                  <a:tcPr marL="137160" marR="137160" marT="68580" marB="68580"/>
                </a:tc>
                <a:extLst>
                  <a:ext uri="{0D108BD9-81ED-4DB2-BD59-A6C34878D82A}">
                    <a16:rowId xmlns:a16="http://schemas.microsoft.com/office/drawing/2014/main" val="3975449861"/>
                  </a:ext>
                </a:extLst>
              </a:tr>
            </a:tbl>
          </a:graphicData>
        </a:graphic>
      </p:graphicFrame>
      <p:sp>
        <p:nvSpPr>
          <p:cNvPr id="11" name="TextBox 13">
            <a:extLst>
              <a:ext uri="{FF2B5EF4-FFF2-40B4-BE49-F238E27FC236}">
                <a16:creationId xmlns:a16="http://schemas.microsoft.com/office/drawing/2014/main" id="{584D5F0E-8AFD-46C7-8B94-E7B6713A1C6F}"/>
              </a:ext>
            </a:extLst>
          </p:cNvPr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</p:spTree>
    <p:extLst>
      <p:ext uri="{BB962C8B-B14F-4D97-AF65-F5344CB8AC3E}">
        <p14:creationId xmlns:p14="http://schemas.microsoft.com/office/powerpoint/2010/main" val="196206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0381878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EE309AA-146F-4054-B06B-5F1738543C5D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1">
                <a:tint val="45000"/>
                <a:satMod val="400000"/>
              </a:schemeClr>
            </a:duotone>
            <a:alphaModFix/>
          </a:blip>
          <a:stretch>
            <a:fillRect/>
          </a:stretch>
        </p:blipFill>
        <p:spPr>
          <a:xfrm>
            <a:off x="500384" y="3517553"/>
            <a:ext cx="4151736" cy="4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5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5222366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EA910CE-3C80-487D-84E9-4C63A2ABD4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4229100"/>
            <a:ext cx="2314422" cy="2246551"/>
          </a:xfrm>
          <a:prstGeom prst="rect">
            <a:avLst/>
          </a:prstGeom>
        </p:spPr>
      </p:pic>
      <p:pic>
        <p:nvPicPr>
          <p:cNvPr id="9" name="Picture 8" descr="A red and yellow car next to a red helicopter&#10;&#10;Description automatically generated">
            <a:extLst>
              <a:ext uri="{FF2B5EF4-FFF2-40B4-BE49-F238E27FC236}">
                <a16:creationId xmlns:a16="http://schemas.microsoft.com/office/drawing/2014/main" id="{8B812DCE-CD21-4FA8-8C4C-4ECF84A2C44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8008" y="2436208"/>
            <a:ext cx="5706351" cy="381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221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505837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4F70CE3-342C-4A3D-A2D7-8F1E3FDED1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" y="4914900"/>
            <a:ext cx="2316681" cy="2243522"/>
          </a:xfrm>
          <a:prstGeom prst="rect">
            <a:avLst/>
          </a:prstGeom>
        </p:spPr>
      </p:pic>
      <p:pic>
        <p:nvPicPr>
          <p:cNvPr id="9" name="Picture 8" descr="A red helicopter on a runway&#10;&#10;Description automatically generated">
            <a:extLst>
              <a:ext uri="{FF2B5EF4-FFF2-40B4-BE49-F238E27FC236}">
                <a16:creationId xmlns:a16="http://schemas.microsoft.com/office/drawing/2014/main" id="{CCB79EAF-EC56-425C-8017-196F77F6AD4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382" y="2727382"/>
            <a:ext cx="5974629" cy="3940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3827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0157660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7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3577179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97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209" b="52190"/>
          <a:stretch>
            <a:fillRect/>
          </a:stretch>
        </p:blipFill>
        <p:spPr>
          <a:xfrm>
            <a:off x="17100707" y="9488959"/>
            <a:ext cx="747305" cy="400754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577988" y="398417"/>
            <a:ext cx="1362624" cy="1362618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500384" y="9437564"/>
            <a:ext cx="10293489" cy="30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  <a:spcBef>
                <a:spcPct val="0"/>
              </a:spcBef>
            </a:pPr>
            <a:r>
              <a:rPr lang="en-US" b="1" dirty="0">
                <a:solidFill>
                  <a:srgbClr val="143752"/>
                </a:solidFill>
                <a:latin typeface="Frutiger" panose="020B0500000000000000"/>
              </a:rPr>
              <a:t>Emergency Ambulance Services Committee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0384" y="252346"/>
            <a:ext cx="12461772" cy="662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19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143752"/>
                </a:solidFill>
                <a:latin typeface="Frutiger" panose="020B0500000000000000"/>
              </a:rPr>
              <a:t>EMRTS Service Development Review 2023 – Phase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71" y="873605"/>
            <a:ext cx="15944529" cy="939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12"/>
              </a:lnSpc>
              <a:spcBef>
                <a:spcPct val="0"/>
              </a:spcBef>
            </a:pPr>
            <a:r>
              <a:rPr lang="en-GB" sz="5580" b="1" dirty="0">
                <a:solidFill>
                  <a:srgbClr val="143752"/>
                </a:solidFill>
                <a:latin typeface="Frutiger" panose="020B0500000000000000"/>
              </a:rPr>
              <a:t>What we heard…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93796A1-C863-8763-8972-2CE83F82A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1908218"/>
              </p:ext>
            </p:extLst>
          </p:nvPr>
        </p:nvGraphicFramePr>
        <p:xfrm>
          <a:off x="500384" y="1788278"/>
          <a:ext cx="17272946" cy="747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7E06273-A29D-4485-9C49-7B64706F13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5523289"/>
            <a:ext cx="231668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1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1143</Words>
  <Application>Microsoft Office PowerPoint</Application>
  <PresentationFormat>Custom</PresentationFormat>
  <Paragraphs>215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Frutiger 1</vt:lpstr>
      <vt:lpstr>Arial</vt:lpstr>
      <vt:lpstr>Frutiger 2</vt:lpstr>
      <vt:lpstr>Frutiger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front cover</dc:title>
  <dc:creator>Lee Leyshon (CTM UHB - Communications &amp; Engagement)</dc:creator>
  <cp:lastModifiedBy>Gwenan Roberts (CTM UHB - NCCU Corporate)</cp:lastModifiedBy>
  <cp:revision>25</cp:revision>
  <dcterms:created xsi:type="dcterms:W3CDTF">2006-08-16T00:00:00Z</dcterms:created>
  <dcterms:modified xsi:type="dcterms:W3CDTF">2023-07-14T07:48:47Z</dcterms:modified>
  <dc:identifier>DAFocLzDnZc</dc:identifier>
</cp:coreProperties>
</file>