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0" r:id="rId2"/>
    <p:sldId id="265" r:id="rId3"/>
    <p:sldId id="275" r:id="rId4"/>
    <p:sldId id="269" r:id="rId5"/>
    <p:sldId id="284" r:id="rId6"/>
    <p:sldId id="276" r:id="rId7"/>
    <p:sldId id="278" r:id="rId8"/>
    <p:sldId id="286" r:id="rId9"/>
    <p:sldId id="288" r:id="rId10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95" autoAdjust="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13B63-5C2B-4744-84CE-17D526871F4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20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8F196-66AB-4EF9-ABD0-A671D73C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6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04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326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52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711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93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6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309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849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992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000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BEF6A-4C8A-47BB-9E6C-9BBEDE6F71B3}" type="datetimeFigureOut">
              <a:rPr lang="en-GB"/>
              <a:pPr>
                <a:defRPr/>
              </a:pPr>
              <a:t>11/05/2021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5DB4F-50DF-4957-85A5-1BCE467716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1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68237-BADA-4B3A-AEFA-B015877CDB81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A253-6147-462C-86EB-05AE05631C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3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D2103-54F7-4437-BDF3-97AAFCE7EE51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A2BFD-7B93-44E6-837D-4A145A18F6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67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5" y="500062"/>
            <a:ext cx="10515600" cy="1325563"/>
          </a:xfrm>
        </p:spPr>
        <p:txBody>
          <a:bodyPr/>
          <a:lstStyle>
            <a:lvl1pPr>
              <a:lnSpc>
                <a:spcPts val="43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95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95E78-E099-46CD-B766-0A329BE76D7C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BC000-3057-40FA-8D6F-0643FC3ABB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50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3FCC3-A894-45E6-9009-28C3666E30D0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3AF35-9139-4DBD-AFCB-3F97E23360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39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4B886-8CDF-4A6E-ABC0-D0E5A3F11D14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AE877-CACD-480D-8F8B-F42C806B5C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65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686BF-8C55-4F27-A416-815A2A0EFDBE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A8305-EAC4-4ABB-A14A-E11692AF44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7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EFF30-9028-4B9D-9332-00A4A4910AC1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AF845-A3E9-4801-B1FE-CF6209008A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62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EEBBE-03BD-4163-A564-199C8C03E4B3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5D242-2904-4B74-BA1A-C5A8248340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3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209F8-0F5D-418B-8AA4-96E6D47B9295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331AB-3374-4B5C-B029-477DD6217C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43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E085-E379-42B9-BC9B-EDD631691185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64E66-AD81-4204-ADF0-16227AB549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5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39738" y="40957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9738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015B4E1E-1D92-41B6-8C1E-482EE4A07572}" type="datetimeFigureOut">
              <a:rPr lang="en-GB"/>
              <a:pPr>
                <a:defRPr/>
              </a:pPr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4F8FE9D4-54C4-4F81-9BD3-5885532063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1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0248" y="1559159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Emergency Ambulance Services Committee</a:t>
            </a:r>
            <a:br>
              <a:rPr lang="en-US" sz="3600" b="1" dirty="0">
                <a:solidFill>
                  <a:schemeClr val="bg1"/>
                </a:solidFill>
              </a:rPr>
            </a:br>
            <a:endParaRPr lang="en-US" sz="3600" b="1" dirty="0">
              <a:solidFill>
                <a:schemeClr val="bg1"/>
              </a:solidFill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</a:rPr>
              <a:t>11 May 2021</a:t>
            </a:r>
          </a:p>
          <a:p>
            <a:pPr algn="ctr"/>
            <a:endParaRPr lang="en-US" sz="3600" b="1" dirty="0">
              <a:solidFill>
                <a:schemeClr val="bg1"/>
              </a:solidFill>
            </a:endParaRPr>
          </a:p>
          <a:p>
            <a:pPr algn="ctr"/>
            <a:endParaRPr lang="en-US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44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6" y="204724"/>
            <a:ext cx="10521789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>
                <a:solidFill>
                  <a:srgbClr val="325083"/>
                </a:solidFill>
              </a:rPr>
              <a:t>Background  </a:t>
            </a:r>
          </a:p>
        </p:txBody>
      </p:sp>
      <p:sp>
        <p:nvSpPr>
          <p:cNvPr id="2" name="Rectangle 1"/>
          <p:cNvSpPr/>
          <p:nvPr/>
        </p:nvSpPr>
        <p:spPr>
          <a:xfrm>
            <a:off x="409067" y="1152144"/>
            <a:ext cx="967676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This is the first time that the Committee will discuss the Effectiveness Survey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Opportunity to discuss how the Committee operates and options going forward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Committee Secretary has partially completed the survey – some outstanding questions for more discussion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4400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438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6" y="204724"/>
            <a:ext cx="10555187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>
                <a:solidFill>
                  <a:srgbClr val="325083"/>
                </a:solidFill>
              </a:rPr>
              <a:t>Part A – the Committee</a:t>
            </a:r>
          </a:p>
        </p:txBody>
      </p:sp>
      <p:sp>
        <p:nvSpPr>
          <p:cNvPr id="2" name="Rectangle 1"/>
          <p:cNvSpPr/>
          <p:nvPr/>
        </p:nvSpPr>
        <p:spPr>
          <a:xfrm>
            <a:off x="409067" y="1152144"/>
            <a:ext cx="96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98904" y="1167907"/>
            <a:ext cx="100690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9DCA0A1-D90B-4079-9608-07E932993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398169"/>
              </p:ext>
            </p:extLst>
          </p:nvPr>
        </p:nvGraphicFramePr>
        <p:xfrm>
          <a:off x="409066" y="1331119"/>
          <a:ext cx="10486821" cy="461033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456155">
                  <a:extLst>
                    <a:ext uri="{9D8B030D-6E8A-4147-A177-3AD203B41FA5}">
                      <a16:colId xmlns:a16="http://schemas.microsoft.com/office/drawing/2014/main" val="887248934"/>
                    </a:ext>
                  </a:extLst>
                </a:gridCol>
                <a:gridCol w="742694">
                  <a:extLst>
                    <a:ext uri="{9D8B030D-6E8A-4147-A177-3AD203B41FA5}">
                      <a16:colId xmlns:a16="http://schemas.microsoft.com/office/drawing/2014/main" val="3144439272"/>
                    </a:ext>
                  </a:extLst>
                </a:gridCol>
                <a:gridCol w="1029867">
                  <a:extLst>
                    <a:ext uri="{9D8B030D-6E8A-4147-A177-3AD203B41FA5}">
                      <a16:colId xmlns:a16="http://schemas.microsoft.com/office/drawing/2014/main" val="2055856082"/>
                    </a:ext>
                  </a:extLst>
                </a:gridCol>
                <a:gridCol w="1698412">
                  <a:extLst>
                    <a:ext uri="{9D8B030D-6E8A-4147-A177-3AD203B41FA5}">
                      <a16:colId xmlns:a16="http://schemas.microsoft.com/office/drawing/2014/main" val="1919622963"/>
                    </a:ext>
                  </a:extLst>
                </a:gridCol>
                <a:gridCol w="2559693">
                  <a:extLst>
                    <a:ext uri="{9D8B030D-6E8A-4147-A177-3AD203B41FA5}">
                      <a16:colId xmlns:a16="http://schemas.microsoft.com/office/drawing/2014/main" val="151415388"/>
                    </a:ext>
                  </a:extLst>
                </a:gridCol>
              </a:tblGrid>
              <a:tr h="401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Composition and establishment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Don’t Know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Comments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3453433"/>
                  </a:ext>
                </a:extLst>
              </a:tr>
              <a:tr h="65160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 Does the Committee have written terms of reference that adequately and accurately define its role, purpose and accountabilities?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EASC Directions 2014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EASC Regulations 2014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Explanatory memorandum for EASC Directions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3683951"/>
                  </a:ext>
                </a:extLst>
              </a:tr>
              <a:tr h="37995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2. Have the terms of reference been adopted by the Committee?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Not applicable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3604436"/>
                  </a:ext>
                </a:extLst>
              </a:tr>
              <a:tr h="56993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3. Are the terms of reference reviewed annually to ensure they remain fit for purpose?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Not applicable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892587"/>
                  </a:ext>
                </a:extLst>
              </a:tr>
              <a:tr h="200534">
                <a:tc rowSpan="2"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4. Does the Committee have an annual work plan in place? 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- If yes, is it reviewed regularly?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112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Forward plan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2303115"/>
                  </a:ext>
                </a:extLst>
              </a:tr>
              <a:tr h="36940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each meeting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0233474"/>
                  </a:ext>
                </a:extLst>
              </a:tr>
              <a:tr h="642256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5. Has the Committee been provided with sufficient membership, authority and resources to perform its role effectively and objectively?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228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?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4782532"/>
                  </a:ext>
                </a:extLst>
              </a:tr>
              <a:tr h="198524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6. Does the Committee monitor its attendance?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112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112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Within the Annual Report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6739258"/>
                  </a:ext>
                </a:extLst>
              </a:tr>
              <a:tr h="94989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7. Is the Committee membership appropriate, in terms of available skills, expertise? 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- If no, please elaborate within comments section.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?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491081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1D4C8271-0291-46E4-A15F-C4A06F375A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5375" y="20431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575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10582206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>
                <a:solidFill>
                  <a:srgbClr val="325083"/>
                </a:solidFill>
              </a:rPr>
              <a:t>Effective functioning – Committee</a:t>
            </a:r>
          </a:p>
        </p:txBody>
      </p:sp>
      <p:sp>
        <p:nvSpPr>
          <p:cNvPr id="2" name="Rectangle 1"/>
          <p:cNvSpPr/>
          <p:nvPr/>
        </p:nvSpPr>
        <p:spPr>
          <a:xfrm>
            <a:off x="387678" y="1354863"/>
            <a:ext cx="9676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631C7DE-2B9B-4CD1-851C-A5A5030882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333342"/>
              </p:ext>
            </p:extLst>
          </p:nvPr>
        </p:nvGraphicFramePr>
        <p:xfrm>
          <a:off x="387678" y="1207448"/>
          <a:ext cx="10486821" cy="45751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956109">
                  <a:extLst>
                    <a:ext uri="{9D8B030D-6E8A-4147-A177-3AD203B41FA5}">
                      <a16:colId xmlns:a16="http://schemas.microsoft.com/office/drawing/2014/main" val="3113641538"/>
                    </a:ext>
                  </a:extLst>
                </a:gridCol>
                <a:gridCol w="637563">
                  <a:extLst>
                    <a:ext uri="{9D8B030D-6E8A-4147-A177-3AD203B41FA5}">
                      <a16:colId xmlns:a16="http://schemas.microsoft.com/office/drawing/2014/main" val="1658757212"/>
                    </a:ext>
                  </a:extLst>
                </a:gridCol>
                <a:gridCol w="635044">
                  <a:extLst>
                    <a:ext uri="{9D8B030D-6E8A-4147-A177-3AD203B41FA5}">
                      <a16:colId xmlns:a16="http://schemas.microsoft.com/office/drawing/2014/main" val="89248528"/>
                    </a:ext>
                  </a:extLst>
                </a:gridCol>
                <a:gridCol w="1698412">
                  <a:extLst>
                    <a:ext uri="{9D8B030D-6E8A-4147-A177-3AD203B41FA5}">
                      <a16:colId xmlns:a16="http://schemas.microsoft.com/office/drawing/2014/main" val="1880514780"/>
                    </a:ext>
                  </a:extLst>
                </a:gridCol>
                <a:gridCol w="2559693">
                  <a:extLst>
                    <a:ext uri="{9D8B030D-6E8A-4147-A177-3AD203B41FA5}">
                      <a16:colId xmlns:a16="http://schemas.microsoft.com/office/drawing/2014/main" val="1507439466"/>
                    </a:ext>
                  </a:extLst>
                </a:gridCol>
              </a:tblGrid>
              <a:tr h="401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Don’t Know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Comments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8267788"/>
                  </a:ext>
                </a:extLst>
              </a:tr>
              <a:tr h="43000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8. Is there effective challenge, scrutiny and learning lessons from all Members?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2757870"/>
                  </a:ext>
                </a:extLst>
              </a:tr>
              <a:tr h="37995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9. Do the Health Boards review the progress and outputs of the Committee?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543121"/>
                  </a:ext>
                </a:extLst>
              </a:tr>
              <a:tr h="56993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10. Does the Committee report regularly to health boards and through action notes and make clear recommendations when necessary?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All confirmed minutes and a Chair’s summary are sent to all health boards following Committee meetings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0950186"/>
                  </a:ext>
                </a:extLst>
              </a:tr>
              <a:tr h="200534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11. Does the Committee periodically assess its own effectiveness?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112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112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Annual Report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7373882"/>
                  </a:ext>
                </a:extLst>
              </a:tr>
              <a:tr h="45222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12. Can members give appropriate feedback on the effectiveness of the Chair and the Secretariat?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7612520"/>
                  </a:ext>
                </a:extLst>
              </a:tr>
              <a:tr h="444616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13 Has the Committee determined the appropriate level of detail it wishes to receive from reports?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6774873"/>
                  </a:ext>
                </a:extLst>
              </a:tr>
              <a:tr h="198524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14.Does the Committee receive the appropriate level of timely and accurate information to allow it to fulfil its role?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112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1446661"/>
                  </a:ext>
                </a:extLst>
              </a:tr>
              <a:tr h="452281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15. Does the Committee have sufficient time to cover its business?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? 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0520045"/>
                  </a:ext>
                </a:extLst>
              </a:tr>
              <a:tr h="369116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b="1" kern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Arial" panose="020B0604020202020204" pitchFamily="34" charset="0"/>
                        </a:rPr>
                        <a:t>16. Does the Committee effectively monitor – or ensure monitoring of - agreed actions?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Action log and forward look received at every meeting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7856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20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C163D6C-F46C-4AC9-A57D-F4F5C8C4E5F7}"/>
              </a:ext>
            </a:extLst>
          </p:cNvPr>
          <p:cNvSpPr txBox="1">
            <a:spLocks/>
          </p:cNvSpPr>
          <p:nvPr/>
        </p:nvSpPr>
        <p:spPr>
          <a:xfrm>
            <a:off x="409067" y="204724"/>
            <a:ext cx="10582206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>
                <a:solidFill>
                  <a:srgbClr val="325083"/>
                </a:solidFill>
              </a:rPr>
              <a:t>Effective functioning – Committee (continued)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CC96869-C8C9-49DE-8B64-906E03AD7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730622"/>
              </p:ext>
            </p:extLst>
          </p:nvPr>
        </p:nvGraphicFramePr>
        <p:xfrm>
          <a:off x="378692" y="1200728"/>
          <a:ext cx="10495808" cy="296383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960356">
                  <a:extLst>
                    <a:ext uri="{9D8B030D-6E8A-4147-A177-3AD203B41FA5}">
                      <a16:colId xmlns:a16="http://schemas.microsoft.com/office/drawing/2014/main" val="3113641538"/>
                    </a:ext>
                  </a:extLst>
                </a:gridCol>
                <a:gridCol w="638109">
                  <a:extLst>
                    <a:ext uri="{9D8B030D-6E8A-4147-A177-3AD203B41FA5}">
                      <a16:colId xmlns:a16="http://schemas.microsoft.com/office/drawing/2014/main" val="1658757212"/>
                    </a:ext>
                  </a:extLst>
                </a:gridCol>
                <a:gridCol w="635588">
                  <a:extLst>
                    <a:ext uri="{9D8B030D-6E8A-4147-A177-3AD203B41FA5}">
                      <a16:colId xmlns:a16="http://schemas.microsoft.com/office/drawing/2014/main" val="89248528"/>
                    </a:ext>
                  </a:extLst>
                </a:gridCol>
                <a:gridCol w="1699868">
                  <a:extLst>
                    <a:ext uri="{9D8B030D-6E8A-4147-A177-3AD203B41FA5}">
                      <a16:colId xmlns:a16="http://schemas.microsoft.com/office/drawing/2014/main" val="1880514780"/>
                    </a:ext>
                  </a:extLst>
                </a:gridCol>
                <a:gridCol w="2561887">
                  <a:extLst>
                    <a:ext uri="{9D8B030D-6E8A-4147-A177-3AD203B41FA5}">
                      <a16:colId xmlns:a16="http://schemas.microsoft.com/office/drawing/2014/main" val="1507439466"/>
                    </a:ext>
                  </a:extLst>
                </a:gridCol>
              </a:tblGrid>
              <a:tr h="4019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Don’t Know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Comments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8267788"/>
                  </a:ext>
                </a:extLst>
              </a:tr>
              <a:tr h="430986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17. Are members particularly those new to the Committee, provided with training?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2757870"/>
                  </a:ext>
                </a:extLst>
              </a:tr>
              <a:tr h="380823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18. Has the Committee formally considered how it integrates with other groups and meetings?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543121"/>
                  </a:ext>
                </a:extLst>
              </a:tr>
              <a:tr h="571234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19. Where they exist, does the Committee receive timely and appropriate feedback from its sub-groups 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Minutes of all sub groups received at meetings for approval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0950186"/>
                  </a:ext>
                </a:extLst>
              </a:tr>
              <a:tr h="366591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20.Does the Committee provide clear direction to its sub-groups?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112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112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7373882"/>
                  </a:ext>
                </a:extLst>
              </a:tr>
              <a:tr h="366591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21. Does the Committee produce an Annual Report of its work? 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This year is the second annual report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7612520"/>
                  </a:ext>
                </a:extLst>
              </a:tr>
              <a:tr h="445627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If yes (to Q 22) - Do all members contribute to and review the Groups Annual Report?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6774873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72656F3-87C4-4CB1-A74A-31B0B803C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810782"/>
              </p:ext>
            </p:extLst>
          </p:nvPr>
        </p:nvGraphicFramePr>
        <p:xfrm>
          <a:off x="456759" y="4432270"/>
          <a:ext cx="10486821" cy="162843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956109">
                  <a:extLst>
                    <a:ext uri="{9D8B030D-6E8A-4147-A177-3AD203B41FA5}">
                      <a16:colId xmlns:a16="http://schemas.microsoft.com/office/drawing/2014/main" val="1472972100"/>
                    </a:ext>
                  </a:extLst>
                </a:gridCol>
                <a:gridCol w="637563">
                  <a:extLst>
                    <a:ext uri="{9D8B030D-6E8A-4147-A177-3AD203B41FA5}">
                      <a16:colId xmlns:a16="http://schemas.microsoft.com/office/drawing/2014/main" val="3822227246"/>
                    </a:ext>
                  </a:extLst>
                </a:gridCol>
                <a:gridCol w="635044">
                  <a:extLst>
                    <a:ext uri="{9D8B030D-6E8A-4147-A177-3AD203B41FA5}">
                      <a16:colId xmlns:a16="http://schemas.microsoft.com/office/drawing/2014/main" val="1127724166"/>
                    </a:ext>
                  </a:extLst>
                </a:gridCol>
                <a:gridCol w="1698412">
                  <a:extLst>
                    <a:ext uri="{9D8B030D-6E8A-4147-A177-3AD203B41FA5}">
                      <a16:colId xmlns:a16="http://schemas.microsoft.com/office/drawing/2014/main" val="3613159620"/>
                    </a:ext>
                  </a:extLst>
                </a:gridCol>
                <a:gridCol w="2559693">
                  <a:extLst>
                    <a:ext uri="{9D8B030D-6E8A-4147-A177-3AD203B41FA5}">
                      <a16:colId xmlns:a16="http://schemas.microsoft.com/office/drawing/2014/main" val="3754441358"/>
                    </a:ext>
                  </a:extLst>
                </a:gridCol>
              </a:tblGrid>
              <a:tr h="4669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Compliance with the law and regulations governing the NHS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Don’t Know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Comments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3557247"/>
                  </a:ext>
                </a:extLst>
              </a:tr>
              <a:tr h="43000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22. Does the Committee have a mechanism to keep it aware of topical issues?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Focus on sessions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Forward Look and CASC Report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4007465"/>
                  </a:ext>
                </a:extLst>
              </a:tr>
              <a:tr h="37995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23. Does the Committee have a mechanism to keep it aware of any related legal /regulatory guidance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√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Committee Secretary member of Board Secretary Peer Group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Chairs meetings and CEO meetings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200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807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10437898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>
                <a:solidFill>
                  <a:srgbClr val="325083"/>
                </a:solidFill>
              </a:rPr>
              <a:t>Assurance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C48BCA-68F1-4FC7-ACE4-A0040A1533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86013"/>
              </p:ext>
            </p:extLst>
          </p:nvPr>
        </p:nvGraphicFramePr>
        <p:xfrm>
          <a:off x="378692" y="1200728"/>
          <a:ext cx="10495808" cy="370280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960356">
                  <a:extLst>
                    <a:ext uri="{9D8B030D-6E8A-4147-A177-3AD203B41FA5}">
                      <a16:colId xmlns:a16="http://schemas.microsoft.com/office/drawing/2014/main" val="3113641538"/>
                    </a:ext>
                  </a:extLst>
                </a:gridCol>
                <a:gridCol w="638109">
                  <a:extLst>
                    <a:ext uri="{9D8B030D-6E8A-4147-A177-3AD203B41FA5}">
                      <a16:colId xmlns:a16="http://schemas.microsoft.com/office/drawing/2014/main" val="1658757212"/>
                    </a:ext>
                  </a:extLst>
                </a:gridCol>
                <a:gridCol w="635588">
                  <a:extLst>
                    <a:ext uri="{9D8B030D-6E8A-4147-A177-3AD203B41FA5}">
                      <a16:colId xmlns:a16="http://schemas.microsoft.com/office/drawing/2014/main" val="89248528"/>
                    </a:ext>
                  </a:extLst>
                </a:gridCol>
                <a:gridCol w="1699868">
                  <a:extLst>
                    <a:ext uri="{9D8B030D-6E8A-4147-A177-3AD203B41FA5}">
                      <a16:colId xmlns:a16="http://schemas.microsoft.com/office/drawing/2014/main" val="1880514780"/>
                    </a:ext>
                  </a:extLst>
                </a:gridCol>
                <a:gridCol w="2561887">
                  <a:extLst>
                    <a:ext uri="{9D8B030D-6E8A-4147-A177-3AD203B41FA5}">
                      <a16:colId xmlns:a16="http://schemas.microsoft.com/office/drawing/2014/main" val="1507439466"/>
                    </a:ext>
                  </a:extLst>
                </a:gridCol>
              </a:tblGrid>
              <a:tr h="4019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Don’t Know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Comments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8267788"/>
                  </a:ext>
                </a:extLst>
              </a:tr>
              <a:tr h="430986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25. Does the Committee receive timely exception reports about the work of external regulatory and inspection bodies?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√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2757870"/>
                  </a:ext>
                </a:extLst>
              </a:tr>
              <a:tr h="380823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26. Does the Committee receive timely information</a:t>
                      </a: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on performance concerns?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√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543121"/>
                  </a:ext>
                </a:extLst>
              </a:tr>
              <a:tr h="46269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27. Are all reports clear, concise, and readily understood? 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0950186"/>
                  </a:ext>
                </a:extLst>
              </a:tr>
              <a:tr h="366591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28. Is the Committee able to refer matters outside its own jurisdiction and if yes, is any feedback reviewed on such matters?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1120" algn="ctr">
                        <a:spcAft>
                          <a:spcPts val="0"/>
                        </a:spcAft>
                      </a:pPr>
                      <a:r>
                        <a:rPr kumimoji="0" lang="en-GB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√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Links to other national groups such as National Primary Care Board and Urgent and Emergency Care Board; peer groups etc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7373882"/>
                  </a:ext>
                </a:extLst>
              </a:tr>
              <a:tr h="366591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29. If considered appropriate, does the Committee know the process to be followed should it need to escalate matters?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√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7612520"/>
                  </a:ext>
                </a:extLst>
              </a:tr>
              <a:tr h="445627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30. In relation to the Risk Register, does the Committee appropriately review the risks assigned to it?  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√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Each meeting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6774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6657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57800" y="177986"/>
            <a:ext cx="10480775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>
                <a:solidFill>
                  <a:srgbClr val="325083"/>
                </a:solidFill>
              </a:rPr>
              <a:t>Other issues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24DA077-3F2B-439C-A92E-0A39DEECF5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988335"/>
              </p:ext>
            </p:extLst>
          </p:nvPr>
        </p:nvGraphicFramePr>
        <p:xfrm>
          <a:off x="378692" y="1200728"/>
          <a:ext cx="10495808" cy="234278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960356">
                  <a:extLst>
                    <a:ext uri="{9D8B030D-6E8A-4147-A177-3AD203B41FA5}">
                      <a16:colId xmlns:a16="http://schemas.microsoft.com/office/drawing/2014/main" val="3113641538"/>
                    </a:ext>
                  </a:extLst>
                </a:gridCol>
                <a:gridCol w="638109">
                  <a:extLst>
                    <a:ext uri="{9D8B030D-6E8A-4147-A177-3AD203B41FA5}">
                      <a16:colId xmlns:a16="http://schemas.microsoft.com/office/drawing/2014/main" val="1658757212"/>
                    </a:ext>
                  </a:extLst>
                </a:gridCol>
                <a:gridCol w="635588">
                  <a:extLst>
                    <a:ext uri="{9D8B030D-6E8A-4147-A177-3AD203B41FA5}">
                      <a16:colId xmlns:a16="http://schemas.microsoft.com/office/drawing/2014/main" val="89248528"/>
                    </a:ext>
                  </a:extLst>
                </a:gridCol>
                <a:gridCol w="1699868">
                  <a:extLst>
                    <a:ext uri="{9D8B030D-6E8A-4147-A177-3AD203B41FA5}">
                      <a16:colId xmlns:a16="http://schemas.microsoft.com/office/drawing/2014/main" val="1880514780"/>
                    </a:ext>
                  </a:extLst>
                </a:gridCol>
                <a:gridCol w="2561887">
                  <a:extLst>
                    <a:ext uri="{9D8B030D-6E8A-4147-A177-3AD203B41FA5}">
                      <a16:colId xmlns:a16="http://schemas.microsoft.com/office/drawing/2014/main" val="1507439466"/>
                    </a:ext>
                  </a:extLst>
                </a:gridCol>
              </a:tblGrid>
              <a:tr h="4019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Don’t Know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Comments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8267788"/>
                  </a:ext>
                </a:extLst>
              </a:tr>
              <a:tr h="430986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31. Does the Committee meet the appropriate</a:t>
                      </a: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number of times to deal with planned matters, development and liaison?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√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6 times a year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2757870"/>
                  </a:ext>
                </a:extLst>
              </a:tr>
              <a:tr h="380823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32. Are arrangements in place to call ad hoc</a:t>
                      </a: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meetings when necessary?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√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In line with Standing Orders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543121"/>
                  </a:ext>
                </a:extLst>
              </a:tr>
              <a:tr h="46269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33. Are Committee members notified of urgent matters when appropriate?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√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Latest information in CASC Report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0950186"/>
                  </a:ext>
                </a:extLst>
              </a:tr>
              <a:tr h="366591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34. Does the Committee make the EASC Team aware of issues of staff capacity and skills that</a:t>
                      </a: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impact on the running of the committee?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1120" algn="ctr"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737388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2DD3D73-B192-415A-B89A-5ADD3524FE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101407"/>
              </p:ext>
            </p:extLst>
          </p:nvPr>
        </p:nvGraphicFramePr>
        <p:xfrm>
          <a:off x="378692" y="3687981"/>
          <a:ext cx="10495808" cy="138160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960356">
                  <a:extLst>
                    <a:ext uri="{9D8B030D-6E8A-4147-A177-3AD203B41FA5}">
                      <a16:colId xmlns:a16="http://schemas.microsoft.com/office/drawing/2014/main" val="1370309640"/>
                    </a:ext>
                  </a:extLst>
                </a:gridCol>
                <a:gridCol w="638109">
                  <a:extLst>
                    <a:ext uri="{9D8B030D-6E8A-4147-A177-3AD203B41FA5}">
                      <a16:colId xmlns:a16="http://schemas.microsoft.com/office/drawing/2014/main" val="11687939"/>
                    </a:ext>
                  </a:extLst>
                </a:gridCol>
                <a:gridCol w="635588">
                  <a:extLst>
                    <a:ext uri="{9D8B030D-6E8A-4147-A177-3AD203B41FA5}">
                      <a16:colId xmlns:a16="http://schemas.microsoft.com/office/drawing/2014/main" val="1909902882"/>
                    </a:ext>
                  </a:extLst>
                </a:gridCol>
                <a:gridCol w="1699868">
                  <a:extLst>
                    <a:ext uri="{9D8B030D-6E8A-4147-A177-3AD203B41FA5}">
                      <a16:colId xmlns:a16="http://schemas.microsoft.com/office/drawing/2014/main" val="1903784283"/>
                    </a:ext>
                  </a:extLst>
                </a:gridCol>
                <a:gridCol w="2561887">
                  <a:extLst>
                    <a:ext uri="{9D8B030D-6E8A-4147-A177-3AD203B41FA5}">
                      <a16:colId xmlns:a16="http://schemas.microsoft.com/office/drawing/2014/main" val="490161251"/>
                    </a:ext>
                  </a:extLst>
                </a:gridCol>
              </a:tblGrid>
              <a:tr h="4019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Don’t Know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Comments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5251691"/>
                  </a:ext>
                </a:extLst>
              </a:tr>
              <a:tr h="430986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35. Are the Committee’s costs appropriate to the perceived risks and benefits? 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1362507"/>
                  </a:ext>
                </a:extLst>
              </a:tr>
              <a:tr h="380823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36. Are papers circulated in good time and are minutes and agreed actions, received as soon as possible after meetings?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3964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1922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7466" y="177986"/>
            <a:ext cx="10567033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>
                <a:solidFill>
                  <a:srgbClr val="325083"/>
                </a:solidFill>
              </a:rPr>
              <a:t>Questions for consideration and discussion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71875A8-1800-4B3C-9BFD-E1EB0F6EF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486852"/>
              </p:ext>
            </p:extLst>
          </p:nvPr>
        </p:nvGraphicFramePr>
        <p:xfrm>
          <a:off x="378692" y="1200728"/>
          <a:ext cx="10495808" cy="204307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960356">
                  <a:extLst>
                    <a:ext uri="{9D8B030D-6E8A-4147-A177-3AD203B41FA5}">
                      <a16:colId xmlns:a16="http://schemas.microsoft.com/office/drawing/2014/main" val="3113641538"/>
                    </a:ext>
                  </a:extLst>
                </a:gridCol>
                <a:gridCol w="638109">
                  <a:extLst>
                    <a:ext uri="{9D8B030D-6E8A-4147-A177-3AD203B41FA5}">
                      <a16:colId xmlns:a16="http://schemas.microsoft.com/office/drawing/2014/main" val="1658757212"/>
                    </a:ext>
                  </a:extLst>
                </a:gridCol>
                <a:gridCol w="635588">
                  <a:extLst>
                    <a:ext uri="{9D8B030D-6E8A-4147-A177-3AD203B41FA5}">
                      <a16:colId xmlns:a16="http://schemas.microsoft.com/office/drawing/2014/main" val="89248528"/>
                    </a:ext>
                  </a:extLst>
                </a:gridCol>
                <a:gridCol w="1699868">
                  <a:extLst>
                    <a:ext uri="{9D8B030D-6E8A-4147-A177-3AD203B41FA5}">
                      <a16:colId xmlns:a16="http://schemas.microsoft.com/office/drawing/2014/main" val="1880514780"/>
                    </a:ext>
                  </a:extLst>
                </a:gridCol>
                <a:gridCol w="2561887">
                  <a:extLst>
                    <a:ext uri="{9D8B030D-6E8A-4147-A177-3AD203B41FA5}">
                      <a16:colId xmlns:a16="http://schemas.microsoft.com/office/drawing/2014/main" val="1507439466"/>
                    </a:ext>
                  </a:extLst>
                </a:gridCol>
              </a:tblGrid>
              <a:tr h="4019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Don’t Know (√)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Comments</a:t>
                      </a: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8267788"/>
                  </a:ext>
                </a:extLst>
              </a:tr>
              <a:tr h="430986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37. Does the Committee ensure that its work is fully conveyed to wider organisations?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2757870"/>
                  </a:ext>
                </a:extLst>
              </a:tr>
              <a:tr h="380823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38. Is the work of the Committee’s duplicated elsewhere? if yes, please elaborate.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√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543121"/>
                  </a:ext>
                </a:extLst>
              </a:tr>
              <a:tr h="462699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39. Do you consider the Committee to be effective in discharging its duties in line with the legislation?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0950186"/>
                  </a:ext>
                </a:extLst>
              </a:tr>
              <a:tr h="366591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GB" sz="12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40.Do you have any suggestions on how the work of the Committee could be improved or strengthened?</a:t>
                      </a: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1120" algn="ctr"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7373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874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0248" y="1559159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Emergency Ambulance Services Committee</a:t>
            </a:r>
            <a:br>
              <a:rPr lang="en-US" sz="3600" b="1" dirty="0">
                <a:solidFill>
                  <a:schemeClr val="bg1"/>
                </a:solidFill>
              </a:rPr>
            </a:br>
            <a:endParaRPr lang="en-US" sz="3600" b="1" dirty="0">
              <a:solidFill>
                <a:schemeClr val="bg1"/>
              </a:solidFill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</a:rPr>
              <a:t>11 May 2021</a:t>
            </a:r>
          </a:p>
          <a:p>
            <a:pPr algn="ctr"/>
            <a:endParaRPr lang="en-US" sz="3600" b="1" dirty="0">
              <a:solidFill>
                <a:schemeClr val="bg1"/>
              </a:solidFill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</a:rPr>
              <a:t>Anything further to add?</a:t>
            </a:r>
          </a:p>
          <a:p>
            <a:pPr algn="ctr"/>
            <a:endParaRPr lang="en-US" sz="3600" b="1" dirty="0">
              <a:solidFill>
                <a:schemeClr val="bg1"/>
              </a:solidFill>
            </a:endParaRPr>
          </a:p>
          <a:p>
            <a:pPr algn="ctr"/>
            <a:endParaRPr lang="en-US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31859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325083"/>
      </a:dk1>
      <a:lt1>
        <a:srgbClr val="D7B37E"/>
      </a:lt1>
      <a:dk2>
        <a:srgbClr val="325083"/>
      </a:dk2>
      <a:lt2>
        <a:srgbClr val="D7B37E"/>
      </a:lt2>
      <a:accent1>
        <a:srgbClr val="DD2F33"/>
      </a:accent1>
      <a:accent2>
        <a:srgbClr val="6DA396"/>
      </a:accent2>
      <a:accent3>
        <a:srgbClr val="3BAACE"/>
      </a:accent3>
      <a:accent4>
        <a:srgbClr val="FFC000"/>
      </a:accent4>
      <a:accent5>
        <a:srgbClr val="F28D4F"/>
      </a:accent5>
      <a:accent6>
        <a:srgbClr val="D6B95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cap="all" spc="300" baseline="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7027</TotalTime>
  <Words>1107</Words>
  <Application>Microsoft Office PowerPoint</Application>
  <PresentationFormat>Widescreen</PresentationFormat>
  <Paragraphs>189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Georgia</vt:lpstr>
      <vt:lpstr>Times New Roman</vt:lpstr>
      <vt:lpstr>Verdana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Whitehead (Cwm Taf UHB - NCCU)</dc:creator>
  <cp:lastModifiedBy>Gwenan Roberts (CTM UHB - NCCU Corporate Services)</cp:lastModifiedBy>
  <cp:revision>152</cp:revision>
  <cp:lastPrinted>2019-10-22T09:39:24Z</cp:lastPrinted>
  <dcterms:created xsi:type="dcterms:W3CDTF">2019-04-25T14:10:43Z</dcterms:created>
  <dcterms:modified xsi:type="dcterms:W3CDTF">2021-05-11T07:37:22Z</dcterms:modified>
</cp:coreProperties>
</file>