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Ex1.xml" ContentType="application/vnd.ms-office.chartex+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406" r:id="rId5"/>
    <p:sldId id="381" r:id="rId6"/>
    <p:sldId id="402" r:id="rId7"/>
    <p:sldId id="408" r:id="rId8"/>
    <p:sldId id="344" r:id="rId9"/>
    <p:sldId id="416" r:id="rId10"/>
    <p:sldId id="409" r:id="rId11"/>
    <p:sldId id="417" r:id="rId12"/>
    <p:sldId id="401" r:id="rId13"/>
    <p:sldId id="404" r:id="rId14"/>
    <p:sldId id="411" r:id="rId15"/>
    <p:sldId id="412" r:id="rId16"/>
    <p:sldId id="418" r:id="rId17"/>
    <p:sldId id="419" r:id="rId18"/>
    <p:sldId id="420" r:id="rId19"/>
    <p:sldId id="413" r:id="rId20"/>
    <p:sldId id="410" r:id="rId21"/>
    <p:sldId id="415" r:id="rId22"/>
    <p:sldId id="414" r:id="rId23"/>
    <p:sldId id="308" r:id="rId24"/>
    <p:sldId id="405" r:id="rId25"/>
    <p:sldId id="399" r:id="rId26"/>
    <p:sldId id="400" r:id="rId2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el Marsh (Welsh Ambulance Service NHS Trust)" initials="RM(ASNT" lastIdx="9" clrIdx="0">
    <p:extLst>
      <p:ext uri="{19B8F6BF-5375-455C-9EA6-DF929625EA0E}">
        <p15:presenceInfo xmlns:p15="http://schemas.microsoft.com/office/powerpoint/2012/main" userId="S::Rachel.Marsh3@wales.nhs.uk::140e0af8-8ca4-4230-b2e2-5a5a5608ff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33BC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A84423-F995-4216-8AB4-B0E66755F53E}" v="120" dt="2021-05-10T14:28:22.0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ra144491\AppData\Local\Microsoft\Windows\INetCache\IE\HA5498QJ\005f326a-9390-44c7-bcf6-d9c5951b868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sz="2400"/>
              <a:t>Call</a:t>
            </a:r>
            <a:r>
              <a:rPr lang="en-GB" sz="2400" baseline="0"/>
              <a:t> Priorities in 2019</a:t>
            </a:r>
            <a:endParaRPr lang="en-GB" sz="240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Incidents via 999</c:v>
                </c:pt>
              </c:strCache>
            </c:strRef>
          </c:tx>
          <c:spPr>
            <a:solidFill>
              <a:schemeClr val="accent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A772-4097-A5FE-73E0DBFE871E}"/>
              </c:ext>
            </c:extLst>
          </c:dPt>
          <c:dPt>
            <c:idx val="1"/>
            <c:invertIfNegative val="0"/>
            <c:bubble3D val="0"/>
            <c:spPr>
              <a:solidFill>
                <a:srgbClr val="FFC000"/>
              </a:solidFill>
              <a:ln>
                <a:noFill/>
              </a:ln>
              <a:effectLst/>
            </c:spPr>
            <c:extLst>
              <c:ext xmlns:c16="http://schemas.microsoft.com/office/drawing/2014/chart" uri="{C3380CC4-5D6E-409C-BE32-E72D297353CC}">
                <c16:uniqueId val="{00000003-A772-4097-A5FE-73E0DBFE871E}"/>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A772-4097-A5FE-73E0DBFE871E}"/>
              </c:ext>
            </c:extLst>
          </c:dPt>
          <c:dPt>
            <c:idx val="3"/>
            <c:invertIfNegative val="0"/>
            <c:bubble3D val="0"/>
            <c:spPr>
              <a:solidFill>
                <a:srgbClr val="92D050"/>
              </a:solidFill>
              <a:ln>
                <a:noFill/>
              </a:ln>
              <a:effectLst/>
            </c:spPr>
            <c:extLst>
              <c:ext xmlns:c16="http://schemas.microsoft.com/office/drawing/2014/chart" uri="{C3380CC4-5D6E-409C-BE32-E72D297353CC}">
                <c16:uniqueId val="{00000007-A772-4097-A5FE-73E0DBFE871E}"/>
              </c:ext>
            </c:extLst>
          </c:dPt>
          <c:dPt>
            <c:idx val="4"/>
            <c:invertIfNegative val="0"/>
            <c:bubble3D val="0"/>
            <c:spPr>
              <a:solidFill>
                <a:srgbClr val="00B050"/>
              </a:solidFill>
              <a:ln>
                <a:noFill/>
              </a:ln>
              <a:effectLst/>
            </c:spPr>
            <c:extLst>
              <c:ext xmlns:c16="http://schemas.microsoft.com/office/drawing/2014/chart" uri="{C3380CC4-5D6E-409C-BE32-E72D297353CC}">
                <c16:uniqueId val="{00000009-A772-4097-A5FE-73E0DBFE871E}"/>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RED</c:v>
                </c:pt>
                <c:pt idx="1">
                  <c:v>AMBER1</c:v>
                </c:pt>
                <c:pt idx="2">
                  <c:v>AMBER2</c:v>
                </c:pt>
                <c:pt idx="3">
                  <c:v>GREEN2</c:v>
                </c:pt>
                <c:pt idx="4">
                  <c:v>GREEN3</c:v>
                </c:pt>
              </c:strCache>
            </c:strRef>
          </c:cat>
          <c:val>
            <c:numRef>
              <c:f>Sheet1!$B$2:$B$6</c:f>
              <c:numCache>
                <c:formatCode>#,##0</c:formatCode>
                <c:ptCount val="5"/>
                <c:pt idx="0">
                  <c:v>21705</c:v>
                </c:pt>
                <c:pt idx="1">
                  <c:v>173319</c:v>
                </c:pt>
                <c:pt idx="2">
                  <c:v>79663</c:v>
                </c:pt>
                <c:pt idx="3">
                  <c:v>16750</c:v>
                </c:pt>
                <c:pt idx="4">
                  <c:v>44851</c:v>
                </c:pt>
              </c:numCache>
            </c:numRef>
          </c:val>
          <c:extLst>
            <c:ext xmlns:c16="http://schemas.microsoft.com/office/drawing/2014/chart" uri="{C3380CC4-5D6E-409C-BE32-E72D297353CC}">
              <c16:uniqueId val="{0000000A-A772-4097-A5FE-73E0DBFE871E}"/>
            </c:ext>
          </c:extLst>
        </c:ser>
        <c:dLbls>
          <c:showLegendKey val="0"/>
          <c:showVal val="0"/>
          <c:showCatName val="0"/>
          <c:showSerName val="0"/>
          <c:showPercent val="0"/>
          <c:showBubbleSize val="0"/>
        </c:dLbls>
        <c:gapWidth val="219"/>
        <c:overlap val="-27"/>
        <c:axId val="602413064"/>
        <c:axId val="602416016"/>
      </c:barChart>
      <c:catAx>
        <c:axId val="602413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02416016"/>
        <c:crosses val="autoZero"/>
        <c:auto val="1"/>
        <c:lblAlgn val="ctr"/>
        <c:lblOffset val="100"/>
        <c:noMultiLvlLbl val="0"/>
      </c:catAx>
      <c:valAx>
        <c:axId val="602416016"/>
        <c:scaling>
          <c:orientation val="minMax"/>
        </c:scaling>
        <c:delete val="0"/>
        <c:axPos val="l"/>
        <c:majorGridlines>
          <c:spPr>
            <a:ln w="9525" cap="flat" cmpd="sng" algn="ctr">
              <a:noFill/>
              <a:round/>
            </a:ln>
            <a:effectLst/>
          </c:spPr>
        </c:majorGridlines>
        <c:numFmt formatCode="#,##0" sourceLinked="1"/>
        <c:majorTickMark val="none"/>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024130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Calls Offered and Answered </a:t>
            </a:r>
          </a:p>
          <a:p>
            <a:pPr>
              <a:defRPr/>
            </a:pPr>
            <a:r>
              <a:rPr lang="en-US"/>
              <a:t>Oct 16 - Present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Offered</c:v>
                </c:pt>
              </c:strCache>
            </c:strRef>
          </c:tx>
          <c:spPr>
            <a:ln w="28575" cap="rnd">
              <a:solidFill>
                <a:schemeClr val="accent1"/>
              </a:solidFill>
              <a:round/>
            </a:ln>
            <a:effectLst/>
          </c:spPr>
          <c:marker>
            <c:symbol val="none"/>
          </c:marker>
          <c:cat>
            <c:numRef>
              <c:f>Sheet1!$A$2:$A$56</c:f>
              <c:numCache>
                <c:formatCode>mmm\-yyyy</c:formatCode>
                <c:ptCount val="55"/>
                <c:pt idx="0">
                  <c:v>42644</c:v>
                </c:pt>
                <c:pt idx="1">
                  <c:v>42675</c:v>
                </c:pt>
                <c:pt idx="2">
                  <c:v>42705</c:v>
                </c:pt>
                <c:pt idx="3">
                  <c:v>42736</c:v>
                </c:pt>
                <c:pt idx="4">
                  <c:v>42767</c:v>
                </c:pt>
                <c:pt idx="5">
                  <c:v>42795</c:v>
                </c:pt>
                <c:pt idx="6">
                  <c:v>42826</c:v>
                </c:pt>
                <c:pt idx="7">
                  <c:v>42856</c:v>
                </c:pt>
                <c:pt idx="8">
                  <c:v>42887</c:v>
                </c:pt>
                <c:pt idx="9">
                  <c:v>42917</c:v>
                </c:pt>
                <c:pt idx="10">
                  <c:v>42948</c:v>
                </c:pt>
                <c:pt idx="11">
                  <c:v>42979</c:v>
                </c:pt>
                <c:pt idx="12">
                  <c:v>43009</c:v>
                </c:pt>
                <c:pt idx="13">
                  <c:v>43040</c:v>
                </c:pt>
                <c:pt idx="14">
                  <c:v>43070</c:v>
                </c:pt>
                <c:pt idx="15">
                  <c:v>43101</c:v>
                </c:pt>
                <c:pt idx="16">
                  <c:v>43132</c:v>
                </c:pt>
                <c:pt idx="17">
                  <c:v>43160</c:v>
                </c:pt>
                <c:pt idx="18">
                  <c:v>43191</c:v>
                </c:pt>
                <c:pt idx="19">
                  <c:v>43221</c:v>
                </c:pt>
                <c:pt idx="20">
                  <c:v>43252</c:v>
                </c:pt>
                <c:pt idx="21">
                  <c:v>43282</c:v>
                </c:pt>
                <c:pt idx="22">
                  <c:v>43313</c:v>
                </c:pt>
                <c:pt idx="23">
                  <c:v>43344</c:v>
                </c:pt>
                <c:pt idx="24">
                  <c:v>43374</c:v>
                </c:pt>
                <c:pt idx="25">
                  <c:v>43405</c:v>
                </c:pt>
                <c:pt idx="26">
                  <c:v>43435</c:v>
                </c:pt>
                <c:pt idx="27">
                  <c:v>43466</c:v>
                </c:pt>
                <c:pt idx="28">
                  <c:v>43497</c:v>
                </c:pt>
                <c:pt idx="29">
                  <c:v>43525</c:v>
                </c:pt>
                <c:pt idx="30">
                  <c:v>43556</c:v>
                </c:pt>
                <c:pt idx="31">
                  <c:v>43586</c:v>
                </c:pt>
                <c:pt idx="32">
                  <c:v>43617</c:v>
                </c:pt>
                <c:pt idx="33">
                  <c:v>43647</c:v>
                </c:pt>
                <c:pt idx="34">
                  <c:v>43678</c:v>
                </c:pt>
                <c:pt idx="35">
                  <c:v>43709</c:v>
                </c:pt>
                <c:pt idx="36">
                  <c:v>43739</c:v>
                </c:pt>
                <c:pt idx="37">
                  <c:v>43770</c:v>
                </c:pt>
                <c:pt idx="38">
                  <c:v>43800</c:v>
                </c:pt>
                <c:pt idx="39">
                  <c:v>43831</c:v>
                </c:pt>
                <c:pt idx="40">
                  <c:v>43862</c:v>
                </c:pt>
                <c:pt idx="41">
                  <c:v>43891</c:v>
                </c:pt>
                <c:pt idx="42">
                  <c:v>43922</c:v>
                </c:pt>
                <c:pt idx="43">
                  <c:v>43952</c:v>
                </c:pt>
                <c:pt idx="44">
                  <c:v>43983</c:v>
                </c:pt>
                <c:pt idx="45">
                  <c:v>44013</c:v>
                </c:pt>
                <c:pt idx="46">
                  <c:v>44044</c:v>
                </c:pt>
                <c:pt idx="47">
                  <c:v>44075</c:v>
                </c:pt>
                <c:pt idx="48">
                  <c:v>44105</c:v>
                </c:pt>
                <c:pt idx="49">
                  <c:v>44136</c:v>
                </c:pt>
                <c:pt idx="50">
                  <c:v>44166</c:v>
                </c:pt>
                <c:pt idx="51">
                  <c:v>44197</c:v>
                </c:pt>
                <c:pt idx="52">
                  <c:v>44228</c:v>
                </c:pt>
                <c:pt idx="53">
                  <c:v>44256</c:v>
                </c:pt>
                <c:pt idx="54">
                  <c:v>44287</c:v>
                </c:pt>
              </c:numCache>
            </c:numRef>
          </c:cat>
          <c:val>
            <c:numRef>
              <c:f>Sheet1!$B$2:$B$56</c:f>
              <c:numCache>
                <c:formatCode>General</c:formatCode>
                <c:ptCount val="55"/>
                <c:pt idx="0">
                  <c:v>7048</c:v>
                </c:pt>
                <c:pt idx="1">
                  <c:v>11631</c:v>
                </c:pt>
                <c:pt idx="2">
                  <c:v>15562</c:v>
                </c:pt>
                <c:pt idx="3">
                  <c:v>14050</c:v>
                </c:pt>
                <c:pt idx="4">
                  <c:v>11843</c:v>
                </c:pt>
                <c:pt idx="5">
                  <c:v>12249</c:v>
                </c:pt>
                <c:pt idx="6">
                  <c:v>14929</c:v>
                </c:pt>
                <c:pt idx="7">
                  <c:v>17956</c:v>
                </c:pt>
                <c:pt idx="8">
                  <c:v>16200</c:v>
                </c:pt>
                <c:pt idx="9">
                  <c:v>18116</c:v>
                </c:pt>
                <c:pt idx="10">
                  <c:v>16796</c:v>
                </c:pt>
                <c:pt idx="11">
                  <c:v>17038</c:v>
                </c:pt>
                <c:pt idx="12">
                  <c:v>18358</c:v>
                </c:pt>
                <c:pt idx="13">
                  <c:v>18174</c:v>
                </c:pt>
                <c:pt idx="14">
                  <c:v>25238</c:v>
                </c:pt>
                <c:pt idx="15">
                  <c:v>20900</c:v>
                </c:pt>
                <c:pt idx="16">
                  <c:v>19500</c:v>
                </c:pt>
                <c:pt idx="17">
                  <c:v>23284</c:v>
                </c:pt>
                <c:pt idx="18">
                  <c:v>19169</c:v>
                </c:pt>
                <c:pt idx="19">
                  <c:v>19985</c:v>
                </c:pt>
                <c:pt idx="20">
                  <c:v>17309</c:v>
                </c:pt>
                <c:pt idx="21">
                  <c:v>17923</c:v>
                </c:pt>
                <c:pt idx="22">
                  <c:v>17380</c:v>
                </c:pt>
                <c:pt idx="23">
                  <c:v>16965</c:v>
                </c:pt>
                <c:pt idx="24">
                  <c:v>21769</c:v>
                </c:pt>
                <c:pt idx="25">
                  <c:v>26281</c:v>
                </c:pt>
                <c:pt idx="26">
                  <c:v>33708</c:v>
                </c:pt>
                <c:pt idx="27">
                  <c:v>27903</c:v>
                </c:pt>
                <c:pt idx="28">
                  <c:v>27232</c:v>
                </c:pt>
                <c:pt idx="29">
                  <c:v>32118</c:v>
                </c:pt>
                <c:pt idx="30">
                  <c:v>33659</c:v>
                </c:pt>
                <c:pt idx="31">
                  <c:v>31342</c:v>
                </c:pt>
                <c:pt idx="32">
                  <c:v>29048</c:v>
                </c:pt>
                <c:pt idx="33">
                  <c:v>28763</c:v>
                </c:pt>
                <c:pt idx="34">
                  <c:v>36740</c:v>
                </c:pt>
                <c:pt idx="35">
                  <c:v>39241</c:v>
                </c:pt>
                <c:pt idx="36">
                  <c:v>39967</c:v>
                </c:pt>
                <c:pt idx="37">
                  <c:v>43997</c:v>
                </c:pt>
                <c:pt idx="38">
                  <c:v>60079</c:v>
                </c:pt>
                <c:pt idx="39">
                  <c:v>42959</c:v>
                </c:pt>
                <c:pt idx="40">
                  <c:v>44033</c:v>
                </c:pt>
                <c:pt idx="41">
                  <c:v>98456</c:v>
                </c:pt>
                <c:pt idx="42">
                  <c:v>53818</c:v>
                </c:pt>
                <c:pt idx="43">
                  <c:v>51303</c:v>
                </c:pt>
                <c:pt idx="44">
                  <c:v>39518</c:v>
                </c:pt>
                <c:pt idx="45">
                  <c:v>40260</c:v>
                </c:pt>
                <c:pt idx="46">
                  <c:v>50104</c:v>
                </c:pt>
                <c:pt idx="47">
                  <c:v>49762</c:v>
                </c:pt>
                <c:pt idx="48">
                  <c:v>44071</c:v>
                </c:pt>
                <c:pt idx="49">
                  <c:v>43090</c:v>
                </c:pt>
                <c:pt idx="50">
                  <c:v>62483</c:v>
                </c:pt>
                <c:pt idx="51">
                  <c:v>53415</c:v>
                </c:pt>
                <c:pt idx="52">
                  <c:v>42549</c:v>
                </c:pt>
                <c:pt idx="53">
                  <c:v>50084</c:v>
                </c:pt>
                <c:pt idx="54">
                  <c:v>59874</c:v>
                </c:pt>
              </c:numCache>
            </c:numRef>
          </c:val>
          <c:smooth val="0"/>
          <c:extLst>
            <c:ext xmlns:c16="http://schemas.microsoft.com/office/drawing/2014/chart" uri="{C3380CC4-5D6E-409C-BE32-E72D297353CC}">
              <c16:uniqueId val="{00000000-166A-4DCB-AD40-95BE4881F4EB}"/>
            </c:ext>
          </c:extLst>
        </c:ser>
        <c:ser>
          <c:idx val="1"/>
          <c:order val="1"/>
          <c:tx>
            <c:strRef>
              <c:f>Sheet1!$C$1</c:f>
              <c:strCache>
                <c:ptCount val="1"/>
                <c:pt idx="0">
                  <c:v>Answered</c:v>
                </c:pt>
              </c:strCache>
            </c:strRef>
          </c:tx>
          <c:spPr>
            <a:ln w="28575" cap="rnd">
              <a:solidFill>
                <a:schemeClr val="accent2"/>
              </a:solidFill>
              <a:round/>
            </a:ln>
            <a:effectLst/>
          </c:spPr>
          <c:marker>
            <c:symbol val="none"/>
          </c:marker>
          <c:cat>
            <c:numRef>
              <c:f>Sheet1!$A$2:$A$56</c:f>
              <c:numCache>
                <c:formatCode>mmm\-yyyy</c:formatCode>
                <c:ptCount val="55"/>
                <c:pt idx="0">
                  <c:v>42644</c:v>
                </c:pt>
                <c:pt idx="1">
                  <c:v>42675</c:v>
                </c:pt>
                <c:pt idx="2">
                  <c:v>42705</c:v>
                </c:pt>
                <c:pt idx="3">
                  <c:v>42736</c:v>
                </c:pt>
                <c:pt idx="4">
                  <c:v>42767</c:v>
                </c:pt>
                <c:pt idx="5">
                  <c:v>42795</c:v>
                </c:pt>
                <c:pt idx="6">
                  <c:v>42826</c:v>
                </c:pt>
                <c:pt idx="7">
                  <c:v>42856</c:v>
                </c:pt>
                <c:pt idx="8">
                  <c:v>42887</c:v>
                </c:pt>
                <c:pt idx="9">
                  <c:v>42917</c:v>
                </c:pt>
                <c:pt idx="10">
                  <c:v>42948</c:v>
                </c:pt>
                <c:pt idx="11">
                  <c:v>42979</c:v>
                </c:pt>
                <c:pt idx="12">
                  <c:v>43009</c:v>
                </c:pt>
                <c:pt idx="13">
                  <c:v>43040</c:v>
                </c:pt>
                <c:pt idx="14">
                  <c:v>43070</c:v>
                </c:pt>
                <c:pt idx="15">
                  <c:v>43101</c:v>
                </c:pt>
                <c:pt idx="16">
                  <c:v>43132</c:v>
                </c:pt>
                <c:pt idx="17">
                  <c:v>43160</c:v>
                </c:pt>
                <c:pt idx="18">
                  <c:v>43191</c:v>
                </c:pt>
                <c:pt idx="19">
                  <c:v>43221</c:v>
                </c:pt>
                <c:pt idx="20">
                  <c:v>43252</c:v>
                </c:pt>
                <c:pt idx="21">
                  <c:v>43282</c:v>
                </c:pt>
                <c:pt idx="22">
                  <c:v>43313</c:v>
                </c:pt>
                <c:pt idx="23">
                  <c:v>43344</c:v>
                </c:pt>
                <c:pt idx="24">
                  <c:v>43374</c:v>
                </c:pt>
                <c:pt idx="25">
                  <c:v>43405</c:v>
                </c:pt>
                <c:pt idx="26">
                  <c:v>43435</c:v>
                </c:pt>
                <c:pt idx="27">
                  <c:v>43466</c:v>
                </c:pt>
                <c:pt idx="28">
                  <c:v>43497</c:v>
                </c:pt>
                <c:pt idx="29">
                  <c:v>43525</c:v>
                </c:pt>
                <c:pt idx="30">
                  <c:v>43556</c:v>
                </c:pt>
                <c:pt idx="31">
                  <c:v>43586</c:v>
                </c:pt>
                <c:pt idx="32">
                  <c:v>43617</c:v>
                </c:pt>
                <c:pt idx="33">
                  <c:v>43647</c:v>
                </c:pt>
                <c:pt idx="34">
                  <c:v>43678</c:v>
                </c:pt>
                <c:pt idx="35">
                  <c:v>43709</c:v>
                </c:pt>
                <c:pt idx="36">
                  <c:v>43739</c:v>
                </c:pt>
                <c:pt idx="37">
                  <c:v>43770</c:v>
                </c:pt>
                <c:pt idx="38">
                  <c:v>43800</c:v>
                </c:pt>
                <c:pt idx="39">
                  <c:v>43831</c:v>
                </c:pt>
                <c:pt idx="40">
                  <c:v>43862</c:v>
                </c:pt>
                <c:pt idx="41">
                  <c:v>43891</c:v>
                </c:pt>
                <c:pt idx="42">
                  <c:v>43922</c:v>
                </c:pt>
                <c:pt idx="43">
                  <c:v>43952</c:v>
                </c:pt>
                <c:pt idx="44">
                  <c:v>43983</c:v>
                </c:pt>
                <c:pt idx="45">
                  <c:v>44013</c:v>
                </c:pt>
                <c:pt idx="46">
                  <c:v>44044</c:v>
                </c:pt>
                <c:pt idx="47">
                  <c:v>44075</c:v>
                </c:pt>
                <c:pt idx="48">
                  <c:v>44105</c:v>
                </c:pt>
                <c:pt idx="49">
                  <c:v>44136</c:v>
                </c:pt>
                <c:pt idx="50">
                  <c:v>44166</c:v>
                </c:pt>
                <c:pt idx="51">
                  <c:v>44197</c:v>
                </c:pt>
                <c:pt idx="52">
                  <c:v>44228</c:v>
                </c:pt>
                <c:pt idx="53">
                  <c:v>44256</c:v>
                </c:pt>
                <c:pt idx="54">
                  <c:v>44287</c:v>
                </c:pt>
              </c:numCache>
            </c:numRef>
          </c:cat>
          <c:val>
            <c:numRef>
              <c:f>Sheet1!$C$2:$C$56</c:f>
              <c:numCache>
                <c:formatCode>General</c:formatCode>
                <c:ptCount val="55"/>
                <c:pt idx="0">
                  <c:v>5719</c:v>
                </c:pt>
                <c:pt idx="1">
                  <c:v>9998</c:v>
                </c:pt>
                <c:pt idx="2">
                  <c:v>13145</c:v>
                </c:pt>
                <c:pt idx="3">
                  <c:v>12328</c:v>
                </c:pt>
                <c:pt idx="4">
                  <c:v>10333</c:v>
                </c:pt>
                <c:pt idx="5">
                  <c:v>10871</c:v>
                </c:pt>
                <c:pt idx="6">
                  <c:v>12907</c:v>
                </c:pt>
                <c:pt idx="7">
                  <c:v>14855</c:v>
                </c:pt>
                <c:pt idx="8">
                  <c:v>14040</c:v>
                </c:pt>
                <c:pt idx="9">
                  <c:v>15956</c:v>
                </c:pt>
                <c:pt idx="10">
                  <c:v>14397</c:v>
                </c:pt>
                <c:pt idx="11">
                  <c:v>14246</c:v>
                </c:pt>
                <c:pt idx="12">
                  <c:v>15707</c:v>
                </c:pt>
                <c:pt idx="13">
                  <c:v>15299</c:v>
                </c:pt>
                <c:pt idx="14">
                  <c:v>20388</c:v>
                </c:pt>
                <c:pt idx="15">
                  <c:v>18046</c:v>
                </c:pt>
                <c:pt idx="16">
                  <c:v>16316</c:v>
                </c:pt>
                <c:pt idx="17">
                  <c:v>17966</c:v>
                </c:pt>
                <c:pt idx="18">
                  <c:v>16233</c:v>
                </c:pt>
                <c:pt idx="19">
                  <c:v>17208</c:v>
                </c:pt>
                <c:pt idx="20">
                  <c:v>15264</c:v>
                </c:pt>
                <c:pt idx="21">
                  <c:v>15646</c:v>
                </c:pt>
                <c:pt idx="22">
                  <c:v>15121</c:v>
                </c:pt>
                <c:pt idx="23">
                  <c:v>15014</c:v>
                </c:pt>
                <c:pt idx="24">
                  <c:v>18879</c:v>
                </c:pt>
                <c:pt idx="25">
                  <c:v>22244</c:v>
                </c:pt>
                <c:pt idx="26">
                  <c:v>27275</c:v>
                </c:pt>
                <c:pt idx="27">
                  <c:v>23621</c:v>
                </c:pt>
                <c:pt idx="28">
                  <c:v>22221</c:v>
                </c:pt>
                <c:pt idx="29">
                  <c:v>25021</c:v>
                </c:pt>
                <c:pt idx="30">
                  <c:v>26595</c:v>
                </c:pt>
                <c:pt idx="31">
                  <c:v>26232</c:v>
                </c:pt>
                <c:pt idx="32">
                  <c:v>24301</c:v>
                </c:pt>
                <c:pt idx="33">
                  <c:v>24203</c:v>
                </c:pt>
                <c:pt idx="34">
                  <c:v>30274</c:v>
                </c:pt>
                <c:pt idx="35">
                  <c:v>30683</c:v>
                </c:pt>
                <c:pt idx="36">
                  <c:v>32984</c:v>
                </c:pt>
                <c:pt idx="37">
                  <c:v>35065</c:v>
                </c:pt>
                <c:pt idx="38">
                  <c:v>40255</c:v>
                </c:pt>
                <c:pt idx="39">
                  <c:v>36403</c:v>
                </c:pt>
                <c:pt idx="40">
                  <c:v>35563</c:v>
                </c:pt>
                <c:pt idx="41">
                  <c:v>44010</c:v>
                </c:pt>
                <c:pt idx="42">
                  <c:v>35052</c:v>
                </c:pt>
                <c:pt idx="43">
                  <c:v>40912</c:v>
                </c:pt>
                <c:pt idx="44">
                  <c:v>34142</c:v>
                </c:pt>
                <c:pt idx="45">
                  <c:v>33844</c:v>
                </c:pt>
                <c:pt idx="46">
                  <c:v>39018</c:v>
                </c:pt>
                <c:pt idx="47">
                  <c:v>35963</c:v>
                </c:pt>
                <c:pt idx="48">
                  <c:v>38137</c:v>
                </c:pt>
                <c:pt idx="49">
                  <c:v>36985</c:v>
                </c:pt>
                <c:pt idx="50">
                  <c:v>41484</c:v>
                </c:pt>
                <c:pt idx="51">
                  <c:v>42522</c:v>
                </c:pt>
                <c:pt idx="52">
                  <c:v>37596</c:v>
                </c:pt>
                <c:pt idx="53">
                  <c:v>41999</c:v>
                </c:pt>
                <c:pt idx="54">
                  <c:v>44096</c:v>
                </c:pt>
              </c:numCache>
            </c:numRef>
          </c:val>
          <c:smooth val="0"/>
          <c:extLst>
            <c:ext xmlns:c16="http://schemas.microsoft.com/office/drawing/2014/chart" uri="{C3380CC4-5D6E-409C-BE32-E72D297353CC}">
              <c16:uniqueId val="{00000001-166A-4DCB-AD40-95BE4881F4EB}"/>
            </c:ext>
          </c:extLst>
        </c:ser>
        <c:dLbls>
          <c:showLegendKey val="0"/>
          <c:showVal val="0"/>
          <c:showCatName val="0"/>
          <c:showSerName val="0"/>
          <c:showPercent val="0"/>
          <c:showBubbleSize val="0"/>
        </c:dLbls>
        <c:smooth val="0"/>
        <c:axId val="1128908720"/>
        <c:axId val="1128911672"/>
      </c:lineChart>
      <c:dateAx>
        <c:axId val="1128908720"/>
        <c:scaling>
          <c:orientation val="minMax"/>
        </c:scaling>
        <c:delete val="1"/>
        <c:axPos val="b"/>
        <c:numFmt formatCode="mmm\-yyyy" sourceLinked="1"/>
        <c:majorTickMark val="out"/>
        <c:minorTickMark val="none"/>
        <c:tickLblPos val="nextTo"/>
        <c:crossAx val="1128911672"/>
        <c:crosses val="autoZero"/>
        <c:auto val="1"/>
        <c:lblOffset val="100"/>
        <c:baseTimeUnit val="months"/>
      </c:dateAx>
      <c:valAx>
        <c:axId val="1128911672"/>
        <c:scaling>
          <c:orientation val="minMax"/>
          <c:max val="10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28908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Outcome of 111 calls </a:t>
            </a:r>
          </a:p>
          <a:p>
            <a:pPr>
              <a:defRPr sz="1800"/>
            </a:pPr>
            <a:r>
              <a:rPr lang="en-US" sz="1800"/>
              <a:t>Jan - Apr 21</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Sheet1!$E$4:$E$12</c:f>
              <c:strCache>
                <c:ptCount val="9"/>
                <c:pt idx="0">
                  <c:v>Referred to GP</c:v>
                </c:pt>
                <c:pt idx="1">
                  <c:v>Administration</c:v>
                </c:pt>
                <c:pt idx="2">
                  <c:v>ED/MIU</c:v>
                </c:pt>
                <c:pt idx="3">
                  <c:v>Dental</c:v>
                </c:pt>
                <c:pt idx="4">
                  <c:v>Health information</c:v>
                </c:pt>
                <c:pt idx="5">
                  <c:v>999</c:v>
                </c:pt>
                <c:pt idx="6">
                  <c:v>Advised to contact GP</c:v>
                </c:pt>
                <c:pt idx="7">
                  <c:v>Assessment and advice</c:v>
                </c:pt>
                <c:pt idx="8">
                  <c:v>Referred to HCP</c:v>
                </c:pt>
              </c:strCache>
              <c:extLst/>
            </c:strRef>
          </c:cat>
          <c:val>
            <c:numRef>
              <c:f>Sheet1!$J$4:$J$12</c:f>
              <c:numCache>
                <c:formatCode>General</c:formatCode>
                <c:ptCount val="9"/>
                <c:pt idx="0">
                  <c:v>63052</c:v>
                </c:pt>
                <c:pt idx="1">
                  <c:v>31499</c:v>
                </c:pt>
                <c:pt idx="2">
                  <c:v>23161</c:v>
                </c:pt>
                <c:pt idx="3">
                  <c:v>23000</c:v>
                </c:pt>
                <c:pt idx="4">
                  <c:v>18009</c:v>
                </c:pt>
                <c:pt idx="5">
                  <c:v>13337</c:v>
                </c:pt>
                <c:pt idx="6">
                  <c:v>12644</c:v>
                </c:pt>
                <c:pt idx="7">
                  <c:v>8373</c:v>
                </c:pt>
                <c:pt idx="8">
                  <c:v>3091</c:v>
                </c:pt>
              </c:numCache>
              <c:extLst/>
            </c:numRef>
          </c:val>
          <c:extLst>
            <c:ext xmlns:c16="http://schemas.microsoft.com/office/drawing/2014/chart" uri="{C3380CC4-5D6E-409C-BE32-E72D297353CC}">
              <c16:uniqueId val="{00000000-9148-4AA5-92FE-F77A318ADD6B}"/>
            </c:ext>
          </c:extLst>
        </c:ser>
        <c:dLbls>
          <c:showLegendKey val="0"/>
          <c:showVal val="0"/>
          <c:showCatName val="0"/>
          <c:showSerName val="0"/>
          <c:showPercent val="0"/>
          <c:showBubbleSize val="0"/>
        </c:dLbls>
        <c:gapWidth val="219"/>
        <c:overlap val="-27"/>
        <c:axId val="438249296"/>
        <c:axId val="438244704"/>
      </c:barChart>
      <c:catAx>
        <c:axId val="43824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38244704"/>
        <c:crosses val="autoZero"/>
        <c:auto val="1"/>
        <c:lblAlgn val="ctr"/>
        <c:lblOffset val="100"/>
        <c:noMultiLvlLbl val="0"/>
      </c:catAx>
      <c:valAx>
        <c:axId val="438244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382492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Sheet1!$A$12:$A$16</cx:f>
        <cx:lvl ptCount="5">
          <cx:pt idx="0">Incidents</cx:pt>
          <cx:pt idx="1">Ambulance sent</cx:pt>
          <cx:pt idx="2">Conveyed</cx:pt>
          <cx:pt idx="3">Treated / referred on</cx:pt>
          <cx:pt idx="4">Telephone triage</cx:pt>
        </cx:lvl>
      </cx:strDim>
      <cx:numDim type="val">
        <cx:f>Sheet1!$B$12:$B$16</cx:f>
        <cx:lvl ptCount="5" formatCode="#,##0">
          <cx:pt idx="0">326000</cx:pt>
          <cx:pt idx="1">237000</cx:pt>
          <cx:pt idx="2">165000</cx:pt>
          <cx:pt idx="3">45000</cx:pt>
          <cx:pt idx="4">41000</cx:pt>
        </cx:lvl>
      </cx:numDim>
    </cx:data>
  </cx:chartData>
  <cx:chart>
    <cx:plotArea>
      <cx:plotAreaRegion>
        <cx:series layoutId="funnel" uniqueId="{7C6D9D24-A48A-4136-A6B2-3765052C8DAD}">
          <cx:dataPt idx="0">
            <cx:spPr>
              <a:solidFill>
                <a:srgbClr val="9BBB59">
                  <a:lumMod val="50000"/>
                </a:srgbClr>
              </a:solidFill>
            </cx:spPr>
          </cx:dataPt>
          <cx:dataPt idx="1">
            <cx:spPr>
              <a:solidFill>
                <a:srgbClr val="9BBB59">
                  <a:lumMod val="75000"/>
                </a:srgbClr>
              </a:solidFill>
            </cx:spPr>
          </cx:dataPt>
          <cx:dataPt idx="3">
            <cx:spPr>
              <a:solidFill>
                <a:srgbClr val="9BBB59">
                  <a:lumMod val="40000"/>
                  <a:lumOff val="60000"/>
                </a:srgbClr>
              </a:solidFill>
            </cx:spPr>
          </cx:dataPt>
          <cx:dataPt idx="4">
            <cx:spPr>
              <a:solidFill>
                <a:srgbClr val="9BBB59">
                  <a:lumMod val="20000"/>
                  <a:lumOff val="80000"/>
                </a:srgbClr>
              </a:solidFill>
            </cx:spPr>
          </cx:dataPt>
          <cx:dataLabels>
            <cx:txPr>
              <a:bodyPr spcFirstLastPara="1" vertOverflow="ellipsis" horzOverflow="overflow" wrap="square" lIns="0" tIns="0" rIns="0" bIns="0" anchor="ctr" anchorCtr="1"/>
              <a:lstStyle/>
              <a:p>
                <a:pPr algn="ctr" rtl="0">
                  <a:defRPr sz="1400" b="1">
                    <a:solidFill>
                      <a:schemeClr val="bg1"/>
                    </a:solidFill>
                  </a:defRPr>
                </a:pPr>
                <a:endParaRPr lang="en-US" sz="1400" b="1" i="0" u="none" strike="noStrike" baseline="0">
                  <a:solidFill>
                    <a:schemeClr val="bg1"/>
                  </a:solidFill>
                  <a:latin typeface="Calibri" panose="020F0502020204030204"/>
                </a:endParaRPr>
              </a:p>
            </cx:txPr>
            <cx:visibility seriesName="0" categoryName="0" value="1"/>
            <cx:dataLabel idx="0">
              <cx:txPr>
                <a:bodyPr spcFirstLastPara="1" vertOverflow="ellipsis" horzOverflow="overflow" wrap="square" lIns="0" tIns="0" rIns="0" bIns="0" anchor="ctr" anchorCtr="1"/>
                <a:lstStyle/>
                <a:p>
                  <a:pPr algn="ctr" rtl="0">
                    <a:defRPr>
                      <a:solidFill>
                        <a:schemeClr val="bg1"/>
                      </a:solidFill>
                    </a:defRPr>
                  </a:pPr>
                  <a:r>
                    <a:rPr lang="en-US" sz="1400" b="1" i="0" u="none" strike="noStrike" baseline="0">
                      <a:solidFill>
                        <a:schemeClr val="bg1"/>
                      </a:solidFill>
                      <a:latin typeface="Calibri" panose="020F0502020204030204"/>
                    </a:rPr>
                    <a:t>326,000</a:t>
                  </a:r>
                </a:p>
              </cx:txPr>
              <cx:visibility seriesName="0" categoryName="0" value="1"/>
            </cx:dataLabel>
          </cx:dataLabels>
          <cx:dataId val="0"/>
        </cx:series>
      </cx:plotAreaRegion>
      <cx:axis id="0">
        <cx:catScaling gapWidth="0.0599999987"/>
        <cx:tickLabels/>
        <cx:txPr>
          <a:bodyPr spcFirstLastPara="1" vertOverflow="ellipsis" horzOverflow="overflow" wrap="square" lIns="0" tIns="0" rIns="0" bIns="0" anchor="ctr" anchorCtr="1"/>
          <a:lstStyle/>
          <a:p>
            <a:pPr algn="ctr" rtl="0">
              <a:defRPr sz="1600"/>
            </a:pPr>
            <a:endParaRPr lang="en-US" sz="1600" b="0" i="0" u="none" strike="noStrike" baseline="0">
              <a:solidFill>
                <a:prstClr val="black">
                  <a:lumMod val="65000"/>
                  <a:lumOff val="35000"/>
                </a:prstClr>
              </a:solidFill>
              <a:latin typeface="Calibri" panose="020F0502020204030204"/>
            </a:endParaRPr>
          </a:p>
        </cx:txPr>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1299221-83A5-4D3A-A217-69DD8C275DBC}" type="datetimeFigureOut">
              <a:rPr lang="en-GB" smtClean="0"/>
              <a:t>11/05/2021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C1E089D-0DD3-4DAB-B17F-CF1CE61AECE7}" type="slidenum">
              <a:rPr lang="en-GB" smtClean="0"/>
              <a:t>‹#›</a:t>
            </a:fld>
            <a:endParaRPr lang="en-GB"/>
          </a:p>
        </p:txBody>
      </p:sp>
    </p:spTree>
    <p:extLst>
      <p:ext uri="{BB962C8B-B14F-4D97-AF65-F5344CB8AC3E}">
        <p14:creationId xmlns:p14="http://schemas.microsoft.com/office/powerpoint/2010/main" val="848387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Long Term strategy has been in place for a couple of years, sets out some very high level ambitions</a:t>
            </a:r>
          </a:p>
          <a:p>
            <a:r>
              <a:rPr lang="en-GB" dirty="0"/>
              <a:t>Our work now is seeking to turn this strategic framework into a more meaningful description of how our services could be transformed to deliver improvements in service to our patient but also to play a wider part in the unscheduled care system</a:t>
            </a:r>
          </a:p>
        </p:txBody>
      </p:sp>
      <p:sp>
        <p:nvSpPr>
          <p:cNvPr id="4" name="Slide Number Placeholder 3"/>
          <p:cNvSpPr>
            <a:spLocks noGrp="1"/>
          </p:cNvSpPr>
          <p:nvPr>
            <p:ph type="sldNum" sz="quarter" idx="10"/>
          </p:nvPr>
        </p:nvSpPr>
        <p:spPr/>
        <p:txBody>
          <a:bodyPr/>
          <a:lstStyle/>
          <a:p>
            <a:fld id="{2BDBC537-9FE0-4D04-A607-DDAC92D389FD}" type="slidenum">
              <a:rPr lang="en-GB" smtClean="0"/>
              <a:t>2</a:t>
            </a:fld>
            <a:endParaRPr lang="en-GB"/>
          </a:p>
        </p:txBody>
      </p:sp>
    </p:spTree>
    <p:extLst>
      <p:ext uri="{BB962C8B-B14F-4D97-AF65-F5344CB8AC3E}">
        <p14:creationId xmlns:p14="http://schemas.microsoft.com/office/powerpoint/2010/main" val="2888101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11</a:t>
            </a:fld>
            <a:endParaRPr lang="en-GB"/>
          </a:p>
        </p:txBody>
      </p:sp>
    </p:spTree>
    <p:extLst>
      <p:ext uri="{BB962C8B-B14F-4D97-AF65-F5344CB8AC3E}">
        <p14:creationId xmlns:p14="http://schemas.microsoft.com/office/powerpoint/2010/main" val="2794497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12</a:t>
            </a:fld>
            <a:endParaRPr lang="en-GB"/>
          </a:p>
        </p:txBody>
      </p:sp>
    </p:spTree>
    <p:extLst>
      <p:ext uri="{BB962C8B-B14F-4D97-AF65-F5344CB8AC3E}">
        <p14:creationId xmlns:p14="http://schemas.microsoft.com/office/powerpoint/2010/main" val="3837402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13</a:t>
            </a:fld>
            <a:endParaRPr lang="en-GB"/>
          </a:p>
        </p:txBody>
      </p:sp>
    </p:spTree>
    <p:extLst>
      <p:ext uri="{BB962C8B-B14F-4D97-AF65-F5344CB8AC3E}">
        <p14:creationId xmlns:p14="http://schemas.microsoft.com/office/powerpoint/2010/main" val="48710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14</a:t>
            </a:fld>
            <a:endParaRPr lang="en-GB"/>
          </a:p>
        </p:txBody>
      </p:sp>
    </p:spTree>
    <p:extLst>
      <p:ext uri="{BB962C8B-B14F-4D97-AF65-F5344CB8AC3E}">
        <p14:creationId xmlns:p14="http://schemas.microsoft.com/office/powerpoint/2010/main" val="353000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15</a:t>
            </a:fld>
            <a:endParaRPr lang="en-GB"/>
          </a:p>
        </p:txBody>
      </p:sp>
    </p:spTree>
    <p:extLst>
      <p:ext uri="{BB962C8B-B14F-4D97-AF65-F5344CB8AC3E}">
        <p14:creationId xmlns:p14="http://schemas.microsoft.com/office/powerpoint/2010/main" val="3017927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16</a:t>
            </a:fld>
            <a:endParaRPr lang="en-GB"/>
          </a:p>
        </p:txBody>
      </p:sp>
    </p:spTree>
    <p:extLst>
      <p:ext uri="{BB962C8B-B14F-4D97-AF65-F5344CB8AC3E}">
        <p14:creationId xmlns:p14="http://schemas.microsoft.com/office/powerpoint/2010/main" val="119121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17</a:t>
            </a:fld>
            <a:endParaRPr lang="en-GB"/>
          </a:p>
        </p:txBody>
      </p:sp>
    </p:spTree>
    <p:extLst>
      <p:ext uri="{BB962C8B-B14F-4D97-AF65-F5344CB8AC3E}">
        <p14:creationId xmlns:p14="http://schemas.microsoft.com/office/powerpoint/2010/main" val="2460632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18</a:t>
            </a:fld>
            <a:endParaRPr lang="en-GB"/>
          </a:p>
        </p:txBody>
      </p:sp>
    </p:spTree>
    <p:extLst>
      <p:ext uri="{BB962C8B-B14F-4D97-AF65-F5344CB8AC3E}">
        <p14:creationId xmlns:p14="http://schemas.microsoft.com/office/powerpoint/2010/main" val="4000566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19</a:t>
            </a:fld>
            <a:endParaRPr lang="en-GB"/>
          </a:p>
        </p:txBody>
      </p:sp>
    </p:spTree>
    <p:extLst>
      <p:ext uri="{BB962C8B-B14F-4D97-AF65-F5344CB8AC3E}">
        <p14:creationId xmlns:p14="http://schemas.microsoft.com/office/powerpoint/2010/main" val="1711446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BDBC537-9FE0-4D04-A607-DDAC92D389FD}" type="slidenum">
              <a:rPr lang="en-GB" smtClean="0"/>
              <a:t>20</a:t>
            </a:fld>
            <a:endParaRPr lang="en-GB" dirty="0"/>
          </a:p>
        </p:txBody>
      </p:sp>
    </p:spTree>
    <p:extLst>
      <p:ext uri="{BB962C8B-B14F-4D97-AF65-F5344CB8AC3E}">
        <p14:creationId xmlns:p14="http://schemas.microsoft.com/office/powerpoint/2010/main" val="3721977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3</a:t>
            </a:fld>
            <a:endParaRPr lang="en-GB"/>
          </a:p>
        </p:txBody>
      </p:sp>
    </p:spTree>
    <p:extLst>
      <p:ext uri="{BB962C8B-B14F-4D97-AF65-F5344CB8AC3E}">
        <p14:creationId xmlns:p14="http://schemas.microsoft.com/office/powerpoint/2010/main" val="3399973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21</a:t>
            </a:fld>
            <a:endParaRPr lang="en-GB"/>
          </a:p>
        </p:txBody>
      </p:sp>
    </p:spTree>
    <p:extLst>
      <p:ext uri="{BB962C8B-B14F-4D97-AF65-F5344CB8AC3E}">
        <p14:creationId xmlns:p14="http://schemas.microsoft.com/office/powerpoint/2010/main" val="3802219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22</a:t>
            </a:fld>
            <a:endParaRPr lang="en-GB"/>
          </a:p>
        </p:txBody>
      </p:sp>
    </p:spTree>
    <p:extLst>
      <p:ext uri="{BB962C8B-B14F-4D97-AF65-F5344CB8AC3E}">
        <p14:creationId xmlns:p14="http://schemas.microsoft.com/office/powerpoint/2010/main" val="16340558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23</a:t>
            </a:fld>
            <a:endParaRPr lang="en-GB"/>
          </a:p>
        </p:txBody>
      </p:sp>
    </p:spTree>
    <p:extLst>
      <p:ext uri="{BB962C8B-B14F-4D97-AF65-F5344CB8AC3E}">
        <p14:creationId xmlns:p14="http://schemas.microsoft.com/office/powerpoint/2010/main" val="1842458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4</a:t>
            </a:fld>
            <a:endParaRPr lang="en-GB"/>
          </a:p>
        </p:txBody>
      </p:sp>
    </p:spTree>
    <p:extLst>
      <p:ext uri="{BB962C8B-B14F-4D97-AF65-F5344CB8AC3E}">
        <p14:creationId xmlns:p14="http://schemas.microsoft.com/office/powerpoint/2010/main" val="2060542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Poor patient experience, likely to be poorer outcomes and increased system pressure at EDs</a:t>
            </a:r>
          </a:p>
        </p:txBody>
      </p:sp>
      <p:sp>
        <p:nvSpPr>
          <p:cNvPr id="4" name="Slide Number Placeholder 3"/>
          <p:cNvSpPr>
            <a:spLocks noGrp="1"/>
          </p:cNvSpPr>
          <p:nvPr>
            <p:ph type="sldNum" sz="quarter" idx="10"/>
          </p:nvPr>
        </p:nvSpPr>
        <p:spPr/>
        <p:txBody>
          <a:bodyPr/>
          <a:lstStyle/>
          <a:p>
            <a:fld id="{2BDBC537-9FE0-4D04-A607-DDAC92D389FD}" type="slidenum">
              <a:rPr lang="en-GB" smtClean="0"/>
              <a:t>5</a:t>
            </a:fld>
            <a:endParaRPr lang="en-GB" dirty="0"/>
          </a:p>
        </p:txBody>
      </p:sp>
    </p:spTree>
    <p:extLst>
      <p:ext uri="{BB962C8B-B14F-4D97-AF65-F5344CB8AC3E}">
        <p14:creationId xmlns:p14="http://schemas.microsoft.com/office/powerpoint/2010/main" val="911872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Poor patient experience, likely to be poorer outcomes and increased system pressure at EDs</a:t>
            </a:r>
          </a:p>
        </p:txBody>
      </p:sp>
      <p:sp>
        <p:nvSpPr>
          <p:cNvPr id="4" name="Slide Number Placeholder 3"/>
          <p:cNvSpPr>
            <a:spLocks noGrp="1"/>
          </p:cNvSpPr>
          <p:nvPr>
            <p:ph type="sldNum" sz="quarter" idx="10"/>
          </p:nvPr>
        </p:nvSpPr>
        <p:spPr/>
        <p:txBody>
          <a:bodyPr/>
          <a:lstStyle/>
          <a:p>
            <a:fld id="{2BDBC537-9FE0-4D04-A607-DDAC92D389FD}" type="slidenum">
              <a:rPr lang="en-GB" smtClean="0"/>
              <a:t>6</a:t>
            </a:fld>
            <a:endParaRPr lang="en-GB" dirty="0"/>
          </a:p>
        </p:txBody>
      </p:sp>
    </p:spTree>
    <p:extLst>
      <p:ext uri="{BB962C8B-B14F-4D97-AF65-F5344CB8AC3E}">
        <p14:creationId xmlns:p14="http://schemas.microsoft.com/office/powerpoint/2010/main" val="1995009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BDBC537-9FE0-4D04-A607-DDAC92D389FD}" type="slidenum">
              <a:rPr lang="en-GB" smtClean="0"/>
              <a:t>7</a:t>
            </a:fld>
            <a:endParaRPr lang="en-GB" dirty="0"/>
          </a:p>
        </p:txBody>
      </p:sp>
    </p:spTree>
    <p:extLst>
      <p:ext uri="{BB962C8B-B14F-4D97-AF65-F5344CB8AC3E}">
        <p14:creationId xmlns:p14="http://schemas.microsoft.com/office/powerpoint/2010/main" val="2704862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BDBC537-9FE0-4D04-A607-DDAC92D389FD}" type="slidenum">
              <a:rPr lang="en-GB" smtClean="0"/>
              <a:t>8</a:t>
            </a:fld>
            <a:endParaRPr lang="en-GB" dirty="0"/>
          </a:p>
        </p:txBody>
      </p:sp>
    </p:spTree>
    <p:extLst>
      <p:ext uri="{BB962C8B-B14F-4D97-AF65-F5344CB8AC3E}">
        <p14:creationId xmlns:p14="http://schemas.microsoft.com/office/powerpoint/2010/main" val="372946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9</a:t>
            </a:fld>
            <a:endParaRPr lang="en-GB"/>
          </a:p>
        </p:txBody>
      </p:sp>
    </p:spTree>
    <p:extLst>
      <p:ext uri="{BB962C8B-B14F-4D97-AF65-F5344CB8AC3E}">
        <p14:creationId xmlns:p14="http://schemas.microsoft.com/office/powerpoint/2010/main" val="3126579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BDBC537-9FE0-4D04-A607-DDAC92D389FD}" type="slidenum">
              <a:rPr lang="en-GB" smtClean="0"/>
              <a:t>10</a:t>
            </a:fld>
            <a:endParaRPr lang="en-GB"/>
          </a:p>
        </p:txBody>
      </p:sp>
    </p:spTree>
    <p:extLst>
      <p:ext uri="{BB962C8B-B14F-4D97-AF65-F5344CB8AC3E}">
        <p14:creationId xmlns:p14="http://schemas.microsoft.com/office/powerpoint/2010/main" val="422398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71708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12785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493348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5CAF96-4946-49B2-84A8-97FBAD140222}"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279210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5CAF96-4946-49B2-84A8-97FBAD140222}"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1462249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5CAF96-4946-49B2-84A8-97FBAD140222}"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78990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5CAF96-4946-49B2-84A8-97FBAD140222}" type="datetimeFigureOut">
              <a:rPr lang="en-GB" smtClean="0"/>
              <a:t>11/05/2021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837321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5CAF96-4946-49B2-84A8-97FBAD140222}" type="datetimeFigureOut">
              <a:rPr lang="en-GB" smtClean="0"/>
              <a:t>11/05/2021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577336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CAF96-4946-49B2-84A8-97FBAD140222}" type="datetimeFigureOut">
              <a:rPr lang="en-GB" smtClean="0"/>
              <a:t>11/05/2021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045367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5CAF96-4946-49B2-84A8-97FBAD140222}"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3102436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5CAF96-4946-49B2-84A8-97FBAD140222}"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B23F0C-1683-4F71-941D-491EBAB56FFC}" type="slidenum">
              <a:rPr lang="en-GB" smtClean="0"/>
              <a:t>‹#›</a:t>
            </a:fld>
            <a:endParaRPr lang="en-GB"/>
          </a:p>
        </p:txBody>
      </p:sp>
    </p:spTree>
    <p:extLst>
      <p:ext uri="{BB962C8B-B14F-4D97-AF65-F5344CB8AC3E}">
        <p14:creationId xmlns:p14="http://schemas.microsoft.com/office/powerpoint/2010/main" val="252757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CAF96-4946-49B2-84A8-97FBAD140222}" type="datetimeFigureOut">
              <a:rPr lang="en-GB" smtClean="0"/>
              <a:t>11/05/2021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B23F0C-1683-4F71-941D-491EBAB56FFC}" type="slidenum">
              <a:rPr lang="en-GB" smtClean="0"/>
              <a:t>‹#›</a:t>
            </a:fld>
            <a:endParaRPr lang="en-GB"/>
          </a:p>
        </p:txBody>
      </p:sp>
    </p:spTree>
    <p:extLst>
      <p:ext uri="{BB962C8B-B14F-4D97-AF65-F5344CB8AC3E}">
        <p14:creationId xmlns:p14="http://schemas.microsoft.com/office/powerpoint/2010/main" val="3031989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tiff"/><Relationship Id="rId7" Type="http://schemas.openxmlformats.org/officeDocument/2006/relationships/hyperlink" Target="https://www.facebook.com/welshambulanceservice/"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twitter.com/WelshAmbulance" TargetMode="External"/><Relationship Id="rId10" Type="http://schemas.openxmlformats.org/officeDocument/2006/relationships/image" Target="../media/image6.png"/><Relationship Id="rId4" Type="http://schemas.openxmlformats.org/officeDocument/2006/relationships/image" Target="../media/image3.tiff"/><Relationship Id="rId9" Type="http://schemas.openxmlformats.org/officeDocument/2006/relationships/hyperlink" Target="https://www.instagram.com/welshambulanceservice/?hl=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7.tiff"/><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23.png"/><Relationship Id="rId5" Type="http://schemas.openxmlformats.org/officeDocument/2006/relationships/image" Target="../media/image9.png"/><Relationship Id="rId10" Type="http://schemas.openxmlformats.org/officeDocument/2006/relationships/image" Target="../media/image22.svg"/><Relationship Id="rId4" Type="http://schemas.openxmlformats.org/officeDocument/2006/relationships/image" Target="../media/image8.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7.tiff"/><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7.tiff"/><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7.tiff"/><Relationship Id="rId7"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7.tiff"/><Relationship Id="rId7"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24.svg"/><Relationship Id="rId4" Type="http://schemas.openxmlformats.org/officeDocument/2006/relationships/image" Target="../media/image8.png"/><Relationship Id="rId9" Type="http://schemas.openxmlformats.org/officeDocument/2006/relationships/image" Target="../media/image23.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tiff"/><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tiff"/><Relationship Id="rId7" Type="http://schemas.microsoft.com/office/2014/relationships/chartEx" Target="../charts/chartEx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7.tiff"/><Relationship Id="rId7"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tiff"/><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2259" y="-1087404"/>
            <a:ext cx="8132460" cy="804013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849" y="230660"/>
            <a:ext cx="1065579" cy="1449859"/>
          </a:xfrm>
          <a:prstGeom prst="rect">
            <a:avLst/>
          </a:prstGeom>
        </p:spPr>
      </p:pic>
      <p:sp>
        <p:nvSpPr>
          <p:cNvPr id="7" name="TextBox 6"/>
          <p:cNvSpPr txBox="1"/>
          <p:nvPr/>
        </p:nvSpPr>
        <p:spPr>
          <a:xfrm>
            <a:off x="354849" y="4061268"/>
            <a:ext cx="7858241" cy="1815882"/>
          </a:xfrm>
          <a:prstGeom prst="rect">
            <a:avLst/>
          </a:prstGeom>
          <a:noFill/>
        </p:spPr>
        <p:txBody>
          <a:bodyPr wrap="none" rtlCol="0">
            <a:spAutoFit/>
          </a:bodyPr>
          <a:lstStyle/>
          <a:p>
            <a:r>
              <a:rPr lang="en-GB" sz="3200" b="1" dirty="0">
                <a:latin typeface="Bahnschrift SemiCondensed" panose="020B0502040204020203" pitchFamily="34" charset="0"/>
              </a:rPr>
              <a:t>A Modernised Ambulance Service for the Future</a:t>
            </a:r>
          </a:p>
          <a:p>
            <a:r>
              <a:rPr lang="en-GB" sz="3200" dirty="0">
                <a:latin typeface="Bahnschrift SemiCondensed" panose="020B0502040204020203" pitchFamily="34" charset="0"/>
              </a:rPr>
              <a:t>Rachel Marsh, Director of Strategy, </a:t>
            </a:r>
          </a:p>
          <a:p>
            <a:r>
              <a:rPr lang="en-GB" sz="3200" dirty="0">
                <a:latin typeface="Bahnschrift SemiCondensed" panose="020B0502040204020203" pitchFamily="34" charset="0"/>
              </a:rPr>
              <a:t>Planning and Performance</a:t>
            </a:r>
          </a:p>
          <a:p>
            <a:endParaRPr lang="en-GB" sz="1600" dirty="0">
              <a:latin typeface="Bahnschrift SemiCondensed" panose="020B0502040204020203" pitchFamily="34"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3342" y="571307"/>
            <a:ext cx="5198076" cy="961633"/>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9" name="Picture 8">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3" name="Picture 12">
            <a:hlinkClick r:id="rId9"/>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9E540904-7097-4020-8ED5-1698FE81F573}"/>
              </a:ext>
            </a:extLst>
          </p:cNvPr>
          <p:cNvSpPr txBox="1"/>
          <p:nvPr/>
        </p:nvSpPr>
        <p:spPr>
          <a:xfrm>
            <a:off x="9213668" y="6445764"/>
            <a:ext cx="2569028" cy="261610"/>
          </a:xfrm>
          <a:prstGeom prst="rect">
            <a:avLst/>
          </a:prstGeom>
          <a:noFill/>
          <a:ln>
            <a:noFill/>
          </a:ln>
        </p:spPr>
        <p:txBody>
          <a:bodyPr wrap="square" rtlCol="0">
            <a:spAutoFit/>
          </a:bodyPr>
          <a:lstStyle/>
          <a:p>
            <a:r>
              <a:rPr lang="en-GB" sz="1100">
                <a:solidFill>
                  <a:schemeClr val="bg1"/>
                </a:solidFill>
                <a:latin typeface="Bahnschrift Light" panose="020B0502040204020203" pitchFamily="34" charset="0"/>
              </a:rPr>
              <a:t>Welsh Ambulance Services NHS Trust</a:t>
            </a:r>
          </a:p>
        </p:txBody>
      </p:sp>
    </p:spTree>
    <p:extLst>
      <p:ext uri="{BB962C8B-B14F-4D97-AF65-F5344CB8AC3E}">
        <p14:creationId xmlns:p14="http://schemas.microsoft.com/office/powerpoint/2010/main" val="3774826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A simplified access system</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4" name="Rectangle 2">
            <a:extLst>
              <a:ext uri="{FF2B5EF4-FFF2-40B4-BE49-F238E27FC236}">
                <a16:creationId xmlns:a16="http://schemas.microsoft.com/office/drawing/2014/main" id="{F574AD6D-5FF2-4386-9977-FCE96A3EC6D3}"/>
              </a:ext>
            </a:extLst>
          </p:cNvPr>
          <p:cNvSpPr>
            <a:spLocks noChangeArrowheads="1"/>
          </p:cNvSpPr>
          <p:nvPr/>
        </p:nvSpPr>
        <p:spPr bwMode="auto">
          <a:xfrm>
            <a:off x="400050" y="156899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049" name="Picture 1">
            <a:extLst>
              <a:ext uri="{FF2B5EF4-FFF2-40B4-BE49-F238E27FC236}">
                <a16:creationId xmlns:a16="http://schemas.microsoft.com/office/drawing/2014/main" id="{00023566-E1E4-4CDD-8201-B78E83157C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6284" y="1057052"/>
            <a:ext cx="4232377" cy="513015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1228588"/>
            <a:ext cx="7608741"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 will develop a</a:t>
            </a:r>
            <a:r>
              <a:rPr kumimoji="0" lang="en-GB" altLang="en-US" sz="28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en-US" sz="2800" b="1"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simplified system</a:t>
            </a:r>
            <a:r>
              <a:rPr kumimoji="0" lang="en-GB" altLang="en-US" sz="28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for people across Wales when they have a health care need:</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600" b="0" i="0" u="none" strike="noStrike" cap="none" normalizeH="0" baseline="0" dirty="0">
              <a:ln>
                <a:noFill/>
              </a:ln>
              <a:solidFill>
                <a:schemeClr val="tx1"/>
              </a:solidFill>
              <a:effectLst/>
            </a:endParaRPr>
          </a:p>
          <a:p>
            <a:pPr marL="457200" marR="0" lvl="0"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tab pos="685800" algn="l"/>
              </a:tabLst>
            </a:pPr>
            <a:r>
              <a:rPr kumimoji="0" lang="en-GB" altLang="en-US" sz="2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Ring 999</a:t>
            </a: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patients with an immediately life threatening or emergency care need</a:t>
            </a:r>
            <a:endParaRPr kumimoji="0" lang="en-GB" altLang="en-US" sz="1600" b="0" i="0" u="none" strike="noStrike" cap="none" normalizeH="0" baseline="0" dirty="0">
              <a:ln>
                <a:noFill/>
              </a:ln>
              <a:solidFill>
                <a:schemeClr val="tx1"/>
              </a:solidFill>
              <a:effectLst/>
            </a:endParaRPr>
          </a:p>
          <a:p>
            <a:pPr marL="457200" marR="0" lvl="0"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tab pos="685800" algn="l"/>
              </a:tabLst>
            </a:pPr>
            <a:r>
              <a:rPr kumimoji="0" lang="en-GB" altLang="en-US" sz="2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111 ‘Gateway to Care’ service</a:t>
            </a: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(digital or telephone) for patients with an urgent health care need (care needed the same day)</a:t>
            </a:r>
            <a:endParaRPr kumimoji="0" lang="en-GB" altLang="en-US" sz="1600" b="0" i="0" u="none" strike="noStrike" cap="none" normalizeH="0" baseline="0" dirty="0">
              <a:ln>
                <a:noFill/>
              </a:ln>
              <a:solidFill>
                <a:schemeClr val="tx1"/>
              </a:solidFill>
              <a:effectLst/>
            </a:endParaRPr>
          </a:p>
          <a:p>
            <a:pPr marL="457200" marR="0" lvl="0"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tab pos="685800" algn="l"/>
              </a:tabLst>
            </a:pPr>
            <a:r>
              <a:rPr kumimoji="0" lang="en-GB" altLang="en-US" sz="28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Contact Local GP</a:t>
            </a: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patients who have health care needs that are not urgent and can be scheduled</a:t>
            </a:r>
            <a:endParaRPr kumimoji="0" lang="en-GB"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9038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Meeting Life Threatening and Emergency Care Needs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7" name="TextBox 16">
            <a:extLst>
              <a:ext uri="{FF2B5EF4-FFF2-40B4-BE49-F238E27FC236}">
                <a16:creationId xmlns:a16="http://schemas.microsoft.com/office/drawing/2014/main" id="{3A1C90F8-E3BC-4A50-97E7-58ACEDA0890A}"/>
              </a:ext>
            </a:extLst>
          </p:cNvPr>
          <p:cNvSpPr txBox="1"/>
          <p:nvPr/>
        </p:nvSpPr>
        <p:spPr>
          <a:xfrm>
            <a:off x="106170" y="932605"/>
            <a:ext cx="11979657" cy="5379229"/>
          </a:xfrm>
          <a:prstGeom prst="rect">
            <a:avLst/>
          </a:prstGeom>
          <a:noFill/>
        </p:spPr>
        <p:txBody>
          <a:bodyPr wrap="square">
            <a:spAutoFit/>
          </a:bodyPr>
          <a:lstStyle/>
          <a:p>
            <a:pPr>
              <a:lnSpc>
                <a:spcPct val="107000"/>
              </a:lnSpc>
              <a:spcAft>
                <a:spcPts val="800"/>
              </a:spcAft>
            </a:pPr>
            <a:r>
              <a:rPr lang="en-GB" sz="2800" dirty="0">
                <a:effectLst/>
                <a:latin typeface="Calibri" panose="020F0502020204030204" pitchFamily="34" charset="0"/>
                <a:ea typeface="Calibri" panose="020F0502020204030204" pitchFamily="34" charset="0"/>
                <a:cs typeface="Times New Roman" panose="02020603050405020304" pitchFamily="18" charset="0"/>
              </a:rPr>
              <a:t>Our</a:t>
            </a:r>
            <a:r>
              <a:rPr lang="en-GB" sz="2800" b="1" u="sng" dirty="0">
                <a:effectLst/>
                <a:latin typeface="Calibri" panose="020F0502020204030204" pitchFamily="34" charset="0"/>
                <a:ea typeface="Calibri" panose="020F0502020204030204" pitchFamily="34" charset="0"/>
                <a:cs typeface="Times New Roman" panose="02020603050405020304" pitchFamily="18" charset="0"/>
              </a:rPr>
              <a:t> 999 service </a:t>
            </a:r>
            <a:r>
              <a:rPr lang="en-GB" sz="2800" dirty="0">
                <a:effectLst/>
                <a:latin typeface="Calibri" panose="020F0502020204030204" pitchFamily="34" charset="0"/>
                <a:ea typeface="Calibri" panose="020F0502020204030204" pitchFamily="34" charset="0"/>
                <a:cs typeface="Times New Roman" panose="02020603050405020304" pitchFamily="18" charset="0"/>
              </a:rPr>
              <a:t>will provide patients with the highest quality of care…</a:t>
            </a:r>
          </a:p>
          <a:p>
            <a:pPr marL="342900" indent="-342900">
              <a:lnSpc>
                <a:spcPct val="107000"/>
              </a:lnSpc>
              <a:buFont typeface="Wingdings" panose="05000000000000000000" pitchFamily="2" charset="2"/>
              <a:buChar char="ü"/>
            </a:pPr>
            <a:r>
              <a:rPr lang="en-GB" sz="2800" dirty="0">
                <a:effectLst/>
                <a:latin typeface="Calibri" panose="020F0502020204030204" pitchFamily="34" charset="0"/>
                <a:ea typeface="Calibri" panose="020F0502020204030204" pitchFamily="34" charset="0"/>
                <a:cs typeface="Times New Roman" panose="02020603050405020304" pitchFamily="18" charset="0"/>
              </a:rPr>
              <a:t> </a:t>
            </a:r>
            <a:r>
              <a:rPr lang="en-GB" sz="2600" dirty="0">
                <a:effectLst/>
                <a:latin typeface="Calibri" panose="020F0502020204030204" pitchFamily="34" charset="0"/>
                <a:ea typeface="Calibri" panose="020F0502020204030204" pitchFamily="34" charset="0"/>
                <a:cs typeface="Times New Roman" panose="02020603050405020304" pitchFamily="18" charset="0"/>
              </a:rPr>
              <a:t>calls are answered immediately</a:t>
            </a:r>
          </a:p>
          <a:p>
            <a:pPr marL="342900" lvl="0" indent="-342900">
              <a:lnSpc>
                <a:spcPct val="107000"/>
              </a:lnSpc>
              <a:buFont typeface="Wingdings" panose="05000000000000000000" pitchFamily="2" charset="2"/>
              <a:buChar char=""/>
              <a:tabLst>
                <a:tab pos="457200" algn="l"/>
              </a:tabLst>
            </a:pPr>
            <a:r>
              <a:rPr lang="en-GB" sz="2600" dirty="0">
                <a:effectLst/>
                <a:latin typeface="Calibri" panose="020F0502020204030204" pitchFamily="34" charset="0"/>
                <a:ea typeface="Calibri" panose="020F0502020204030204" pitchFamily="34" charset="0"/>
                <a:cs typeface="Times New Roman" panose="02020603050405020304" pitchFamily="18" charset="0"/>
              </a:rPr>
              <a:t>where required, an ambulance is dispatched straight away, wherever the patient is in Wales</a:t>
            </a:r>
          </a:p>
          <a:p>
            <a:pPr marL="342900" lvl="0" indent="-342900">
              <a:lnSpc>
                <a:spcPct val="107000"/>
              </a:lnSpc>
              <a:buFont typeface="Wingdings" panose="05000000000000000000" pitchFamily="2" charset="2"/>
              <a:buChar char=""/>
              <a:tabLst>
                <a:tab pos="457200" algn="l"/>
              </a:tabLst>
            </a:pPr>
            <a:r>
              <a:rPr lang="en-GB" sz="2600" dirty="0">
                <a:effectLst/>
                <a:latin typeface="Calibri" panose="020F0502020204030204" pitchFamily="34" charset="0"/>
                <a:ea typeface="Calibri" panose="020F0502020204030204" pitchFamily="34" charset="0"/>
                <a:cs typeface="Times New Roman" panose="02020603050405020304" pitchFamily="18" charset="0"/>
              </a:rPr>
              <a:t>crews have the right skills, equipment and information to assess and treat patients safely</a:t>
            </a:r>
          </a:p>
          <a:p>
            <a:pPr marL="342900" indent="-342900">
              <a:lnSpc>
                <a:spcPct val="107000"/>
              </a:lnSpc>
              <a:buFont typeface="Wingdings" panose="05000000000000000000" pitchFamily="2" charset="2"/>
              <a:buChar char=""/>
              <a:tabLst>
                <a:tab pos="457200" algn="l"/>
              </a:tabLst>
            </a:pPr>
            <a:r>
              <a:rPr lang="en-GB" sz="2600" dirty="0">
                <a:latin typeface="Calibri" panose="020F0502020204030204" pitchFamily="34" charset="0"/>
                <a:ea typeface="Calibri" panose="020F0502020204030204" pitchFamily="34" charset="0"/>
                <a:cs typeface="Times New Roman" panose="02020603050405020304" pitchFamily="18" charset="0"/>
              </a:rPr>
              <a:t>where patients can safely be treated closer to home, patients are referred to the right service to meet their needs, seamlessly</a:t>
            </a:r>
          </a:p>
          <a:p>
            <a:pPr marL="342900" lvl="0" indent="-342900">
              <a:lnSpc>
                <a:spcPct val="107000"/>
              </a:lnSpc>
              <a:buFont typeface="Wingdings" panose="05000000000000000000" pitchFamily="2" charset="2"/>
              <a:buChar char=""/>
              <a:tabLst>
                <a:tab pos="457200" algn="l"/>
              </a:tabLst>
            </a:pPr>
            <a:r>
              <a:rPr lang="en-GB" sz="2600" dirty="0">
                <a:effectLst/>
                <a:latin typeface="Calibri" panose="020F0502020204030204" pitchFamily="34" charset="0"/>
                <a:ea typeface="Calibri" panose="020F0502020204030204" pitchFamily="34" charset="0"/>
                <a:cs typeface="Times New Roman" panose="02020603050405020304" pitchFamily="18" charset="0"/>
              </a:rPr>
              <a:t>where appropriate, patients are taken to the hospital that best meets their needs and handed over to them quickly</a:t>
            </a:r>
          </a:p>
          <a:p>
            <a:pPr marL="342900" lvl="0" indent="-342900">
              <a:lnSpc>
                <a:spcPct val="107000"/>
              </a:lnSpc>
              <a:buFont typeface="Wingdings" panose="05000000000000000000" pitchFamily="2" charset="2"/>
              <a:buChar char=""/>
              <a:tabLst>
                <a:tab pos="457200" algn="l"/>
              </a:tabLst>
            </a:pPr>
            <a:r>
              <a:rPr lang="en-GB" sz="2600" dirty="0">
                <a:effectLst/>
                <a:latin typeface="Calibri" panose="020F0502020204030204" pitchFamily="34" charset="0"/>
                <a:ea typeface="Calibri" panose="020F0502020204030204" pitchFamily="34" charset="0"/>
                <a:cs typeface="Times New Roman" panose="02020603050405020304" pitchFamily="18" charset="0"/>
              </a:rPr>
              <a:t>if patients ring 999 and don’t have an emergency or life threatening need, the 111 teams pick up their call, assess them and find them the right service</a:t>
            </a:r>
          </a:p>
        </p:txBody>
      </p:sp>
    </p:spTree>
    <p:extLst>
      <p:ext uri="{BB962C8B-B14F-4D97-AF65-F5344CB8AC3E}">
        <p14:creationId xmlns:p14="http://schemas.microsoft.com/office/powerpoint/2010/main" val="1883338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Life Threatening and Emergency Care Needs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Table 7">
            <a:extLst>
              <a:ext uri="{FF2B5EF4-FFF2-40B4-BE49-F238E27FC236}">
                <a16:creationId xmlns:a16="http://schemas.microsoft.com/office/drawing/2014/main" id="{E6B80812-5313-4D0E-BBFB-E328A3874779}"/>
              </a:ext>
            </a:extLst>
          </p:cNvPr>
          <p:cNvGraphicFramePr>
            <a:graphicFrameLocks noGrp="1"/>
          </p:cNvGraphicFramePr>
          <p:nvPr>
            <p:ph sz="half" idx="1"/>
            <p:extLst>
              <p:ext uri="{D42A27DB-BD31-4B8C-83A1-F6EECF244321}">
                <p14:modId xmlns:p14="http://schemas.microsoft.com/office/powerpoint/2010/main" val="3226577924"/>
              </p:ext>
            </p:extLst>
          </p:nvPr>
        </p:nvGraphicFramePr>
        <p:xfrm>
          <a:off x="-1" y="857233"/>
          <a:ext cx="12192000" cy="5516880"/>
        </p:xfrm>
        <a:graphic>
          <a:graphicData uri="http://schemas.openxmlformats.org/drawingml/2006/table">
            <a:tbl>
              <a:tblPr firstRow="1" bandRow="1">
                <a:tableStyleId>{912C8C85-51F0-491E-9774-3900AFEF0FD7}</a:tableStyleId>
              </a:tblPr>
              <a:tblGrid>
                <a:gridCol w="779102">
                  <a:extLst>
                    <a:ext uri="{9D8B030D-6E8A-4147-A177-3AD203B41FA5}">
                      <a16:colId xmlns:a16="http://schemas.microsoft.com/office/drawing/2014/main" val="3709665002"/>
                    </a:ext>
                  </a:extLst>
                </a:gridCol>
                <a:gridCol w="3724319">
                  <a:extLst>
                    <a:ext uri="{9D8B030D-6E8A-4147-A177-3AD203B41FA5}">
                      <a16:colId xmlns:a16="http://schemas.microsoft.com/office/drawing/2014/main" val="893109816"/>
                    </a:ext>
                  </a:extLst>
                </a:gridCol>
                <a:gridCol w="7688579">
                  <a:extLst>
                    <a:ext uri="{9D8B030D-6E8A-4147-A177-3AD203B41FA5}">
                      <a16:colId xmlns:a16="http://schemas.microsoft.com/office/drawing/2014/main" val="1092506949"/>
                    </a:ext>
                  </a:extLst>
                </a:gridCol>
              </a:tblGrid>
              <a:tr h="491507">
                <a:tc gridSpan="3">
                  <a:txBody>
                    <a:bodyPr/>
                    <a:lstStyle/>
                    <a:p>
                      <a:r>
                        <a:rPr lang="en-GB" sz="2800" b="1" dirty="0">
                          <a:solidFill>
                            <a:schemeClr val="tx1"/>
                          </a:solidFill>
                        </a:rPr>
                        <a:t>What will need to be different to enable this to happen?</a:t>
                      </a:r>
                    </a:p>
                  </a:txBody>
                  <a:tcPr>
                    <a:noFill/>
                  </a:tcPr>
                </a:tc>
                <a:tc hMerge="1">
                  <a:txBody>
                    <a:bodyPr/>
                    <a:lstStyle/>
                    <a:p>
                      <a:endParaRPr lang="en-GB" sz="3200" dirty="0"/>
                    </a:p>
                  </a:txBody>
                  <a:tcPr/>
                </a:tc>
                <a:tc hMerge="1">
                  <a:txBody>
                    <a:bodyPr/>
                    <a:lstStyle/>
                    <a:p>
                      <a:endParaRPr lang="en-GB" sz="2800" b="0" dirty="0">
                        <a:solidFill>
                          <a:schemeClr val="tx1"/>
                        </a:solidFill>
                      </a:endParaRPr>
                    </a:p>
                  </a:txBody>
                  <a:tcPr>
                    <a:noFill/>
                  </a:tcPr>
                </a:tc>
                <a:extLst>
                  <a:ext uri="{0D108BD9-81ED-4DB2-BD59-A6C34878D82A}">
                    <a16:rowId xmlns:a16="http://schemas.microsoft.com/office/drawing/2014/main" val="2726680203"/>
                  </a:ext>
                </a:extLst>
              </a:tr>
              <a:tr h="624955">
                <a:tc>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Capacity matched to demand across Wales to provide quicker response</a:t>
                      </a: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Different models in rural communities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Increased numbers of front line staff (increasing time on scene)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Improved efficiency (abstractions, post production losses, handover)</a:t>
                      </a:r>
                    </a:p>
                  </a:txBody>
                  <a:tcPr/>
                </a:tc>
                <a:extLst>
                  <a:ext uri="{0D108BD9-81ED-4DB2-BD59-A6C34878D82A}">
                    <a16:rowId xmlns:a16="http://schemas.microsoft.com/office/drawing/2014/main" val="3663518487"/>
                  </a:ext>
                </a:extLst>
              </a:tr>
              <a:tr h="933565">
                <a:tc>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GB" sz="2400" dirty="0"/>
                        <a:t>Clinicians attending scene better equipped to assess, treat, refer</a:t>
                      </a: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Access to relevant patient information (GP / Hospital)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Consistent access to remote advice (GPs, consultant connect, WAST clinical desk)</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On scene diagnostics</a:t>
                      </a:r>
                    </a:p>
                  </a:txBody>
                  <a:tcPr/>
                </a:tc>
                <a:extLst>
                  <a:ext uri="{0D108BD9-81ED-4DB2-BD59-A6C34878D82A}">
                    <a16:rowId xmlns:a16="http://schemas.microsoft.com/office/drawing/2014/main" val="3352815191"/>
                  </a:ext>
                </a:extLst>
              </a:tr>
              <a:tr h="787849">
                <a:tc>
                  <a:txBody>
                    <a:bodyPr/>
                    <a:lstStyle/>
                    <a:p>
                      <a:endParaRPr lang="en-GB" dirty="0"/>
                    </a:p>
                  </a:txBody>
                  <a:tcPr/>
                </a:tc>
                <a:tc>
                  <a:txBody>
                    <a:bodyPr/>
                    <a:lstStyle/>
                    <a:p>
                      <a:r>
                        <a:rPr lang="en-GB" sz="2400" dirty="0"/>
                        <a:t>Consistent referral pathways in place across Wales for on-scene staff</a:t>
                      </a:r>
                    </a:p>
                  </a:txBody>
                  <a:tcPr/>
                </a:tc>
                <a:tc>
                  <a:txBody>
                    <a:bodyPr/>
                    <a:lstStyle/>
                    <a:p>
                      <a:pPr marL="342900" indent="-342900">
                        <a:buFont typeface="Arial" panose="020B0604020202020204" pitchFamily="34" charset="0"/>
                        <a:buChar char="•"/>
                      </a:pPr>
                      <a:r>
                        <a:rPr lang="en-GB" sz="2000" dirty="0"/>
                        <a:t>Many more seamless pathways in place for referral into alternative services closer to home</a:t>
                      </a:r>
                    </a:p>
                    <a:p>
                      <a:pPr marL="342900" indent="-342900">
                        <a:buFont typeface="Arial" panose="020B0604020202020204" pitchFamily="34" charset="0"/>
                        <a:buChar char="•"/>
                      </a:pPr>
                      <a:r>
                        <a:rPr lang="en-GB" sz="2000" dirty="0"/>
                        <a:t>Alternative routes agreed into hospital (i.e. other than ED)</a:t>
                      </a:r>
                    </a:p>
                    <a:p>
                      <a:pPr marL="342900" indent="-342900">
                        <a:buFont typeface="Arial" panose="020B0604020202020204" pitchFamily="34" charset="0"/>
                        <a:buChar char="•"/>
                      </a:pPr>
                      <a:r>
                        <a:rPr lang="en-GB" sz="2000" dirty="0"/>
                        <a:t>Handover delays eradicated</a:t>
                      </a:r>
                    </a:p>
                  </a:txBody>
                  <a:tcPr/>
                </a:tc>
                <a:extLst>
                  <a:ext uri="{0D108BD9-81ED-4DB2-BD59-A6C34878D82A}">
                    <a16:rowId xmlns:a16="http://schemas.microsoft.com/office/drawing/2014/main" val="793341472"/>
                  </a:ext>
                </a:extLst>
              </a:tr>
              <a:tr h="787849">
                <a:tc>
                  <a:txBody>
                    <a:bodyPr/>
                    <a:lstStyle/>
                    <a:p>
                      <a:pPr algn="ctr"/>
                      <a:endParaRPr lang="en-GB" dirty="0"/>
                    </a:p>
                    <a:p>
                      <a:pPr algn="ctr"/>
                      <a:r>
                        <a:rPr lang="en-GB" sz="2800" dirty="0"/>
                        <a:t>111</a:t>
                      </a:r>
                    </a:p>
                  </a:txBody>
                  <a:tcPr/>
                </a:tc>
                <a:tc>
                  <a:txBody>
                    <a:bodyPr/>
                    <a:lstStyle/>
                    <a:p>
                      <a:pPr lvl="0">
                        <a:buFont typeface="+mj-lt"/>
                        <a:buNone/>
                      </a:pPr>
                      <a:r>
                        <a:rPr lang="en-GB" sz="2400" dirty="0"/>
                        <a:t>More callers have clinical assessment before response agreed</a:t>
                      </a:r>
                    </a:p>
                  </a:txBody>
                  <a:tcPr/>
                </a:tc>
                <a:tc>
                  <a:txBody>
                    <a:bodyPr/>
                    <a:lstStyle/>
                    <a:p>
                      <a:pPr marL="342900" lvl="0" indent="-342900">
                        <a:buFont typeface="Arial" panose="020B0604020202020204" pitchFamily="34" charset="0"/>
                        <a:buChar char="•"/>
                      </a:pPr>
                      <a:r>
                        <a:rPr lang="en-GB" sz="2000" dirty="0"/>
                        <a:t>Increased numbers and range of clinicians available in 999 / 111</a:t>
                      </a:r>
                    </a:p>
                    <a:p>
                      <a:pPr marL="342900" lvl="0" indent="-342900">
                        <a:buFont typeface="Arial" panose="020B0604020202020204" pitchFamily="34" charset="0"/>
                        <a:buChar char="•"/>
                      </a:pPr>
                      <a:r>
                        <a:rPr lang="en-GB" sz="2000" dirty="0"/>
                        <a:t>Improved clinical assessment tools (e.g. LOWCODE, SALUS)</a:t>
                      </a:r>
                    </a:p>
                    <a:p>
                      <a:pPr marL="342900" lvl="0" indent="-342900">
                        <a:buFont typeface="Arial" panose="020B0604020202020204" pitchFamily="34" charset="0"/>
                        <a:buChar char="•"/>
                      </a:pPr>
                      <a:r>
                        <a:rPr lang="en-GB" sz="2000" dirty="0"/>
                        <a:t>More autonomous practitioners</a:t>
                      </a:r>
                    </a:p>
                  </a:txBody>
                  <a:tcPr/>
                </a:tc>
                <a:extLst>
                  <a:ext uri="{0D108BD9-81ED-4DB2-BD59-A6C34878D82A}">
                    <a16:rowId xmlns:a16="http://schemas.microsoft.com/office/drawing/2014/main" val="55497271"/>
                  </a:ext>
                </a:extLst>
              </a:tr>
            </a:tbl>
          </a:graphicData>
        </a:graphic>
      </p:graphicFrame>
      <p:pic>
        <p:nvPicPr>
          <p:cNvPr id="18" name="Graphic 17" descr="Siren outline">
            <a:extLst>
              <a:ext uri="{FF2B5EF4-FFF2-40B4-BE49-F238E27FC236}">
                <a16:creationId xmlns:a16="http://schemas.microsoft.com/office/drawing/2014/main" id="{604407AF-06BB-4F14-AFDF-1AB573B415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3622" y="1679738"/>
            <a:ext cx="641373" cy="641373"/>
          </a:xfrm>
          <a:prstGeom prst="rect">
            <a:avLst/>
          </a:prstGeom>
        </p:spPr>
      </p:pic>
      <p:pic>
        <p:nvPicPr>
          <p:cNvPr id="19" name="Graphic 18" descr="Ambulance outline">
            <a:extLst>
              <a:ext uri="{FF2B5EF4-FFF2-40B4-BE49-F238E27FC236}">
                <a16:creationId xmlns:a16="http://schemas.microsoft.com/office/drawing/2014/main" id="{9CD128B6-5532-494F-A520-BA5210E1F21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3622" y="3143616"/>
            <a:ext cx="689547" cy="689547"/>
          </a:xfrm>
          <a:prstGeom prst="rect">
            <a:avLst/>
          </a:prstGeom>
        </p:spPr>
      </p:pic>
      <p:pic>
        <p:nvPicPr>
          <p:cNvPr id="20" name="Graphic 19" descr="Route (Two Pins With A Path) outline">
            <a:extLst>
              <a:ext uri="{FF2B5EF4-FFF2-40B4-BE49-F238E27FC236}">
                <a16:creationId xmlns:a16="http://schemas.microsoft.com/office/drawing/2014/main" id="{292B7936-7D1B-4F72-B606-A1A389D953E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 y="4159391"/>
            <a:ext cx="754997" cy="754997"/>
          </a:xfrm>
          <a:prstGeom prst="rect">
            <a:avLst/>
          </a:prstGeom>
        </p:spPr>
      </p:pic>
    </p:spTree>
    <p:extLst>
      <p:ext uri="{BB962C8B-B14F-4D97-AF65-F5344CB8AC3E}">
        <p14:creationId xmlns:p14="http://schemas.microsoft.com/office/powerpoint/2010/main" val="3070400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Remote Clinical Assessment for 999 callers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17" name="Picture 17">
            <a:extLst>
              <a:ext uri="{FF2B5EF4-FFF2-40B4-BE49-F238E27FC236}">
                <a16:creationId xmlns:a16="http://schemas.microsoft.com/office/drawing/2014/main" id="{81E36CCD-2DCE-4293-9DCE-D698A77A056B}"/>
              </a:ext>
            </a:extLst>
          </p:cNvPr>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t="6052" b="3609"/>
          <a:stretch>
            <a:fillRect/>
          </a:stretch>
        </p:blipFill>
        <p:spPr bwMode="auto">
          <a:xfrm>
            <a:off x="282668" y="1739368"/>
            <a:ext cx="5734273"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9">
            <a:extLst>
              <a:ext uri="{FF2B5EF4-FFF2-40B4-BE49-F238E27FC236}">
                <a16:creationId xmlns:a16="http://schemas.microsoft.com/office/drawing/2014/main" id="{D8EB244E-9E7E-40BF-9082-7E24D35308BD}"/>
              </a:ext>
            </a:extLst>
          </p:cNvPr>
          <p:cNvSpPr txBox="1">
            <a:spLocks noChangeArrowheads="1"/>
          </p:cNvSpPr>
          <p:nvPr/>
        </p:nvSpPr>
        <p:spPr bwMode="auto">
          <a:xfrm>
            <a:off x="6380707" y="1722385"/>
            <a:ext cx="5528625" cy="3970318"/>
          </a:xfrm>
          <a:prstGeom prst="rect">
            <a:avLst/>
          </a:prstGeom>
          <a:noFill/>
          <a:ln w="19050">
            <a:solidFill>
              <a:schemeClr val="accent6">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marL="457200" indent="-457200">
              <a:buFont typeface="Calibri" panose="020F0502020204030204" pitchFamily="34" charset="0"/>
              <a:buChar char="ₓ"/>
            </a:pPr>
            <a:r>
              <a:rPr lang="en-GB" altLang="en-US" sz="2800" dirty="0">
                <a:cs typeface="Arial" panose="020B0604020202020204" pitchFamily="34" charset="0"/>
              </a:rPr>
              <a:t>52 basic paper/pdf triage cards</a:t>
            </a:r>
          </a:p>
          <a:p>
            <a:pPr marL="457200" indent="-457200">
              <a:buFont typeface="Calibri" panose="020F0502020204030204" pitchFamily="34" charset="0"/>
              <a:buChar char="ₓ"/>
            </a:pPr>
            <a:r>
              <a:rPr lang="en-GB" altLang="en-US" sz="2800" dirty="0">
                <a:cs typeface="Arial" panose="020B0604020202020204" pitchFamily="34" charset="0"/>
              </a:rPr>
              <a:t>Poor clinical support &amp; confidence </a:t>
            </a:r>
          </a:p>
          <a:p>
            <a:pPr marL="457200" indent="-457200">
              <a:buFont typeface="Calibri" panose="020F0502020204030204" pitchFamily="34" charset="0"/>
              <a:buChar char="ₓ"/>
            </a:pPr>
            <a:r>
              <a:rPr lang="en-GB" altLang="en-US" sz="2800" dirty="0">
                <a:cs typeface="Arial" panose="020B0604020202020204" pitchFamily="34" charset="0"/>
              </a:rPr>
              <a:t>Poor evidence base</a:t>
            </a:r>
          </a:p>
          <a:p>
            <a:pPr marL="457200" indent="-457200">
              <a:buFont typeface="Calibri" panose="020F0502020204030204" pitchFamily="34" charset="0"/>
              <a:buChar char="ₓ"/>
            </a:pPr>
            <a:r>
              <a:rPr lang="en-GB" altLang="en-US" sz="2800" dirty="0">
                <a:cs typeface="Arial" panose="020B0604020202020204" pitchFamily="34" charset="0"/>
              </a:rPr>
              <a:t>Non standard approach to triage</a:t>
            </a:r>
          </a:p>
          <a:p>
            <a:pPr marL="457200" indent="-457200">
              <a:buFont typeface="Calibri" panose="020F0502020204030204" pitchFamily="34" charset="0"/>
              <a:buChar char="ₓ"/>
            </a:pPr>
            <a:r>
              <a:rPr lang="en-GB" altLang="en-US" sz="2800" dirty="0">
                <a:cs typeface="Arial" panose="020B0604020202020204" pitchFamily="34" charset="0"/>
              </a:rPr>
              <a:t>No integration with any system</a:t>
            </a:r>
          </a:p>
          <a:p>
            <a:pPr marL="457200" indent="-457200">
              <a:buFont typeface="Calibri" panose="020F0502020204030204" pitchFamily="34" charset="0"/>
              <a:buChar char="ₓ"/>
            </a:pPr>
            <a:r>
              <a:rPr lang="en-GB" altLang="en-US" sz="2800" dirty="0">
                <a:cs typeface="Arial" panose="020B0604020202020204" pitchFamily="34" charset="0"/>
              </a:rPr>
              <a:t>No data </a:t>
            </a:r>
          </a:p>
          <a:p>
            <a:pPr marL="457200" indent="-457200">
              <a:buFont typeface="Calibri" panose="020F0502020204030204" pitchFamily="34" charset="0"/>
              <a:buChar char="ₓ"/>
            </a:pPr>
            <a:r>
              <a:rPr lang="en-GB" altLang="en-US" sz="2800" dirty="0">
                <a:cs typeface="Arial" panose="020B0604020202020204" pitchFamily="34" charset="0"/>
              </a:rPr>
              <a:t>No digital audit system</a:t>
            </a:r>
          </a:p>
          <a:p>
            <a:pPr marL="457200" indent="-457200">
              <a:buFont typeface="Calibri" panose="020F0502020204030204" pitchFamily="34" charset="0"/>
              <a:buChar char="ₓ"/>
            </a:pPr>
            <a:r>
              <a:rPr lang="en-GB" altLang="en-US" sz="2800" dirty="0">
                <a:cs typeface="Arial" panose="020B0604020202020204" pitchFamily="34" charset="0"/>
              </a:rPr>
              <a:t>Repetition / wasted time</a:t>
            </a:r>
          </a:p>
        </p:txBody>
      </p:sp>
      <p:sp>
        <p:nvSpPr>
          <p:cNvPr id="4" name="TextBox 3">
            <a:extLst>
              <a:ext uri="{FF2B5EF4-FFF2-40B4-BE49-F238E27FC236}">
                <a16:creationId xmlns:a16="http://schemas.microsoft.com/office/drawing/2014/main" id="{E849319B-585F-4F61-8718-A469466A58AE}"/>
              </a:ext>
            </a:extLst>
          </p:cNvPr>
          <p:cNvSpPr txBox="1"/>
          <p:nvPr/>
        </p:nvSpPr>
        <p:spPr>
          <a:xfrm>
            <a:off x="227308" y="1080301"/>
            <a:ext cx="10549890" cy="584775"/>
          </a:xfrm>
          <a:prstGeom prst="rect">
            <a:avLst/>
          </a:prstGeom>
          <a:noFill/>
        </p:spPr>
        <p:txBody>
          <a:bodyPr wrap="square" rtlCol="0">
            <a:spAutoFit/>
          </a:bodyPr>
          <a:lstStyle/>
          <a:p>
            <a:r>
              <a:rPr lang="en-GB" sz="3200" b="1" dirty="0"/>
              <a:t>Existing triage system not fit for purpose</a:t>
            </a:r>
          </a:p>
        </p:txBody>
      </p:sp>
    </p:spTree>
    <p:extLst>
      <p:ext uri="{BB962C8B-B14F-4D97-AF65-F5344CB8AC3E}">
        <p14:creationId xmlns:p14="http://schemas.microsoft.com/office/powerpoint/2010/main" val="2568632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Remote Clinical Assessment for 999 callers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E849319B-585F-4F61-8718-A469466A58AE}"/>
              </a:ext>
            </a:extLst>
          </p:cNvPr>
          <p:cNvSpPr txBox="1"/>
          <p:nvPr/>
        </p:nvSpPr>
        <p:spPr>
          <a:xfrm>
            <a:off x="227308" y="1080301"/>
            <a:ext cx="10549890" cy="584775"/>
          </a:xfrm>
          <a:prstGeom prst="rect">
            <a:avLst/>
          </a:prstGeom>
          <a:noFill/>
        </p:spPr>
        <p:txBody>
          <a:bodyPr wrap="square" rtlCol="0">
            <a:spAutoFit/>
          </a:bodyPr>
          <a:lstStyle/>
          <a:p>
            <a:r>
              <a:rPr lang="en-GB" sz="3200" b="1" dirty="0"/>
              <a:t>Proposed new solution - </a:t>
            </a:r>
            <a:r>
              <a:rPr lang="en-GB" sz="3200" b="1" dirty="0" err="1"/>
              <a:t>Lowcode</a:t>
            </a:r>
            <a:endParaRPr lang="en-GB" sz="3200" b="1" dirty="0"/>
          </a:p>
        </p:txBody>
      </p:sp>
      <p:pic>
        <p:nvPicPr>
          <p:cNvPr id="16" name="Picture 8">
            <a:extLst>
              <a:ext uri="{FF2B5EF4-FFF2-40B4-BE49-F238E27FC236}">
                <a16:creationId xmlns:a16="http://schemas.microsoft.com/office/drawing/2014/main" id="{FF2F4E87-1E1B-423F-AF18-26E05F3A8888}"/>
              </a:ext>
            </a:extLst>
          </p:cNvPr>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a:stretch>
            <a:fillRect/>
          </a:stretch>
        </p:blipFill>
        <p:spPr bwMode="auto">
          <a:xfrm>
            <a:off x="211227" y="1792268"/>
            <a:ext cx="6113625" cy="4197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1DB0D598-00B7-404F-8FDE-C2B1533AC0A7}"/>
              </a:ext>
            </a:extLst>
          </p:cNvPr>
          <p:cNvSpPr txBox="1"/>
          <p:nvPr/>
        </p:nvSpPr>
        <p:spPr>
          <a:xfrm>
            <a:off x="6324852" y="1641953"/>
            <a:ext cx="5732550" cy="4431983"/>
          </a:xfrm>
          <a:prstGeom prst="rect">
            <a:avLst/>
          </a:prstGeom>
          <a:noFill/>
        </p:spPr>
        <p:txBody>
          <a:bodyPr wrap="square">
            <a:spAutoFit/>
          </a:bodyPr>
          <a:lstStyle/>
          <a:p>
            <a:pPr marL="342900" indent="-342900">
              <a:buFont typeface="Wingdings" panose="05000000000000000000" pitchFamily="2" charset="2"/>
              <a:buChar char="ü"/>
            </a:pPr>
            <a:r>
              <a:rPr lang="en-GB" altLang="en-US" sz="2400" dirty="0"/>
              <a:t>Designed for 999 acuity</a:t>
            </a:r>
          </a:p>
          <a:p>
            <a:pPr marL="342900" indent="-342900">
              <a:buFont typeface="Wingdings" panose="05000000000000000000" pitchFamily="2" charset="2"/>
              <a:buChar char="ü"/>
            </a:pPr>
            <a:r>
              <a:rPr lang="en-GB" altLang="en-US" sz="2400" dirty="0"/>
              <a:t>Designed for clinicians</a:t>
            </a:r>
            <a:endParaRPr lang="en-GB" altLang="en-US" sz="1050" dirty="0"/>
          </a:p>
          <a:p>
            <a:pPr marL="342900" indent="-342900">
              <a:buFont typeface="Wingdings" panose="05000000000000000000" pitchFamily="2" charset="2"/>
              <a:buChar char="ü"/>
            </a:pPr>
            <a:r>
              <a:rPr lang="en-GB" altLang="en-US" sz="2400" dirty="0"/>
              <a:t>Over 250 clinical algorithms</a:t>
            </a:r>
          </a:p>
          <a:p>
            <a:pPr marL="342900" indent="-342900">
              <a:buFont typeface="Wingdings" panose="05000000000000000000" pitchFamily="2" charset="2"/>
              <a:buChar char="ü"/>
            </a:pPr>
            <a:r>
              <a:rPr lang="en-GB" altLang="en-US" sz="2400" dirty="0"/>
              <a:t>Significant evidence base</a:t>
            </a:r>
          </a:p>
          <a:p>
            <a:pPr marL="342900" indent="-342900">
              <a:buFont typeface="Wingdings" panose="05000000000000000000" pitchFamily="2" charset="2"/>
              <a:buChar char="ü"/>
            </a:pPr>
            <a:r>
              <a:rPr lang="en-GB" altLang="en-US" sz="2400" dirty="0"/>
              <a:t>More support to triage more patients </a:t>
            </a:r>
            <a:r>
              <a:rPr lang="en-GB" altLang="en-US" dirty="0"/>
              <a:t>(Children, pharmacology, medical, minor injuries)</a:t>
            </a:r>
          </a:p>
          <a:p>
            <a:pPr marL="342900" indent="-342900">
              <a:buFont typeface="Wingdings" panose="05000000000000000000" pitchFamily="2" charset="2"/>
              <a:buChar char="ü"/>
            </a:pPr>
            <a:r>
              <a:rPr lang="en-GB" altLang="en-US" sz="2400" dirty="0"/>
              <a:t>More appropriate referrals</a:t>
            </a:r>
          </a:p>
          <a:p>
            <a:pPr marL="342900" indent="-342900">
              <a:buFont typeface="Wingdings" panose="05000000000000000000" pitchFamily="2" charset="2"/>
              <a:buChar char="ü"/>
            </a:pPr>
            <a:r>
              <a:rPr lang="en-GB" altLang="en-US" sz="2400" dirty="0"/>
              <a:t>Wider system benefits &amp; confidence</a:t>
            </a:r>
          </a:p>
          <a:p>
            <a:pPr marL="342900" indent="-342900">
              <a:buFont typeface="Wingdings" panose="05000000000000000000" pitchFamily="2" charset="2"/>
              <a:buChar char="ü"/>
            </a:pPr>
            <a:r>
              <a:rPr lang="en-GB" altLang="en-US" sz="2400" dirty="0"/>
              <a:t>Integrated Doss, video, WCP, C3, MPDS, </a:t>
            </a:r>
            <a:r>
              <a:rPr lang="en-GB" altLang="en-US" sz="2400" dirty="0" err="1"/>
              <a:t>ePcr</a:t>
            </a:r>
            <a:r>
              <a:rPr lang="en-GB" altLang="en-US" sz="2400" dirty="0"/>
              <a:t> </a:t>
            </a:r>
          </a:p>
          <a:p>
            <a:pPr marL="342900" indent="-342900">
              <a:buFont typeface="Wingdings" panose="05000000000000000000" pitchFamily="2" charset="2"/>
              <a:buChar char="ü"/>
            </a:pPr>
            <a:r>
              <a:rPr lang="en-GB" altLang="en-US" sz="2400" dirty="0"/>
              <a:t>Integrated clinical audit system</a:t>
            </a:r>
            <a:endParaRPr lang="en-GB" altLang="en-US" sz="1600" dirty="0"/>
          </a:p>
          <a:p>
            <a:pPr marL="342900" indent="-342900">
              <a:buFont typeface="Wingdings" panose="05000000000000000000" pitchFamily="2" charset="2"/>
              <a:buChar char="ü"/>
            </a:pPr>
            <a:r>
              <a:rPr lang="en-GB" altLang="en-US" sz="2400" dirty="0"/>
              <a:t>E-referrals to other providers</a:t>
            </a:r>
            <a:endParaRPr lang="en-GB" dirty="0"/>
          </a:p>
        </p:txBody>
      </p:sp>
    </p:spTree>
    <p:extLst>
      <p:ext uri="{BB962C8B-B14F-4D97-AF65-F5344CB8AC3E}">
        <p14:creationId xmlns:p14="http://schemas.microsoft.com/office/powerpoint/2010/main" val="348523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Remote Clinical Assessment for 999 callers</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E849319B-585F-4F61-8718-A469466A58AE}"/>
              </a:ext>
            </a:extLst>
          </p:cNvPr>
          <p:cNvSpPr txBox="1"/>
          <p:nvPr/>
        </p:nvSpPr>
        <p:spPr>
          <a:xfrm>
            <a:off x="227308" y="1080301"/>
            <a:ext cx="10549890" cy="584775"/>
          </a:xfrm>
          <a:prstGeom prst="rect">
            <a:avLst/>
          </a:prstGeom>
          <a:noFill/>
        </p:spPr>
        <p:txBody>
          <a:bodyPr wrap="square" rtlCol="0">
            <a:spAutoFit/>
          </a:bodyPr>
          <a:lstStyle/>
          <a:p>
            <a:r>
              <a:rPr lang="en-GB" sz="3200" b="1" dirty="0"/>
              <a:t>Benefits…….</a:t>
            </a:r>
          </a:p>
        </p:txBody>
      </p:sp>
      <p:sp>
        <p:nvSpPr>
          <p:cNvPr id="17" name="Content Placeholder 16">
            <a:extLst>
              <a:ext uri="{FF2B5EF4-FFF2-40B4-BE49-F238E27FC236}">
                <a16:creationId xmlns:a16="http://schemas.microsoft.com/office/drawing/2014/main" id="{0DA62EB6-16BA-4D7E-943A-FC000A1F2712}"/>
              </a:ext>
            </a:extLst>
          </p:cNvPr>
          <p:cNvSpPr txBox="1">
            <a:spLocks noGrp="1"/>
          </p:cNvSpPr>
          <p:nvPr>
            <p:ph sz="half" idx="1"/>
          </p:nvPr>
        </p:nvSpPr>
        <p:spPr>
          <a:xfrm>
            <a:off x="320652" y="1711856"/>
            <a:ext cx="7699430" cy="4524315"/>
          </a:xfrm>
          <a:prstGeom prst="rect">
            <a:avLst/>
          </a:prstGeom>
          <a:noFill/>
        </p:spPr>
        <p:txBody>
          <a:bodyPr wrap="square">
            <a:spAutoFit/>
          </a:bodyPr>
          <a:lstStyle/>
          <a:p>
            <a:pPr algn="just">
              <a:lnSpc>
                <a:spcPct val="107000"/>
              </a:lnSpc>
              <a:spcBef>
                <a:spcPts val="0"/>
              </a:spcBef>
              <a:defRPr/>
            </a:pPr>
            <a:r>
              <a:rPr lang="en-US" sz="2400" b="1" dirty="0">
                <a:solidFill>
                  <a:srgbClr val="000000"/>
                </a:solidFill>
                <a:ea typeface="Calibri" panose="020F0502020204030204" pitchFamily="34" charset="0"/>
                <a:cs typeface="Arial" panose="020B0604020202020204" pitchFamily="34" charset="0"/>
              </a:rPr>
              <a:t>Reduce the number of ambulances being sent</a:t>
            </a:r>
            <a:r>
              <a:rPr lang="en-US" sz="2400" dirty="0">
                <a:solidFill>
                  <a:srgbClr val="000000"/>
                </a:solidFill>
                <a:ea typeface="Calibri" panose="020F0502020204030204" pitchFamily="34" charset="0"/>
                <a:cs typeface="Arial" panose="020B0604020202020204" pitchFamily="34" charset="0"/>
              </a:rPr>
              <a:t> to patients  through ‘hear and treat’.</a:t>
            </a:r>
            <a:endParaRPr lang="en-GB" sz="2400" dirty="0">
              <a:ea typeface="Calibri" panose="020F0502020204030204" pitchFamily="34" charset="0"/>
              <a:cs typeface="Times New Roman" panose="02020603050405020304" pitchFamily="18" charset="0"/>
            </a:endParaRPr>
          </a:p>
          <a:p>
            <a:pPr algn="just">
              <a:lnSpc>
                <a:spcPct val="107000"/>
              </a:lnSpc>
              <a:spcBef>
                <a:spcPts val="0"/>
              </a:spcBef>
              <a:defRPr/>
            </a:pPr>
            <a:r>
              <a:rPr lang="en-US" sz="2400" b="1" dirty="0">
                <a:solidFill>
                  <a:srgbClr val="000000"/>
                </a:solidFill>
                <a:ea typeface="Calibri" panose="020F0502020204030204" pitchFamily="34" charset="0"/>
                <a:cs typeface="Arial" panose="020B0604020202020204" pitchFamily="34" charset="0"/>
              </a:rPr>
              <a:t>Reduce the number of patients attending an Emergency Department </a:t>
            </a:r>
            <a:r>
              <a:rPr lang="en-US" sz="2400" dirty="0">
                <a:solidFill>
                  <a:srgbClr val="000000"/>
                </a:solidFill>
                <a:ea typeface="Calibri" panose="020F0502020204030204" pitchFamily="34" charset="0"/>
                <a:cs typeface="Arial" panose="020B0604020202020204" pitchFamily="34" charset="0"/>
              </a:rPr>
              <a:t>by making the contact with a WAST CSD Clinician the point of definitive care and by increasing the</a:t>
            </a:r>
            <a:r>
              <a:rPr lang="en-US" sz="2400" b="1" dirty="0">
                <a:solidFill>
                  <a:srgbClr val="000000"/>
                </a:solidFill>
                <a:ea typeface="Calibri" panose="020F0502020204030204" pitchFamily="34" charset="0"/>
                <a:cs typeface="Arial" panose="020B0604020202020204" pitchFamily="34" charset="0"/>
              </a:rPr>
              <a:t> </a:t>
            </a:r>
            <a:r>
              <a:rPr lang="en-US" sz="2400" dirty="0">
                <a:solidFill>
                  <a:srgbClr val="000000"/>
                </a:solidFill>
                <a:ea typeface="Calibri" panose="020F0502020204030204" pitchFamily="34" charset="0"/>
                <a:cs typeface="Arial" panose="020B0604020202020204" pitchFamily="34" charset="0"/>
              </a:rPr>
              <a:t>use of alternative care pathways. </a:t>
            </a:r>
          </a:p>
          <a:p>
            <a:pPr algn="just">
              <a:lnSpc>
                <a:spcPct val="107000"/>
              </a:lnSpc>
              <a:spcBef>
                <a:spcPts val="0"/>
              </a:spcBef>
              <a:spcAft>
                <a:spcPts val="800"/>
              </a:spcAft>
              <a:defRPr/>
            </a:pPr>
            <a:r>
              <a:rPr lang="en-US" sz="2400" b="1" dirty="0">
                <a:solidFill>
                  <a:srgbClr val="000000"/>
                </a:solidFill>
                <a:ea typeface="Calibri" panose="020F0502020204030204" pitchFamily="34" charset="0"/>
                <a:cs typeface="Arial" panose="020B0604020202020204" pitchFamily="34" charset="0"/>
              </a:rPr>
              <a:t>Increase ambulance availability </a:t>
            </a:r>
            <a:r>
              <a:rPr lang="en-US" sz="2400" dirty="0">
                <a:solidFill>
                  <a:srgbClr val="000000"/>
                </a:solidFill>
                <a:ea typeface="Calibri" panose="020F0502020204030204" pitchFamily="34" charset="0"/>
                <a:cs typeface="Arial" panose="020B0604020202020204" pitchFamily="34" charset="0"/>
              </a:rPr>
              <a:t>to respond to the most acutely unwell patients in the Red and Amber categories</a:t>
            </a:r>
          </a:p>
          <a:p>
            <a:pPr algn="just">
              <a:lnSpc>
                <a:spcPct val="107000"/>
              </a:lnSpc>
              <a:spcBef>
                <a:spcPts val="0"/>
              </a:spcBef>
              <a:spcAft>
                <a:spcPts val="800"/>
              </a:spcAft>
              <a:defRPr/>
            </a:pPr>
            <a:r>
              <a:rPr lang="en-US" sz="2400" b="1" dirty="0">
                <a:solidFill>
                  <a:srgbClr val="000000"/>
                </a:solidFill>
                <a:ea typeface="Calibri" panose="020F0502020204030204" pitchFamily="34" charset="0"/>
                <a:cs typeface="Arial" panose="020B0604020202020204" pitchFamily="34" charset="0"/>
              </a:rPr>
              <a:t>Improved safety of long waiting patients </a:t>
            </a:r>
            <a:r>
              <a:rPr lang="en-US" sz="2400" dirty="0">
                <a:solidFill>
                  <a:srgbClr val="000000"/>
                </a:solidFill>
                <a:ea typeface="Calibri" panose="020F0502020204030204" pitchFamily="34" charset="0"/>
                <a:cs typeface="Arial" panose="020B0604020202020204" pitchFamily="34" charset="0"/>
              </a:rPr>
              <a:t>through the creation of additional capacity to safety net those patients and provide more robust advice.</a:t>
            </a:r>
          </a:p>
        </p:txBody>
      </p:sp>
      <p:sp>
        <p:nvSpPr>
          <p:cNvPr id="19" name="Rectangle 10">
            <a:extLst>
              <a:ext uri="{FF2B5EF4-FFF2-40B4-BE49-F238E27FC236}">
                <a16:creationId xmlns:a16="http://schemas.microsoft.com/office/drawing/2014/main" id="{25C13B1E-9AC9-4BB3-9676-77EDF6DA77A9}"/>
              </a:ext>
            </a:extLst>
          </p:cNvPr>
          <p:cNvSpPr>
            <a:spLocks noChangeArrowheads="1"/>
          </p:cNvSpPr>
          <p:nvPr/>
        </p:nvSpPr>
        <p:spPr bwMode="auto">
          <a:xfrm>
            <a:off x="8345510" y="2816354"/>
            <a:ext cx="3711891" cy="2308324"/>
          </a:xfrm>
          <a:prstGeom prst="rect">
            <a:avLst/>
          </a:prstGeom>
          <a:noFill/>
          <a:ln w="2857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r>
              <a:rPr lang="en-GB" altLang="en-US" sz="2400" dirty="0">
                <a:cs typeface="Arial" panose="020B0604020202020204" pitchFamily="34" charset="0"/>
              </a:rPr>
              <a:t>Every 0.5% H&amp;T achieved annually equates to 10 WTE front line ambulance staff saved; equivalent to ne emergency ambulance 24/7 for a whole year. </a:t>
            </a:r>
          </a:p>
        </p:txBody>
      </p:sp>
    </p:spTree>
    <p:extLst>
      <p:ext uri="{BB962C8B-B14F-4D97-AF65-F5344CB8AC3E}">
        <p14:creationId xmlns:p14="http://schemas.microsoft.com/office/powerpoint/2010/main" val="3411061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‘Gateway to Care’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pic>
        <p:nvPicPr>
          <p:cNvPr id="1026" name="Picture 2" descr="Open Gate Icon #102996 - Free Icons Library">
            <a:extLst>
              <a:ext uri="{FF2B5EF4-FFF2-40B4-BE49-F238E27FC236}">
                <a16:creationId xmlns:a16="http://schemas.microsoft.com/office/drawing/2014/main" id="{1284EADE-BF0B-40A5-ADCB-EF5FDB84EE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43064" y="1581574"/>
            <a:ext cx="2374922" cy="209409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20718" y="881227"/>
            <a:ext cx="11950562" cy="5813964"/>
          </a:xfrm>
          <a:prstGeom prst="rect">
            <a:avLst/>
          </a:prstGeom>
        </p:spPr>
        <p:txBody>
          <a:bodyPr wrap="square">
            <a:spAutoFit/>
          </a:bodyPr>
          <a:lstStyle/>
          <a:p>
            <a:r>
              <a:rPr lang="en-US" sz="2800" b="1" dirty="0">
                <a:solidFill>
                  <a:srgbClr val="000000"/>
                </a:solidFill>
              </a:rPr>
              <a:t>111 - the ‘Gateway to Care’ for urgent physical and mental health needs</a:t>
            </a:r>
          </a:p>
          <a:p>
            <a:pPr marL="342900" lvl="0" indent="-342900">
              <a:lnSpc>
                <a:spcPct val="107000"/>
              </a:lnSpc>
              <a:spcAft>
                <a:spcPts val="800"/>
              </a:spcAft>
              <a:buFont typeface="Wingdings" panose="05000000000000000000" pitchFamily="2" charset="2"/>
              <a:buChar char=""/>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Information, advice and signposting available on a wide range of </a:t>
            </a:r>
            <a:r>
              <a:rPr lang="en-GB" sz="2400" b="1" dirty="0">
                <a:effectLst/>
                <a:latin typeface="Calibri" panose="020F0502020204030204" pitchFamily="34" charset="0"/>
                <a:ea typeface="Calibri" panose="020F0502020204030204" pitchFamily="34" charset="0"/>
                <a:cs typeface="Times New Roman" panose="02020603050405020304" pitchFamily="18" charset="0"/>
              </a:rPr>
              <a:t>online media</a:t>
            </a:r>
          </a:p>
          <a:p>
            <a:pPr marL="342900" lvl="0" indent="-342900">
              <a:lnSpc>
                <a:spcPct val="107000"/>
              </a:lnSpc>
              <a:spcAft>
                <a:spcPts val="800"/>
              </a:spcAft>
              <a:buFont typeface="Wingdings" panose="05000000000000000000" pitchFamily="2" charset="2"/>
              <a:buChar char=""/>
              <a:tabLst>
                <a:tab pos="457200" algn="l"/>
              </a:tabLs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Increasingly personalised advice </a:t>
            </a:r>
            <a:r>
              <a:rPr lang="en-GB" sz="2400" dirty="0">
                <a:effectLst/>
                <a:latin typeface="Calibri" panose="020F0502020204030204" pitchFamily="34" charset="0"/>
                <a:ea typeface="Calibri" panose="020F0502020204030204" pitchFamily="34" charset="0"/>
                <a:cs typeface="Times New Roman" panose="02020603050405020304" pitchFamily="18" charset="0"/>
              </a:rPr>
              <a:t>and interaction available online</a:t>
            </a:r>
          </a:p>
          <a:p>
            <a:pPr marL="342900" lvl="0" indent="-342900">
              <a:lnSpc>
                <a:spcPct val="107000"/>
              </a:lnSpc>
              <a:spcAft>
                <a:spcPts val="800"/>
              </a:spcAft>
              <a:buFont typeface="Wingdings" panose="05000000000000000000" pitchFamily="2" charset="2"/>
              <a:buChar char=""/>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Calls to 111 answered quickly by skilled call handlers</a:t>
            </a:r>
          </a:p>
          <a:p>
            <a:pPr marL="342900" lvl="0" indent="-342900">
              <a:lnSpc>
                <a:spcPct val="107000"/>
              </a:lnSpc>
              <a:buFont typeface="Wingdings" panose="05000000000000000000" pitchFamily="2" charset="2"/>
              <a:buChar char=""/>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Where appropriate, calls passed to the </a:t>
            </a:r>
            <a:r>
              <a:rPr lang="en-GB" sz="2400" b="1" dirty="0">
                <a:effectLst/>
                <a:latin typeface="Calibri" panose="020F0502020204030204" pitchFamily="34" charset="0"/>
                <a:ea typeface="Calibri" panose="020F0502020204030204" pitchFamily="34" charset="0"/>
                <a:cs typeface="Times New Roman" panose="02020603050405020304" pitchFamily="18" charset="0"/>
              </a:rPr>
              <a:t>integrated national </a:t>
            </a:r>
          </a:p>
          <a:p>
            <a:pPr lvl="0">
              <a:lnSpc>
                <a:spcPct val="107000"/>
              </a:lnSpc>
              <a:tabLst>
                <a:tab pos="457200" algn="l"/>
              </a:tabLs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	clinical hub</a:t>
            </a:r>
            <a:r>
              <a:rPr lang="en-GB" sz="2400" dirty="0">
                <a:effectLst/>
                <a:latin typeface="Calibri" panose="020F0502020204030204" pitchFamily="34" charset="0"/>
                <a:ea typeface="Calibri" panose="020F0502020204030204" pitchFamily="34" charset="0"/>
                <a:cs typeface="Times New Roman" panose="02020603050405020304" pitchFamily="18" charset="0"/>
              </a:rPr>
              <a:t> for a clinical assessment by a clinician or specialist </a:t>
            </a:r>
          </a:p>
          <a:p>
            <a:pPr lvl="0">
              <a:lnSpc>
                <a:spcPct val="107000"/>
              </a:lnSpc>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	with the right skills, experience and information.  </a:t>
            </a:r>
          </a:p>
          <a:p>
            <a:pPr marL="342900" lvl="0" indent="-342900">
              <a:lnSpc>
                <a:spcPct val="107000"/>
              </a:lnSpc>
              <a:spcAft>
                <a:spcPts val="800"/>
              </a:spcAft>
              <a:buFont typeface="Wingdings" panose="05000000000000000000" pitchFamily="2" charset="2"/>
              <a:buChar char=""/>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Depending on need, patients may be given </a:t>
            </a:r>
            <a:r>
              <a:rPr lang="en-GB" sz="2400" b="1" dirty="0">
                <a:effectLst/>
                <a:latin typeface="Calibri" panose="020F0502020204030204" pitchFamily="34" charset="0"/>
                <a:ea typeface="Calibri" panose="020F0502020204030204" pitchFamily="34" charset="0"/>
                <a:cs typeface="Times New Roman" panose="02020603050405020304" pitchFamily="18" charset="0"/>
              </a:rPr>
              <a:t>self-care advice</a:t>
            </a:r>
            <a:r>
              <a:rPr lang="en-GB" sz="2400" dirty="0">
                <a:effectLst/>
                <a:latin typeface="Calibri" panose="020F0502020204030204" pitchFamily="34" charset="0"/>
                <a:ea typeface="Calibri" panose="020F0502020204030204" pitchFamily="34" charset="0"/>
                <a:cs typeface="Times New Roman" panose="02020603050405020304" pitchFamily="18" charset="0"/>
              </a:rPr>
              <a:t>, offered a </a:t>
            </a:r>
            <a:r>
              <a:rPr lang="en-GB" sz="2400" b="1" dirty="0">
                <a:effectLst/>
                <a:latin typeface="Calibri" panose="020F0502020204030204" pitchFamily="34" charset="0"/>
                <a:ea typeface="Calibri" panose="020F0502020204030204" pitchFamily="34" charset="0"/>
                <a:cs typeface="Times New Roman" panose="02020603050405020304" pitchFamily="18" charset="0"/>
              </a:rPr>
              <a:t>prescription, </a:t>
            </a:r>
            <a:r>
              <a:rPr lang="en-GB" sz="2400" dirty="0">
                <a:effectLst/>
                <a:latin typeface="Calibri" panose="020F0502020204030204" pitchFamily="34" charset="0"/>
                <a:ea typeface="Calibri" panose="020F0502020204030204" pitchFamily="34" charset="0"/>
                <a:cs typeface="Times New Roman" panose="02020603050405020304" pitchFamily="18" charset="0"/>
              </a:rPr>
              <a:t>booked into a </a:t>
            </a:r>
            <a:r>
              <a:rPr lang="en-GB" sz="2400" b="1" dirty="0">
                <a:effectLst/>
                <a:latin typeface="Calibri" panose="020F0502020204030204" pitchFamily="34" charset="0"/>
                <a:ea typeface="Calibri" panose="020F0502020204030204" pitchFamily="34" charset="0"/>
                <a:cs typeface="Times New Roman" panose="02020603050405020304" pitchFamily="18" charset="0"/>
              </a:rPr>
              <a:t>face-to-face appointment</a:t>
            </a:r>
            <a:r>
              <a:rPr lang="en-GB" sz="2400" dirty="0">
                <a:effectLst/>
                <a:latin typeface="Calibri" panose="020F0502020204030204" pitchFamily="34" charset="0"/>
                <a:ea typeface="Calibri" panose="020F0502020204030204" pitchFamily="34" charset="0"/>
                <a:cs typeface="Times New Roman" panose="02020603050405020304" pitchFamily="18" charset="0"/>
              </a:rPr>
              <a:t>(e.g. ambulance clinician, GPOOH, community service) or booked into an appointment at hospital.</a:t>
            </a:r>
          </a:p>
          <a:p>
            <a:pPr marL="342900" lvl="0" indent="-342900">
              <a:lnSpc>
                <a:spcPct val="107000"/>
              </a:lnSpc>
              <a:spcAft>
                <a:spcPts val="800"/>
              </a:spcAft>
              <a:buFont typeface="Wingdings" panose="05000000000000000000" pitchFamily="2" charset="2"/>
              <a:buChar char=""/>
              <a:tabLst>
                <a:tab pos="457200" algn="l"/>
              </a:tabLst>
            </a:pPr>
            <a:r>
              <a:rPr lang="en-GB" sz="2400" dirty="0">
                <a:effectLst/>
                <a:latin typeface="Calibri" panose="020F0502020204030204" pitchFamily="34" charset="0"/>
                <a:ea typeface="Calibri" panose="020F0502020204030204" pitchFamily="34" charset="0"/>
                <a:cs typeface="Times New Roman" panose="02020603050405020304" pitchFamily="18" charset="0"/>
              </a:rPr>
              <a:t>If they need to go to hospital, and depending on their needs, patients may make their own way there or transport arranged.</a:t>
            </a:r>
          </a:p>
          <a:p>
            <a:endParaRPr lang="en-US" sz="2800" b="1" dirty="0">
              <a:solidFill>
                <a:srgbClr val="000000"/>
              </a:solidFill>
            </a:endParaRPr>
          </a:p>
        </p:txBody>
      </p:sp>
      <p:pic>
        <p:nvPicPr>
          <p:cNvPr id="6" name="Picture 5">
            <a:extLst>
              <a:ext uri="{FF2B5EF4-FFF2-40B4-BE49-F238E27FC236}">
                <a16:creationId xmlns:a16="http://schemas.microsoft.com/office/drawing/2014/main" id="{25EE183A-C41B-4B48-9CDA-DE1C4835BF4E}"/>
              </a:ext>
            </a:extLst>
          </p:cNvPr>
          <p:cNvPicPr>
            <a:picLocks noChangeAspect="1"/>
          </p:cNvPicPr>
          <p:nvPr/>
        </p:nvPicPr>
        <p:blipFill>
          <a:blip r:embed="rId8"/>
          <a:stretch>
            <a:fillRect/>
          </a:stretch>
        </p:blipFill>
        <p:spPr>
          <a:xfrm>
            <a:off x="9832420" y="3670210"/>
            <a:ext cx="1996210" cy="366926"/>
          </a:xfrm>
          <a:prstGeom prst="rect">
            <a:avLst/>
          </a:prstGeom>
        </p:spPr>
      </p:pic>
    </p:spTree>
    <p:extLst>
      <p:ext uri="{BB962C8B-B14F-4D97-AF65-F5344CB8AC3E}">
        <p14:creationId xmlns:p14="http://schemas.microsoft.com/office/powerpoint/2010/main" val="4054978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‘Gateway to Care’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3" name="Rectangle 2"/>
          <p:cNvSpPr/>
          <p:nvPr/>
        </p:nvSpPr>
        <p:spPr>
          <a:xfrm>
            <a:off x="153808" y="954706"/>
            <a:ext cx="9361038" cy="5262979"/>
          </a:xfrm>
          <a:prstGeom prst="rect">
            <a:avLst/>
          </a:prstGeom>
        </p:spPr>
        <p:txBody>
          <a:bodyPr wrap="square">
            <a:spAutoFit/>
          </a:bodyPr>
          <a:lstStyle/>
          <a:p>
            <a:r>
              <a:rPr lang="en-US" sz="2800" b="1" dirty="0">
                <a:solidFill>
                  <a:srgbClr val="000000"/>
                </a:solidFill>
              </a:rPr>
              <a:t>Patient and system outcomes…….</a:t>
            </a:r>
          </a:p>
          <a:p>
            <a:pPr marL="457200" indent="-457200">
              <a:buFont typeface="Wingdings" panose="05000000000000000000" pitchFamily="2" charset="2"/>
              <a:buChar char="ü"/>
            </a:pPr>
            <a:r>
              <a:rPr lang="en-US" sz="2800" dirty="0">
                <a:solidFill>
                  <a:srgbClr val="000000"/>
                </a:solidFill>
              </a:rPr>
              <a:t>Patients &amp; service users with </a:t>
            </a:r>
            <a:r>
              <a:rPr lang="en-US" sz="2800" b="1" dirty="0">
                <a:solidFill>
                  <a:srgbClr val="000000"/>
                </a:solidFill>
              </a:rPr>
              <a:t>urgent physical or mental health needs </a:t>
            </a:r>
            <a:r>
              <a:rPr lang="en-US" sz="2800" dirty="0">
                <a:solidFill>
                  <a:srgbClr val="000000"/>
                </a:solidFill>
              </a:rPr>
              <a:t>are clear about where they need to go </a:t>
            </a:r>
          </a:p>
          <a:p>
            <a:pPr marL="342900" indent="-342900">
              <a:buFont typeface="Wingdings" panose="05000000000000000000" pitchFamily="2" charset="2"/>
              <a:buChar char="ü"/>
            </a:pPr>
            <a:r>
              <a:rPr lang="en-US" sz="2800" dirty="0">
                <a:solidFill>
                  <a:srgbClr val="000000"/>
                </a:solidFill>
              </a:rPr>
              <a:t>People are provided with information and advice that allows them to manage their own care</a:t>
            </a:r>
          </a:p>
          <a:p>
            <a:pPr marL="342900" indent="-342900">
              <a:buFont typeface="Wingdings" panose="05000000000000000000" pitchFamily="2" charset="2"/>
              <a:buChar char="ü"/>
            </a:pPr>
            <a:r>
              <a:rPr lang="en-US" sz="2800" dirty="0">
                <a:solidFill>
                  <a:srgbClr val="000000"/>
                </a:solidFill>
              </a:rPr>
              <a:t>If they cannot self care, they are seamlessly transferred to  the </a:t>
            </a:r>
            <a:r>
              <a:rPr lang="en-US" sz="2800" b="1" dirty="0">
                <a:solidFill>
                  <a:srgbClr val="000000"/>
                </a:solidFill>
              </a:rPr>
              <a:t>right service, in the right place, every time, and</a:t>
            </a:r>
            <a:r>
              <a:rPr lang="en-US" sz="2800" dirty="0">
                <a:solidFill>
                  <a:srgbClr val="000000"/>
                </a:solidFill>
              </a:rPr>
              <a:t> in as few steps as possible</a:t>
            </a:r>
          </a:p>
          <a:p>
            <a:pPr marL="342900" indent="-342900">
              <a:buFont typeface="Wingdings" panose="05000000000000000000" pitchFamily="2" charset="2"/>
              <a:buChar char="ü"/>
            </a:pPr>
            <a:r>
              <a:rPr lang="en-US" sz="2800" dirty="0">
                <a:solidFill>
                  <a:srgbClr val="000000"/>
                </a:solidFill>
              </a:rPr>
              <a:t>Provides</a:t>
            </a:r>
            <a:r>
              <a:rPr lang="en-US" sz="2800" b="1" dirty="0">
                <a:solidFill>
                  <a:srgbClr val="000000"/>
                </a:solidFill>
              </a:rPr>
              <a:t> tailored care </a:t>
            </a:r>
            <a:r>
              <a:rPr lang="en-US" sz="2800" dirty="0">
                <a:solidFill>
                  <a:srgbClr val="000000"/>
                </a:solidFill>
              </a:rPr>
              <a:t>based on need, </a:t>
            </a:r>
            <a:r>
              <a:rPr lang="en-US" sz="2800" b="1" dirty="0">
                <a:solidFill>
                  <a:srgbClr val="000000"/>
                </a:solidFill>
              </a:rPr>
              <a:t>closer to home</a:t>
            </a:r>
            <a:endParaRPr lang="en-US" sz="2800" dirty="0">
              <a:solidFill>
                <a:srgbClr val="000000"/>
              </a:solidFill>
            </a:endParaRPr>
          </a:p>
          <a:p>
            <a:pPr marL="342900" indent="-342900">
              <a:buFont typeface="Wingdings" panose="05000000000000000000" pitchFamily="2" charset="2"/>
              <a:buChar char="ü"/>
            </a:pPr>
            <a:r>
              <a:rPr lang="en-US" sz="2800" dirty="0">
                <a:solidFill>
                  <a:srgbClr val="000000"/>
                </a:solidFill>
              </a:rPr>
              <a:t>A visit to hospital is planned </a:t>
            </a:r>
            <a:r>
              <a:rPr lang="en-US" sz="2800" b="1" dirty="0">
                <a:solidFill>
                  <a:srgbClr val="000000"/>
                </a:solidFill>
              </a:rPr>
              <a:t>only when it is</a:t>
            </a:r>
            <a:r>
              <a:rPr lang="en-US" sz="2800" dirty="0">
                <a:solidFill>
                  <a:srgbClr val="000000"/>
                </a:solidFill>
              </a:rPr>
              <a:t> </a:t>
            </a:r>
            <a:r>
              <a:rPr lang="en-US" sz="2800" b="1" dirty="0">
                <a:solidFill>
                  <a:srgbClr val="000000"/>
                </a:solidFill>
              </a:rPr>
              <a:t>essential</a:t>
            </a:r>
          </a:p>
          <a:p>
            <a:pPr marL="342900" indent="-342900">
              <a:buFont typeface="Wingdings" panose="05000000000000000000" pitchFamily="2" charset="2"/>
              <a:buChar char="ü"/>
            </a:pPr>
            <a:r>
              <a:rPr lang="en-US" sz="2800" b="1" dirty="0">
                <a:solidFill>
                  <a:srgbClr val="000000"/>
                </a:solidFill>
              </a:rPr>
              <a:t>Seamless, equitable advice &amp; care </a:t>
            </a:r>
            <a:r>
              <a:rPr lang="en-US" sz="2800" dirty="0">
                <a:solidFill>
                  <a:srgbClr val="000000"/>
                </a:solidFill>
              </a:rPr>
              <a:t>tailored to local settings across Wales</a:t>
            </a:r>
            <a:endParaRPr lang="en-GB" sz="2800" dirty="0"/>
          </a:p>
        </p:txBody>
      </p:sp>
      <p:pic>
        <p:nvPicPr>
          <p:cNvPr id="5122" name="Picture 2" descr="Open Gate Icon #102996 - Free Icons Library">
            <a:extLst>
              <a:ext uri="{FF2B5EF4-FFF2-40B4-BE49-F238E27FC236}">
                <a16:creationId xmlns:a16="http://schemas.microsoft.com/office/drawing/2014/main" id="{9D5B3DFC-0E8C-4F32-A815-A332CC94A1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04956" y="2132271"/>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B886242-F447-4D9C-BC49-3F6B81F776DE}"/>
              </a:ext>
            </a:extLst>
          </p:cNvPr>
          <p:cNvPicPr>
            <a:picLocks noChangeAspect="1"/>
          </p:cNvPicPr>
          <p:nvPr/>
        </p:nvPicPr>
        <p:blipFill>
          <a:blip r:embed="rId8"/>
          <a:stretch>
            <a:fillRect/>
          </a:stretch>
        </p:blipFill>
        <p:spPr>
          <a:xfrm>
            <a:off x="9857539" y="4309032"/>
            <a:ext cx="1837960" cy="337838"/>
          </a:xfrm>
          <a:prstGeom prst="rect">
            <a:avLst/>
          </a:prstGeom>
        </p:spPr>
      </p:pic>
    </p:spTree>
    <p:extLst>
      <p:ext uri="{BB962C8B-B14F-4D97-AF65-F5344CB8AC3E}">
        <p14:creationId xmlns:p14="http://schemas.microsoft.com/office/powerpoint/2010/main" val="651728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409002"/>
            <a:ext cx="12192000" cy="448997"/>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‘Gateway to Care’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7" name="Table 7">
            <a:extLst>
              <a:ext uri="{FF2B5EF4-FFF2-40B4-BE49-F238E27FC236}">
                <a16:creationId xmlns:a16="http://schemas.microsoft.com/office/drawing/2014/main" id="{8BBD4EE2-BBC4-43E7-BF98-A4F870EA1D6F}"/>
              </a:ext>
            </a:extLst>
          </p:cNvPr>
          <p:cNvGraphicFramePr>
            <a:graphicFrameLocks/>
          </p:cNvGraphicFramePr>
          <p:nvPr>
            <p:extLst>
              <p:ext uri="{D42A27DB-BD31-4B8C-83A1-F6EECF244321}">
                <p14:modId xmlns:p14="http://schemas.microsoft.com/office/powerpoint/2010/main" val="3982352786"/>
              </p:ext>
            </p:extLst>
          </p:nvPr>
        </p:nvGraphicFramePr>
        <p:xfrm>
          <a:off x="-1" y="884122"/>
          <a:ext cx="12192000" cy="5516880"/>
        </p:xfrm>
        <a:graphic>
          <a:graphicData uri="http://schemas.openxmlformats.org/drawingml/2006/table">
            <a:tbl>
              <a:tblPr firstRow="1" bandRow="1">
                <a:tableStyleId>{912C8C85-51F0-491E-9774-3900AFEF0FD7}</a:tableStyleId>
              </a:tblPr>
              <a:tblGrid>
                <a:gridCol w="734997">
                  <a:extLst>
                    <a:ext uri="{9D8B030D-6E8A-4147-A177-3AD203B41FA5}">
                      <a16:colId xmlns:a16="http://schemas.microsoft.com/office/drawing/2014/main" val="3709665002"/>
                    </a:ext>
                  </a:extLst>
                </a:gridCol>
                <a:gridCol w="3333624">
                  <a:extLst>
                    <a:ext uri="{9D8B030D-6E8A-4147-A177-3AD203B41FA5}">
                      <a16:colId xmlns:a16="http://schemas.microsoft.com/office/drawing/2014/main" val="893109816"/>
                    </a:ext>
                  </a:extLst>
                </a:gridCol>
                <a:gridCol w="8123379">
                  <a:extLst>
                    <a:ext uri="{9D8B030D-6E8A-4147-A177-3AD203B41FA5}">
                      <a16:colId xmlns:a16="http://schemas.microsoft.com/office/drawing/2014/main" val="2692009138"/>
                    </a:ext>
                  </a:extLst>
                </a:gridCol>
              </a:tblGrid>
              <a:tr h="488322">
                <a:tc gridSpan="3">
                  <a:txBody>
                    <a:bodyPr/>
                    <a:lstStyle/>
                    <a:p>
                      <a:r>
                        <a:rPr lang="en-GB" sz="3200" dirty="0">
                          <a:solidFill>
                            <a:schemeClr val="tx1"/>
                          </a:solidFill>
                        </a:rPr>
                        <a:t>What will need to be different to enable this to happen?</a:t>
                      </a:r>
                    </a:p>
                  </a:txBody>
                  <a:tcPr>
                    <a:noFill/>
                  </a:tcPr>
                </a:tc>
                <a:tc hMerge="1">
                  <a:txBody>
                    <a:bodyPr/>
                    <a:lstStyle/>
                    <a:p>
                      <a:r>
                        <a:rPr lang="en-GB" sz="3200" dirty="0"/>
                        <a:t>Deliverables. We will……</a:t>
                      </a:r>
                    </a:p>
                  </a:txBody>
                  <a:tcPr/>
                </a:tc>
                <a:tc hMerge="1">
                  <a:txBody>
                    <a:bodyPr/>
                    <a:lstStyle/>
                    <a:p>
                      <a:endParaRPr lang="en-GB" sz="3200" dirty="0">
                        <a:solidFill>
                          <a:schemeClr val="tx1"/>
                        </a:solidFill>
                      </a:endParaRPr>
                    </a:p>
                  </a:txBody>
                  <a:tcPr>
                    <a:noFill/>
                  </a:tcPr>
                </a:tc>
                <a:extLst>
                  <a:ext uri="{0D108BD9-81ED-4DB2-BD59-A6C34878D82A}">
                    <a16:rowId xmlns:a16="http://schemas.microsoft.com/office/drawing/2014/main" val="2726680203"/>
                  </a:ext>
                </a:extLst>
              </a:tr>
              <a:tr h="797620">
                <a:tc>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chemeClr val="tx1"/>
                          </a:solidFill>
                        </a:rPr>
                        <a:t>111 is promoted actively as the port of call for urgent health needs</a:t>
                      </a:r>
                      <a:endParaRPr lang="en-GB" dirty="0">
                        <a:solidFill>
                          <a:schemeClr val="tx1"/>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Full role out of core 111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Contact First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Mental Health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Helplines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Appropriate levels of access 24/7</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chemeClr val="tx1"/>
                          </a:solidFill>
                        </a:rPr>
                        <a:t>Wearables</a:t>
                      </a:r>
                    </a:p>
                  </a:txBody>
                  <a:tcPr/>
                </a:tc>
                <a:extLst>
                  <a:ext uri="{0D108BD9-81ED-4DB2-BD59-A6C34878D82A}">
                    <a16:rowId xmlns:a16="http://schemas.microsoft.com/office/drawing/2014/main" val="3663518487"/>
                  </a:ext>
                </a:extLst>
              </a:tr>
              <a:tr h="833167">
                <a:tc>
                  <a:txBody>
                    <a:bodyPr/>
                    <a:lstStyle/>
                    <a:p>
                      <a:endParaRPr lang="en-GB" dirty="0"/>
                    </a:p>
                  </a:txBody>
                  <a:tcPr/>
                </a:tc>
                <a:tc>
                  <a:txBody>
                    <a:bodyPr/>
                    <a:lstStyle/>
                    <a:p>
                      <a:pPr lvl="0">
                        <a:buFont typeface="+mj-lt"/>
                        <a:buNone/>
                      </a:pPr>
                      <a:r>
                        <a:rPr lang="en-GB" sz="2400" dirty="0"/>
                        <a:t>Accessibility, content and user experience of 111 Digital improved</a:t>
                      </a:r>
                    </a:p>
                  </a:txBody>
                  <a:tcPr/>
                </a:tc>
                <a:tc>
                  <a:txBody>
                    <a:bodyPr/>
                    <a:lstStyle/>
                    <a:p>
                      <a:pPr marL="342900" lvl="0" indent="-342900">
                        <a:buFont typeface="Arial" panose="020B0604020202020204" pitchFamily="34" charset="0"/>
                        <a:buChar char="•"/>
                      </a:pPr>
                      <a:r>
                        <a:rPr lang="en-GB" sz="2400" dirty="0"/>
                        <a:t>Improved layout / useability</a:t>
                      </a:r>
                    </a:p>
                    <a:p>
                      <a:pPr marL="342900" lvl="0" indent="-342900">
                        <a:buFont typeface="Arial" panose="020B0604020202020204" pitchFamily="34" charset="0"/>
                        <a:buChar char="•"/>
                      </a:pPr>
                      <a:r>
                        <a:rPr lang="en-GB" sz="2400" dirty="0"/>
                        <a:t>Increased number of social media platforms</a:t>
                      </a:r>
                    </a:p>
                    <a:p>
                      <a:pPr marL="342900" lvl="0" indent="-342900">
                        <a:buFont typeface="Arial" panose="020B0604020202020204" pitchFamily="34" charset="0"/>
                        <a:buChar char="•"/>
                      </a:pPr>
                      <a:r>
                        <a:rPr lang="en-GB" sz="2400" dirty="0"/>
                        <a:t>Increased and improved symptom checkers</a:t>
                      </a:r>
                    </a:p>
                    <a:p>
                      <a:pPr marL="342900" lvl="0" indent="-342900">
                        <a:buFont typeface="Arial" panose="020B0604020202020204" pitchFamily="34" charset="0"/>
                        <a:buChar char="•"/>
                      </a:pPr>
                      <a:r>
                        <a:rPr lang="en-GB" sz="2400" dirty="0"/>
                        <a:t>Increasingly personalised advice</a:t>
                      </a:r>
                    </a:p>
                    <a:p>
                      <a:pPr marL="342900" lvl="0" indent="-342900">
                        <a:buFont typeface="Arial" panose="020B0604020202020204" pitchFamily="34" charset="0"/>
                        <a:buChar char="•"/>
                      </a:pPr>
                      <a:r>
                        <a:rPr lang="en-GB" sz="2400" dirty="0"/>
                        <a:t>Chat bots</a:t>
                      </a:r>
                    </a:p>
                    <a:p>
                      <a:pPr marL="342900" lvl="0" indent="-342900">
                        <a:buFont typeface="Arial" panose="020B0604020202020204" pitchFamily="34" charset="0"/>
                        <a:buChar char="•"/>
                      </a:pPr>
                      <a:r>
                        <a:rPr lang="en-GB" sz="2400" dirty="0"/>
                        <a:t>Seamless referral to clinical assessment / face to face care</a:t>
                      </a:r>
                    </a:p>
                    <a:p>
                      <a:pPr marL="342900" lvl="0" indent="-342900">
                        <a:buFont typeface="Arial" panose="020B0604020202020204" pitchFamily="34" charset="0"/>
                        <a:buChar char="•"/>
                      </a:pPr>
                      <a:r>
                        <a:rPr lang="en-GB" sz="2400" dirty="0"/>
                        <a:t>Artificial intelligence</a:t>
                      </a:r>
                    </a:p>
                  </a:txBody>
                  <a:tcPr/>
                </a:tc>
                <a:extLst>
                  <a:ext uri="{0D108BD9-81ED-4DB2-BD59-A6C34878D82A}">
                    <a16:rowId xmlns:a16="http://schemas.microsoft.com/office/drawing/2014/main" val="3352815191"/>
                  </a:ext>
                </a:extLst>
              </a:tr>
            </a:tbl>
          </a:graphicData>
        </a:graphic>
      </p:graphicFrame>
      <p:pic>
        <p:nvPicPr>
          <p:cNvPr id="21" name="Picture 20">
            <a:extLst>
              <a:ext uri="{FF2B5EF4-FFF2-40B4-BE49-F238E27FC236}">
                <a16:creationId xmlns:a16="http://schemas.microsoft.com/office/drawing/2014/main" id="{C6588261-A824-4E18-81F8-F4C103E980F6}"/>
              </a:ext>
            </a:extLst>
          </p:cNvPr>
          <p:cNvPicPr>
            <a:picLocks noChangeAspect="1"/>
          </p:cNvPicPr>
          <p:nvPr/>
        </p:nvPicPr>
        <p:blipFill>
          <a:blip r:embed="rId7"/>
          <a:stretch>
            <a:fillRect/>
          </a:stretch>
        </p:blipFill>
        <p:spPr>
          <a:xfrm>
            <a:off x="198916" y="1910596"/>
            <a:ext cx="556081" cy="556081"/>
          </a:xfrm>
          <a:prstGeom prst="rect">
            <a:avLst/>
          </a:prstGeom>
        </p:spPr>
      </p:pic>
      <p:pic>
        <p:nvPicPr>
          <p:cNvPr id="22" name="Picture 21">
            <a:extLst>
              <a:ext uri="{FF2B5EF4-FFF2-40B4-BE49-F238E27FC236}">
                <a16:creationId xmlns:a16="http://schemas.microsoft.com/office/drawing/2014/main" id="{995F1592-3541-43D8-BC13-FC523996B8EF}"/>
              </a:ext>
            </a:extLst>
          </p:cNvPr>
          <p:cNvPicPr>
            <a:picLocks noChangeAspect="1"/>
          </p:cNvPicPr>
          <p:nvPr/>
        </p:nvPicPr>
        <p:blipFill>
          <a:blip r:embed="rId8"/>
          <a:stretch>
            <a:fillRect/>
          </a:stretch>
        </p:blipFill>
        <p:spPr>
          <a:xfrm>
            <a:off x="0" y="3921321"/>
            <a:ext cx="754997" cy="754997"/>
          </a:xfrm>
          <a:prstGeom prst="rect">
            <a:avLst/>
          </a:prstGeom>
        </p:spPr>
      </p:pic>
    </p:spTree>
    <p:extLst>
      <p:ext uri="{BB962C8B-B14F-4D97-AF65-F5344CB8AC3E}">
        <p14:creationId xmlns:p14="http://schemas.microsoft.com/office/powerpoint/2010/main" val="3816013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418446"/>
            <a:ext cx="12192000" cy="439553"/>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Key Components of the new system:</a:t>
            </a:r>
          </a:p>
          <a:p>
            <a:pPr algn="r"/>
            <a:r>
              <a:rPr lang="en-GB" sz="3200" b="1" dirty="0"/>
              <a:t>‘Gateway to Care’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6" name="Rectangle 3">
            <a:extLst>
              <a:ext uri="{FF2B5EF4-FFF2-40B4-BE49-F238E27FC236}">
                <a16:creationId xmlns:a16="http://schemas.microsoft.com/office/drawing/2014/main" id="{E069563A-F265-4843-A961-99EB3D1102D1}"/>
              </a:ext>
            </a:extLst>
          </p:cNvPr>
          <p:cNvSpPr>
            <a:spLocks noChangeArrowheads="1"/>
          </p:cNvSpPr>
          <p:nvPr/>
        </p:nvSpPr>
        <p:spPr bwMode="auto">
          <a:xfrm>
            <a:off x="4448661" y="3506134"/>
            <a:ext cx="76087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7" name="Table 7">
            <a:extLst>
              <a:ext uri="{FF2B5EF4-FFF2-40B4-BE49-F238E27FC236}">
                <a16:creationId xmlns:a16="http://schemas.microsoft.com/office/drawing/2014/main" id="{8BBD4EE2-BBC4-43E7-BF98-A4F870EA1D6F}"/>
              </a:ext>
            </a:extLst>
          </p:cNvPr>
          <p:cNvGraphicFramePr>
            <a:graphicFrameLocks/>
          </p:cNvGraphicFramePr>
          <p:nvPr>
            <p:extLst>
              <p:ext uri="{D42A27DB-BD31-4B8C-83A1-F6EECF244321}">
                <p14:modId xmlns:p14="http://schemas.microsoft.com/office/powerpoint/2010/main" val="1403113621"/>
              </p:ext>
            </p:extLst>
          </p:nvPr>
        </p:nvGraphicFramePr>
        <p:xfrm>
          <a:off x="1" y="892123"/>
          <a:ext cx="12191999" cy="5565562"/>
        </p:xfrm>
        <a:graphic>
          <a:graphicData uri="http://schemas.openxmlformats.org/drawingml/2006/table">
            <a:tbl>
              <a:tblPr firstRow="1" bandRow="1">
                <a:tableStyleId>{912C8C85-51F0-491E-9774-3900AFEF0FD7}</a:tableStyleId>
              </a:tblPr>
              <a:tblGrid>
                <a:gridCol w="734997">
                  <a:extLst>
                    <a:ext uri="{9D8B030D-6E8A-4147-A177-3AD203B41FA5}">
                      <a16:colId xmlns:a16="http://schemas.microsoft.com/office/drawing/2014/main" val="3709665002"/>
                    </a:ext>
                  </a:extLst>
                </a:gridCol>
                <a:gridCol w="3056554">
                  <a:extLst>
                    <a:ext uri="{9D8B030D-6E8A-4147-A177-3AD203B41FA5}">
                      <a16:colId xmlns:a16="http://schemas.microsoft.com/office/drawing/2014/main" val="893109816"/>
                    </a:ext>
                  </a:extLst>
                </a:gridCol>
                <a:gridCol w="8400448">
                  <a:extLst>
                    <a:ext uri="{9D8B030D-6E8A-4147-A177-3AD203B41FA5}">
                      <a16:colId xmlns:a16="http://schemas.microsoft.com/office/drawing/2014/main" val="2692009138"/>
                    </a:ext>
                  </a:extLst>
                </a:gridCol>
              </a:tblGrid>
              <a:tr h="627802">
                <a:tc gridSpan="3">
                  <a:txBody>
                    <a:bodyPr/>
                    <a:lstStyle/>
                    <a:p>
                      <a:r>
                        <a:rPr lang="en-GB" sz="3200" dirty="0">
                          <a:solidFill>
                            <a:schemeClr val="tx1"/>
                          </a:solidFill>
                        </a:rPr>
                        <a:t>What will need to be different to enable this to happen?</a:t>
                      </a:r>
                    </a:p>
                  </a:txBody>
                  <a:tcPr>
                    <a:noFill/>
                  </a:tcPr>
                </a:tc>
                <a:tc hMerge="1">
                  <a:txBody>
                    <a:bodyPr/>
                    <a:lstStyle/>
                    <a:p>
                      <a:r>
                        <a:rPr lang="en-GB" sz="3200" dirty="0"/>
                        <a:t>Deliverables. We will……</a:t>
                      </a:r>
                    </a:p>
                  </a:txBody>
                  <a:tcPr/>
                </a:tc>
                <a:tc hMerge="1">
                  <a:txBody>
                    <a:bodyPr/>
                    <a:lstStyle/>
                    <a:p>
                      <a:endParaRPr lang="en-GB" sz="3200" dirty="0">
                        <a:solidFill>
                          <a:schemeClr val="tx1"/>
                        </a:solidFill>
                      </a:endParaRPr>
                    </a:p>
                  </a:txBody>
                  <a:tcPr>
                    <a:noFill/>
                  </a:tcPr>
                </a:tc>
                <a:extLst>
                  <a:ext uri="{0D108BD9-81ED-4DB2-BD59-A6C34878D82A}">
                    <a16:rowId xmlns:a16="http://schemas.microsoft.com/office/drawing/2014/main" val="2726680203"/>
                  </a:ext>
                </a:extLst>
              </a:tr>
              <a:tr h="833167">
                <a:tc>
                  <a:txBody>
                    <a:bodyPr/>
                    <a:lstStyle/>
                    <a:p>
                      <a:endParaRPr lang="en-GB" dirty="0"/>
                    </a:p>
                  </a:txBody>
                  <a:tcPr/>
                </a:tc>
                <a:tc>
                  <a:txBody>
                    <a:bodyPr/>
                    <a:lstStyle/>
                    <a:p>
                      <a:pPr lvl="0">
                        <a:buFont typeface="+mj-lt"/>
                        <a:buNone/>
                      </a:pPr>
                      <a:r>
                        <a:rPr lang="en-GB" sz="2400" dirty="0">
                          <a:effectLst/>
                          <a:latin typeface="Calibri" panose="020F0502020204030204" pitchFamily="34" charset="0"/>
                          <a:ea typeface="Calibri" panose="020F0502020204030204" pitchFamily="34" charset="0"/>
                          <a:cs typeface="Times New Roman" panose="02020603050405020304" pitchFamily="18" charset="0"/>
                        </a:rPr>
                        <a:t>Capacity and capability of the integrated clinical teams increased</a:t>
                      </a:r>
                      <a:endParaRPr lang="en-GB" sz="2400" dirty="0"/>
                    </a:p>
                  </a:txBody>
                  <a:tcPr/>
                </a:tc>
                <a:tc>
                  <a:txBody>
                    <a:bodyPr/>
                    <a:lstStyle/>
                    <a:p>
                      <a:pPr marL="342900" lvl="0" indent="-342900">
                        <a:buFont typeface="Arial" panose="020B0604020202020204" pitchFamily="34" charset="0"/>
                        <a:buChar char="•"/>
                      </a:pPr>
                      <a:r>
                        <a:rPr lang="en-GB" sz="2400" dirty="0"/>
                        <a:t>Increased number and range of clinicians and specialists in a  once-for-Wales </a:t>
                      </a:r>
                      <a:r>
                        <a:rPr lang="en-GB" sz="2400" b="1" dirty="0"/>
                        <a:t>national </a:t>
                      </a:r>
                      <a:r>
                        <a:rPr lang="en-GB" sz="2400" dirty="0"/>
                        <a:t>service</a:t>
                      </a:r>
                    </a:p>
                    <a:p>
                      <a:pPr marL="342900" lvl="0" indent="-342900">
                        <a:buFont typeface="Arial" panose="020B0604020202020204" pitchFamily="34" charset="0"/>
                        <a:buChar char="•"/>
                      </a:pPr>
                      <a:r>
                        <a:rPr lang="en-GB" sz="2400" dirty="0"/>
                        <a:t>Immediate access to </a:t>
                      </a:r>
                      <a:r>
                        <a:rPr lang="en-GB" sz="2400" b="1" dirty="0"/>
                        <a:t>local</a:t>
                      </a:r>
                      <a:r>
                        <a:rPr lang="en-GB" sz="2400" dirty="0"/>
                        <a:t> secondary or more specialist assessment in health boards </a:t>
                      </a:r>
                    </a:p>
                    <a:p>
                      <a:pPr marL="342900" lvl="0" indent="-342900">
                        <a:buFont typeface="Arial" panose="020B0604020202020204" pitchFamily="34" charset="0"/>
                        <a:buChar char="•"/>
                      </a:pPr>
                      <a:r>
                        <a:rPr lang="en-GB" sz="2400" dirty="0"/>
                        <a:t>Increased level of autonomy of practitioners, trusted assessors</a:t>
                      </a:r>
                    </a:p>
                    <a:p>
                      <a:pPr marL="342900" lvl="0" indent="-342900">
                        <a:buFont typeface="Arial" panose="020B0604020202020204" pitchFamily="34" charset="0"/>
                        <a:buChar char="•"/>
                      </a:pPr>
                      <a:r>
                        <a:rPr lang="en-GB" sz="2400" dirty="0"/>
                        <a:t>Increasingly bring together 111 and 999 clinical teams</a:t>
                      </a:r>
                    </a:p>
                    <a:p>
                      <a:pPr marL="342900" lvl="0" indent="-342900">
                        <a:buFont typeface="Arial" panose="020B0604020202020204" pitchFamily="34" charset="0"/>
                        <a:buChar char="•"/>
                      </a:pPr>
                      <a:r>
                        <a:rPr lang="en-GB" sz="2400" dirty="0"/>
                        <a:t>Ability to engage via telephone or video</a:t>
                      </a:r>
                    </a:p>
                  </a:txBody>
                  <a:tcPr/>
                </a:tc>
                <a:extLst>
                  <a:ext uri="{0D108BD9-81ED-4DB2-BD59-A6C34878D82A}">
                    <a16:rowId xmlns:a16="http://schemas.microsoft.com/office/drawing/2014/main" val="3509473056"/>
                  </a:ext>
                </a:extLst>
              </a:tr>
              <a:tr h="833167">
                <a:tc>
                  <a:txBody>
                    <a:bodyPr/>
                    <a:lstStyle/>
                    <a:p>
                      <a:endParaRPr lang="en-GB" dirty="0"/>
                    </a:p>
                  </a:txBody>
                  <a:tcPr/>
                </a:tc>
                <a:tc>
                  <a:txBody>
                    <a:bodyPr/>
                    <a:lstStyle/>
                    <a:p>
                      <a:r>
                        <a:rPr lang="en-GB" sz="2400" dirty="0"/>
                        <a:t>Number of seamless pathways from the clinical team to appropriate face to face consultations increased</a:t>
                      </a:r>
                    </a:p>
                  </a:txBody>
                  <a:tcPr/>
                </a:tc>
                <a:tc>
                  <a:txBody>
                    <a:bodyPr/>
                    <a:lstStyle/>
                    <a:p>
                      <a:pPr marL="342900" indent="-342900">
                        <a:buFont typeface="Arial" panose="020B0604020202020204" pitchFamily="34" charset="0"/>
                        <a:buChar char="•"/>
                      </a:pPr>
                      <a:r>
                        <a:rPr lang="en-GB" sz="2400" dirty="0"/>
                        <a:t>National Directory of Service populated and up to date with many more local seamless pathways</a:t>
                      </a:r>
                    </a:p>
                    <a:p>
                      <a:pPr marL="342900" indent="-342900">
                        <a:buFont typeface="Arial" panose="020B0604020202020204" pitchFamily="34" charset="0"/>
                        <a:buChar char="•"/>
                      </a:pPr>
                      <a:r>
                        <a:rPr lang="en-GB" sz="2400" dirty="0"/>
                        <a:t>Ambulance practitioners provide face to face assessment</a:t>
                      </a:r>
                    </a:p>
                    <a:p>
                      <a:pPr marL="342900" indent="-342900">
                        <a:buFont typeface="Arial" panose="020B0604020202020204" pitchFamily="34" charset="0"/>
                        <a:buChar char="•"/>
                      </a:pPr>
                      <a:r>
                        <a:rPr lang="en-GB" sz="2400" dirty="0"/>
                        <a:t>Increased level of ability to book into onward services</a:t>
                      </a:r>
                    </a:p>
                    <a:p>
                      <a:pPr marL="342900" indent="-342900">
                        <a:buFont typeface="Arial" panose="020B0604020202020204" pitchFamily="34" charset="0"/>
                        <a:buChar char="•"/>
                      </a:pPr>
                      <a:r>
                        <a:rPr lang="en-GB" sz="2400" dirty="0"/>
                        <a:t>Reduction in duplicate assessments / multiple handoffs</a:t>
                      </a:r>
                    </a:p>
                  </a:txBody>
                  <a:tcPr/>
                </a:tc>
                <a:extLst>
                  <a:ext uri="{0D108BD9-81ED-4DB2-BD59-A6C34878D82A}">
                    <a16:rowId xmlns:a16="http://schemas.microsoft.com/office/drawing/2014/main" val="793341472"/>
                  </a:ext>
                </a:extLst>
              </a:tr>
            </a:tbl>
          </a:graphicData>
        </a:graphic>
      </p:graphicFrame>
      <p:pic>
        <p:nvPicPr>
          <p:cNvPr id="23" name="Graphic 22" descr="Users outline">
            <a:extLst>
              <a:ext uri="{FF2B5EF4-FFF2-40B4-BE49-F238E27FC236}">
                <a16:creationId xmlns:a16="http://schemas.microsoft.com/office/drawing/2014/main" id="{1DDEE08C-DF53-422A-A504-15DD335D806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565" y="1743985"/>
            <a:ext cx="914400" cy="914400"/>
          </a:xfrm>
          <a:prstGeom prst="rect">
            <a:avLst/>
          </a:prstGeom>
        </p:spPr>
      </p:pic>
      <p:pic>
        <p:nvPicPr>
          <p:cNvPr id="20" name="Graphic 19" descr="Route (Two Pins With A Path) outline">
            <a:extLst>
              <a:ext uri="{FF2B5EF4-FFF2-40B4-BE49-F238E27FC236}">
                <a16:creationId xmlns:a16="http://schemas.microsoft.com/office/drawing/2014/main" id="{292B7936-7D1B-4F72-B606-A1A389D953E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7227" y="4854257"/>
            <a:ext cx="754997" cy="754997"/>
          </a:xfrm>
          <a:prstGeom prst="rect">
            <a:avLst/>
          </a:prstGeom>
        </p:spPr>
      </p:pic>
    </p:spTree>
    <p:extLst>
      <p:ext uri="{BB962C8B-B14F-4D97-AF65-F5344CB8AC3E}">
        <p14:creationId xmlns:p14="http://schemas.microsoft.com/office/powerpoint/2010/main" val="897703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418446"/>
            <a:ext cx="12192000" cy="439553"/>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GB" sz="3200" b="1"/>
              <a:t>Building on our Long Term Strategy Framework</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grpSp>
        <p:nvGrpSpPr>
          <p:cNvPr id="6" name="Group 5"/>
          <p:cNvGrpSpPr/>
          <p:nvPr/>
        </p:nvGrpSpPr>
        <p:grpSpPr>
          <a:xfrm>
            <a:off x="-483260" y="986087"/>
            <a:ext cx="9429750" cy="5238750"/>
            <a:chOff x="227308" y="954706"/>
            <a:chExt cx="9429750" cy="5238750"/>
          </a:xfrm>
        </p:grpSpPr>
        <p:pic>
          <p:nvPicPr>
            <p:cNvPr id="2" name="Picture 1">
              <a:extLst>
                <a:ext uri="{FF2B5EF4-FFF2-40B4-BE49-F238E27FC236}">
                  <a16:creationId xmlns:a16="http://schemas.microsoft.com/office/drawing/2014/main" id="{5C3B8A66-D7A9-4392-AC91-9F6DF6A64A3D}"/>
                </a:ext>
              </a:extLst>
            </p:cNvPr>
            <p:cNvPicPr>
              <a:picLocks noChangeAspect="1"/>
            </p:cNvPicPr>
            <p:nvPr/>
          </p:nvPicPr>
          <p:blipFill>
            <a:blip r:embed="rId7"/>
            <a:stretch>
              <a:fillRect/>
            </a:stretch>
          </p:blipFill>
          <p:spPr>
            <a:xfrm>
              <a:off x="227308" y="954706"/>
              <a:ext cx="9429750" cy="5238750"/>
            </a:xfrm>
            <a:prstGeom prst="rect">
              <a:avLst/>
            </a:prstGeom>
          </p:spPr>
        </p:pic>
        <p:sp>
          <p:nvSpPr>
            <p:cNvPr id="3" name="Rectangle 2"/>
            <p:cNvSpPr/>
            <p:nvPr/>
          </p:nvSpPr>
          <p:spPr>
            <a:xfrm>
              <a:off x="7379208" y="2020824"/>
              <a:ext cx="502920" cy="493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005B8D1D-A7AA-4BD3-A00E-475C5584130D}"/>
              </a:ext>
            </a:extLst>
          </p:cNvPr>
          <p:cNvPicPr>
            <a:picLocks noChangeAspect="1"/>
          </p:cNvPicPr>
          <p:nvPr/>
        </p:nvPicPr>
        <p:blipFill>
          <a:blip r:embed="rId8"/>
          <a:stretch>
            <a:fillRect/>
          </a:stretch>
        </p:blipFill>
        <p:spPr>
          <a:xfrm>
            <a:off x="8106476" y="1090056"/>
            <a:ext cx="1697140" cy="2392089"/>
          </a:xfrm>
          <a:prstGeom prst="rect">
            <a:avLst/>
          </a:prstGeom>
          <a:ln>
            <a:solidFill>
              <a:schemeClr val="accent6">
                <a:lumMod val="75000"/>
              </a:schemeClr>
            </a:solidFill>
          </a:ln>
        </p:spPr>
      </p:pic>
      <p:pic>
        <p:nvPicPr>
          <p:cNvPr id="17" name="Picture 16">
            <a:extLst>
              <a:ext uri="{FF2B5EF4-FFF2-40B4-BE49-F238E27FC236}">
                <a16:creationId xmlns:a16="http://schemas.microsoft.com/office/drawing/2014/main" id="{655B4795-32E2-42F4-A23E-9CC170E57B2C}"/>
              </a:ext>
            </a:extLst>
          </p:cNvPr>
          <p:cNvPicPr>
            <a:picLocks noChangeAspect="1"/>
          </p:cNvPicPr>
          <p:nvPr/>
        </p:nvPicPr>
        <p:blipFill>
          <a:blip r:embed="rId9"/>
          <a:stretch>
            <a:fillRect/>
          </a:stretch>
        </p:blipFill>
        <p:spPr>
          <a:xfrm>
            <a:off x="8812513" y="2197135"/>
            <a:ext cx="1982205" cy="2634415"/>
          </a:xfrm>
          <a:prstGeom prst="rect">
            <a:avLst/>
          </a:prstGeom>
        </p:spPr>
      </p:pic>
      <p:pic>
        <p:nvPicPr>
          <p:cNvPr id="16" name="Picture 15">
            <a:extLst>
              <a:ext uri="{FF2B5EF4-FFF2-40B4-BE49-F238E27FC236}">
                <a16:creationId xmlns:a16="http://schemas.microsoft.com/office/drawing/2014/main" id="{7F5DED68-3A82-43D9-84CD-8CC818F590F4}"/>
              </a:ext>
            </a:extLst>
          </p:cNvPr>
          <p:cNvPicPr>
            <a:picLocks noChangeAspect="1"/>
          </p:cNvPicPr>
          <p:nvPr/>
        </p:nvPicPr>
        <p:blipFill>
          <a:blip r:embed="rId10"/>
          <a:stretch>
            <a:fillRect/>
          </a:stretch>
        </p:blipFill>
        <p:spPr>
          <a:xfrm>
            <a:off x="9104489" y="4301386"/>
            <a:ext cx="3025159" cy="857232"/>
          </a:xfrm>
          <a:prstGeom prst="rect">
            <a:avLst/>
          </a:prstGeom>
        </p:spPr>
      </p:pic>
    </p:spTree>
    <p:extLst>
      <p:ext uri="{BB962C8B-B14F-4D97-AF65-F5344CB8AC3E}">
        <p14:creationId xmlns:p14="http://schemas.microsoft.com/office/powerpoint/2010/main" val="8537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86520"/>
            <a:ext cx="12192000" cy="571480"/>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0" y="0"/>
            <a:ext cx="12192000" cy="1076049"/>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800" b="1" dirty="0"/>
              <a:t> Model of care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dirty="0">
                <a:latin typeface="+mn-lt"/>
              </a:rPr>
              <a:t> </a:t>
            </a:r>
          </a:p>
        </p:txBody>
      </p:sp>
      <p:pic>
        <p:nvPicPr>
          <p:cNvPr id="7" name="Content Placeholder 6"/>
          <p:cNvPicPr>
            <a:picLocks noGrp="1" noChangeAspect="1"/>
          </p:cNvPicPr>
          <p:nvPr>
            <p:ph sz="half" idx="1"/>
          </p:nvPr>
        </p:nvPicPr>
        <p:blipFill>
          <a:blip r:embed="rId7"/>
          <a:stretch>
            <a:fillRect/>
          </a:stretch>
        </p:blipFill>
        <p:spPr>
          <a:xfrm>
            <a:off x="633373" y="1005880"/>
            <a:ext cx="10590887" cy="5263828"/>
          </a:xfrm>
          <a:prstGeom prst="rect">
            <a:avLst/>
          </a:prstGeom>
        </p:spPr>
      </p:pic>
    </p:spTree>
    <p:extLst>
      <p:ext uri="{BB962C8B-B14F-4D97-AF65-F5344CB8AC3E}">
        <p14:creationId xmlns:p14="http://schemas.microsoft.com/office/powerpoint/2010/main" val="673611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a:t>Benefits to patients, colleagues and the system</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grpSp>
        <p:nvGrpSpPr>
          <p:cNvPr id="18" name="Group 17"/>
          <p:cNvGrpSpPr/>
          <p:nvPr/>
        </p:nvGrpSpPr>
        <p:grpSpPr>
          <a:xfrm>
            <a:off x="488316" y="1623060"/>
            <a:ext cx="5860142" cy="4318141"/>
            <a:chOff x="669302" y="1363076"/>
            <a:chExt cx="5199389" cy="3303192"/>
          </a:xfrm>
        </p:grpSpPr>
        <p:sp>
          <p:nvSpPr>
            <p:cNvPr id="11" name="Rectangle 10"/>
            <p:cNvSpPr/>
            <p:nvPr/>
          </p:nvSpPr>
          <p:spPr>
            <a:xfrm>
              <a:off x="669302" y="1367531"/>
              <a:ext cx="2542050" cy="1592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Improved health and wellbeing</a:t>
              </a:r>
            </a:p>
            <a:p>
              <a:pPr algn="ctr"/>
              <a:endParaRPr lang="en-GB" sz="1400" dirty="0"/>
            </a:p>
            <a:p>
              <a:pPr marL="285750" indent="-285750">
                <a:buFont typeface="Arial" panose="020B0604020202020204" pitchFamily="34" charset="0"/>
                <a:buChar char="•"/>
              </a:pPr>
              <a:r>
                <a:rPr lang="en-US" sz="1400" dirty="0"/>
                <a:t>Parity of physical and mental health from the outset of care intervention</a:t>
              </a:r>
            </a:p>
            <a:p>
              <a:pPr marL="285750" indent="-285750">
                <a:buFont typeface="Arial" panose="020B0604020202020204" pitchFamily="34" charset="0"/>
                <a:buChar char="•"/>
              </a:pPr>
              <a:r>
                <a:rPr lang="en-US" sz="1400" dirty="0"/>
                <a:t>Public better informed on choices available / self care</a:t>
              </a:r>
            </a:p>
            <a:p>
              <a:pPr marL="285750" indent="-285750">
                <a:buFont typeface="Arial" panose="020B0604020202020204" pitchFamily="34" charset="0"/>
                <a:buChar char="•"/>
              </a:pPr>
              <a:endParaRPr lang="en-GB" sz="1400" dirty="0"/>
            </a:p>
          </p:txBody>
        </p:sp>
        <p:sp>
          <p:nvSpPr>
            <p:cNvPr id="19" name="Rectangle 18"/>
            <p:cNvSpPr/>
            <p:nvPr/>
          </p:nvSpPr>
          <p:spPr>
            <a:xfrm>
              <a:off x="669302" y="3073868"/>
              <a:ext cx="2542050" cy="1592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Higher value</a:t>
              </a:r>
            </a:p>
            <a:p>
              <a:pPr algn="ctr"/>
              <a:endParaRPr lang="en-GB" sz="2000" dirty="0"/>
            </a:p>
            <a:p>
              <a:pPr marL="285750" indent="-285750">
                <a:buFont typeface="Arial" panose="020B0604020202020204" pitchFamily="34" charset="0"/>
                <a:buChar char="•"/>
              </a:pPr>
              <a:r>
                <a:rPr lang="en-US" sz="1400" dirty="0"/>
                <a:t>Co-production of service models deliver outcomes that matter to patients </a:t>
              </a:r>
            </a:p>
          </p:txBody>
        </p:sp>
        <p:sp>
          <p:nvSpPr>
            <p:cNvPr id="20" name="Rectangle 19"/>
            <p:cNvSpPr/>
            <p:nvPr/>
          </p:nvSpPr>
          <p:spPr>
            <a:xfrm>
              <a:off x="3326641" y="3073868"/>
              <a:ext cx="2542050" cy="1592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Motivated and sustainable workforce</a:t>
              </a:r>
            </a:p>
            <a:p>
              <a:pPr algn="ctr"/>
              <a:endParaRPr lang="en-GB" sz="1400" dirty="0">
                <a:solidFill>
                  <a:schemeClr val="tx1"/>
                </a:solidFill>
              </a:endParaRPr>
            </a:p>
            <a:p>
              <a:pPr marL="285750" indent="-285750">
                <a:buFont typeface="Arial" panose="020B0604020202020204" pitchFamily="34" charset="0"/>
                <a:buChar char="•"/>
              </a:pPr>
              <a:r>
                <a:rPr lang="en-GB" sz="1400" dirty="0">
                  <a:solidFill>
                    <a:schemeClr val="tx1"/>
                  </a:solidFill>
                  <a:ea typeface="Calibri" panose="020F0502020204030204" pitchFamily="34" charset="0"/>
                  <a:cs typeface="Arial" panose="020B0604020202020204" pitchFamily="34" charset="0"/>
                </a:rPr>
                <a:t>Increased opportunities for skill and career development</a:t>
              </a:r>
            </a:p>
            <a:p>
              <a:pPr marL="285750" indent="-285750">
                <a:buFont typeface="Arial" panose="020B0604020202020204" pitchFamily="34" charset="0"/>
                <a:buChar char="•"/>
              </a:pPr>
              <a:r>
                <a:rPr lang="en-GB" sz="1400" dirty="0">
                  <a:solidFill>
                    <a:schemeClr val="tx1"/>
                  </a:solidFill>
                  <a:ea typeface="Calibri" panose="020F0502020204030204" pitchFamily="34" charset="0"/>
                  <a:cs typeface="Arial" panose="020B0604020202020204" pitchFamily="34" charset="0"/>
                </a:rPr>
                <a:t>Opportunities for working across professional and organisational boundaries</a:t>
              </a:r>
            </a:p>
          </p:txBody>
        </p:sp>
        <p:sp>
          <p:nvSpPr>
            <p:cNvPr id="21" name="Rectangle 20"/>
            <p:cNvSpPr/>
            <p:nvPr/>
          </p:nvSpPr>
          <p:spPr>
            <a:xfrm>
              <a:off x="3326641" y="1363076"/>
              <a:ext cx="2542050" cy="1592400"/>
            </a:xfrm>
            <a:prstGeom prst="rect">
              <a:avLst/>
            </a:prstGeom>
            <a:solidFill>
              <a:srgbClr val="33BCE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dirty="0">
                  <a:solidFill>
                    <a:schemeClr val="tx1"/>
                  </a:solidFill>
                </a:rPr>
                <a:t>Quality and accessible services</a:t>
              </a:r>
            </a:p>
            <a:p>
              <a:pPr algn="ctr"/>
              <a:endParaRPr lang="en-GB" sz="1400" dirty="0">
                <a:solidFill>
                  <a:schemeClr val="tx1"/>
                </a:solidFill>
              </a:endParaRPr>
            </a:p>
            <a:p>
              <a:pPr marL="171450" indent="-171450">
                <a:buFont typeface="Arial" panose="020B0604020202020204" pitchFamily="34" charset="0"/>
                <a:buChar char="•"/>
              </a:pPr>
              <a:r>
                <a:rPr lang="en-GB" sz="1400" dirty="0">
                  <a:solidFill>
                    <a:schemeClr val="tx1"/>
                  </a:solidFill>
                </a:rPr>
                <a:t>Equal outcomes for all patients across Wales</a:t>
              </a:r>
            </a:p>
            <a:p>
              <a:pPr marL="171450" indent="-171450">
                <a:buFont typeface="Arial" panose="020B0604020202020204" pitchFamily="34" charset="0"/>
                <a:buChar char="•"/>
              </a:pPr>
              <a:r>
                <a:rPr lang="en-GB" sz="1400" dirty="0">
                  <a:solidFill>
                    <a:schemeClr val="tx1"/>
                  </a:solidFill>
                </a:rPr>
                <a:t>Patients get the right service, in the right place, in a timely way</a:t>
              </a:r>
            </a:p>
            <a:p>
              <a:pPr marL="171450" indent="-171450">
                <a:buFont typeface="Arial" panose="020B0604020202020204" pitchFamily="34" charset="0"/>
                <a:buChar char="•"/>
              </a:pPr>
              <a:r>
                <a:rPr lang="en-GB" sz="1400" dirty="0">
                  <a:solidFill>
                    <a:schemeClr val="tx1"/>
                  </a:solidFill>
                </a:rPr>
                <a:t>More patients able to be treated safely closer to home</a:t>
              </a:r>
              <a:endParaRPr lang="en-GB" sz="1100" dirty="0">
                <a:solidFill>
                  <a:schemeClr val="tx1"/>
                </a:solidFill>
                <a:cs typeface="Calibri"/>
              </a:endParaRPr>
            </a:p>
          </p:txBody>
        </p:sp>
      </p:grpSp>
      <p:sp>
        <p:nvSpPr>
          <p:cNvPr id="24" name="Rectangle 23"/>
          <p:cNvSpPr/>
          <p:nvPr/>
        </p:nvSpPr>
        <p:spPr>
          <a:xfrm>
            <a:off x="2212150" y="706327"/>
            <a:ext cx="2151615" cy="923330"/>
          </a:xfrm>
          <a:prstGeom prst="rect">
            <a:avLst/>
          </a:prstGeom>
          <a:noFill/>
        </p:spPr>
        <p:txBody>
          <a:bodyPr wrap="none" lIns="91440" tIns="45720" rIns="91440" bIns="45720">
            <a:spAutoFit/>
          </a:bodyPr>
          <a:lstStyle/>
          <a:p>
            <a:pPr algn="ctr"/>
            <a:r>
              <a:rPr lang="en-US" sz="5400" b="1" dirty="0">
                <a:ln w="9525">
                  <a:solidFill>
                    <a:schemeClr val="bg1"/>
                  </a:solidFill>
                  <a:prstDash val="solid"/>
                </a:ln>
                <a:effectLst>
                  <a:outerShdw blurRad="12700" dist="38100" dir="2700000" algn="tl" rotWithShape="0">
                    <a:schemeClr val="bg1">
                      <a:lumMod val="50000"/>
                    </a:schemeClr>
                  </a:outerShdw>
                </a:effectLst>
              </a:rPr>
              <a:t>People</a:t>
            </a:r>
          </a:p>
        </p:txBody>
      </p:sp>
      <p:sp>
        <p:nvSpPr>
          <p:cNvPr id="29" name="Rectangle 28"/>
          <p:cNvSpPr/>
          <p:nvPr/>
        </p:nvSpPr>
        <p:spPr>
          <a:xfrm>
            <a:off x="7956393" y="699730"/>
            <a:ext cx="2236510" cy="923330"/>
          </a:xfrm>
          <a:prstGeom prst="rect">
            <a:avLst/>
          </a:prstGeom>
          <a:noFill/>
        </p:spPr>
        <p:txBody>
          <a:bodyPr wrap="none" lIns="91440" tIns="45720" rIns="91440" bIns="45720">
            <a:spAutoFit/>
          </a:bodyPr>
          <a:lstStyle/>
          <a:p>
            <a:pPr algn="ctr"/>
            <a:r>
              <a:rPr lang="en-US" sz="5400" b="1" dirty="0">
                <a:ln w="9525">
                  <a:solidFill>
                    <a:schemeClr val="bg1"/>
                  </a:solidFill>
                  <a:prstDash val="solid"/>
                </a:ln>
                <a:effectLst>
                  <a:outerShdw blurRad="12700" dist="38100" dir="2700000" algn="tl" rotWithShape="0">
                    <a:schemeClr val="bg1">
                      <a:lumMod val="50000"/>
                    </a:schemeClr>
                  </a:outerShdw>
                </a:effectLst>
              </a:rPr>
              <a:t>System</a:t>
            </a:r>
          </a:p>
        </p:txBody>
      </p:sp>
      <p:grpSp>
        <p:nvGrpSpPr>
          <p:cNvPr id="22" name="Group 21">
            <a:extLst>
              <a:ext uri="{FF2B5EF4-FFF2-40B4-BE49-F238E27FC236}">
                <a16:creationId xmlns:a16="http://schemas.microsoft.com/office/drawing/2014/main" id="{E5A9A867-9B9D-4C21-9444-88A4ED511F9F}"/>
              </a:ext>
            </a:extLst>
          </p:cNvPr>
          <p:cNvGrpSpPr/>
          <p:nvPr/>
        </p:nvGrpSpPr>
        <p:grpSpPr>
          <a:xfrm>
            <a:off x="6478398" y="1612643"/>
            <a:ext cx="5557392" cy="4328558"/>
            <a:chOff x="669302" y="1363076"/>
            <a:chExt cx="5199389" cy="3303192"/>
          </a:xfrm>
        </p:grpSpPr>
        <p:sp>
          <p:nvSpPr>
            <p:cNvPr id="25" name="Rectangle 24">
              <a:extLst>
                <a:ext uri="{FF2B5EF4-FFF2-40B4-BE49-F238E27FC236}">
                  <a16:creationId xmlns:a16="http://schemas.microsoft.com/office/drawing/2014/main" id="{498D9086-F02E-411C-8B0C-9DB0B3284281}"/>
                </a:ext>
              </a:extLst>
            </p:cNvPr>
            <p:cNvSpPr/>
            <p:nvPr/>
          </p:nvSpPr>
          <p:spPr>
            <a:xfrm>
              <a:off x="669302" y="1367531"/>
              <a:ext cx="2542050" cy="1592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dirty="0"/>
                <a:t>Improved health and wellbeing</a:t>
              </a:r>
            </a:p>
            <a:p>
              <a:pPr algn="ctr"/>
              <a:endParaRPr lang="en-GB" sz="600" dirty="0"/>
            </a:p>
            <a:p>
              <a:pPr marL="285750" indent="-285750">
                <a:buFont typeface="Arial" panose="020B0604020202020204" pitchFamily="34" charset="0"/>
                <a:buChar char="•"/>
              </a:pPr>
              <a:r>
                <a:rPr lang="en-US" sz="1400" dirty="0">
                  <a:cs typeface="Calibri"/>
                </a:rPr>
                <a:t>Increased </a:t>
              </a:r>
              <a:r>
                <a:rPr lang="en-US" sz="1400" dirty="0" err="1">
                  <a:cs typeface="Calibri"/>
                </a:rPr>
                <a:t>utilisation</a:t>
              </a:r>
              <a:r>
                <a:rPr lang="en-US" sz="1400" dirty="0">
                  <a:cs typeface="Calibri"/>
                </a:rPr>
                <a:t> of community based services / pathways</a:t>
              </a:r>
            </a:p>
            <a:p>
              <a:pPr marL="285750" indent="-285750">
                <a:buFont typeface="Arial" panose="020B0604020202020204" pitchFamily="34" charset="0"/>
                <a:buChar char="•"/>
              </a:pPr>
              <a:r>
                <a:rPr lang="en-US" sz="1400" dirty="0">
                  <a:cs typeface="Calibri"/>
                </a:rPr>
                <a:t>Seamless integration of health and care services bring wider benefits</a:t>
              </a:r>
            </a:p>
            <a:p>
              <a:pPr marL="285750" indent="-285750">
                <a:buFont typeface="Arial" panose="020B0604020202020204" pitchFamily="34" charset="0"/>
                <a:buChar char="•"/>
              </a:pPr>
              <a:endParaRPr lang="en-GB" sz="1400" dirty="0">
                <a:cs typeface="Calibri" panose="020F0502020204030204"/>
              </a:endParaRPr>
            </a:p>
          </p:txBody>
        </p:sp>
        <p:sp>
          <p:nvSpPr>
            <p:cNvPr id="26" name="Rectangle 25">
              <a:extLst>
                <a:ext uri="{FF2B5EF4-FFF2-40B4-BE49-F238E27FC236}">
                  <a16:creationId xmlns:a16="http://schemas.microsoft.com/office/drawing/2014/main" id="{C78F9537-CDA6-4BA6-9603-27AF7B19B5E7}"/>
                </a:ext>
              </a:extLst>
            </p:cNvPr>
            <p:cNvSpPr/>
            <p:nvPr/>
          </p:nvSpPr>
          <p:spPr>
            <a:xfrm>
              <a:off x="669302" y="3073868"/>
              <a:ext cx="2542050" cy="1592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dirty="0"/>
                <a:t>Higher value</a:t>
              </a:r>
            </a:p>
            <a:p>
              <a:pPr algn="ctr"/>
              <a:endParaRPr lang="en-GB" sz="1000" b="1" dirty="0">
                <a:cs typeface="Calibri"/>
              </a:endParaRPr>
            </a:p>
            <a:p>
              <a:pPr marL="285750" indent="-285750">
                <a:buFont typeface="Arial" panose="020B0604020202020204" pitchFamily="34" charset="0"/>
                <a:buChar char="•"/>
              </a:pPr>
              <a:r>
                <a:rPr lang="en-US" sz="1400" dirty="0">
                  <a:cs typeface="Calibri"/>
                </a:rPr>
                <a:t>Reduction in inappropriate ED conveyances and associated avoided bed day costs</a:t>
              </a:r>
            </a:p>
            <a:p>
              <a:pPr marL="285750" indent="-285750">
                <a:buFont typeface="Arial" panose="020B0604020202020204" pitchFamily="34" charset="0"/>
                <a:buChar char="•"/>
              </a:pPr>
              <a:r>
                <a:rPr lang="en-US" sz="1400" dirty="0">
                  <a:cs typeface="Calibri"/>
                </a:rPr>
                <a:t>Reduction in ambulance journeys</a:t>
              </a:r>
            </a:p>
            <a:p>
              <a:pPr marL="285750" indent="-285750">
                <a:buFont typeface="Arial" panose="020B0604020202020204" pitchFamily="34" charset="0"/>
                <a:buChar char="•"/>
              </a:pPr>
              <a:r>
                <a:rPr lang="en-GB" sz="1400" dirty="0">
                  <a:ea typeface="Calibri" panose="020F0502020204030204" pitchFamily="34" charset="0"/>
                  <a:cs typeface="Arial" panose="020B0604020202020204" pitchFamily="34" charset="0"/>
                </a:rPr>
                <a:t>Best Practice Models applied consistently across NHS Wales</a:t>
              </a:r>
            </a:p>
            <a:p>
              <a:pPr marL="285750" indent="-285750">
                <a:buFont typeface="Arial" panose="020B0604020202020204" pitchFamily="34" charset="0"/>
                <a:buChar char="•"/>
              </a:pPr>
              <a:endParaRPr lang="en-US" sz="1400" dirty="0">
                <a:cs typeface="Calibri"/>
              </a:endParaRPr>
            </a:p>
          </p:txBody>
        </p:sp>
        <p:sp>
          <p:nvSpPr>
            <p:cNvPr id="30" name="Rectangle 29">
              <a:extLst>
                <a:ext uri="{FF2B5EF4-FFF2-40B4-BE49-F238E27FC236}">
                  <a16:creationId xmlns:a16="http://schemas.microsoft.com/office/drawing/2014/main" id="{FC059381-7053-491D-BE4A-3B0D4986AB46}"/>
                </a:ext>
              </a:extLst>
            </p:cNvPr>
            <p:cNvSpPr/>
            <p:nvPr/>
          </p:nvSpPr>
          <p:spPr>
            <a:xfrm>
              <a:off x="3326641" y="3073868"/>
              <a:ext cx="2542050" cy="1592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dirty="0">
                  <a:solidFill>
                    <a:schemeClr val="tx1"/>
                  </a:solidFill>
                </a:rPr>
                <a:t>Motivated and sustainable workforce</a:t>
              </a:r>
            </a:p>
            <a:p>
              <a:pPr algn="ctr"/>
              <a:endParaRPr lang="en-GB" sz="1400" dirty="0">
                <a:solidFill>
                  <a:schemeClr val="tx1"/>
                </a:solidFill>
              </a:endParaRPr>
            </a:p>
            <a:p>
              <a:pPr marL="285750" indent="-285750">
                <a:buFont typeface="Arial" panose="020B0604020202020204" pitchFamily="34" charset="0"/>
                <a:buChar char="•"/>
              </a:pPr>
              <a:r>
                <a:rPr lang="en-GB" sz="1400" dirty="0">
                  <a:solidFill>
                    <a:schemeClr val="tx1"/>
                  </a:solidFill>
                  <a:ea typeface="Calibri" panose="020F0502020204030204" pitchFamily="34" charset="0"/>
                  <a:cs typeface="Arial"/>
                </a:rPr>
                <a:t>Enhanced workforce collaboration and co-production of services leads to more sustainable workforce</a:t>
              </a:r>
              <a:endParaRPr lang="en-GB" sz="1400" dirty="0">
                <a:solidFill>
                  <a:schemeClr val="tx1"/>
                </a:solidFill>
                <a:ea typeface="Calibri" panose="020F050202020403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C3367BD8-0D86-4BFC-8BB1-4CA7EAC0272A}"/>
                </a:ext>
              </a:extLst>
            </p:cNvPr>
            <p:cNvSpPr/>
            <p:nvPr/>
          </p:nvSpPr>
          <p:spPr>
            <a:xfrm>
              <a:off x="3326641" y="1363076"/>
              <a:ext cx="2542050" cy="1592400"/>
            </a:xfrm>
            <a:prstGeom prst="rect">
              <a:avLst/>
            </a:prstGeom>
            <a:solidFill>
              <a:srgbClr val="33BCE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1" dirty="0">
                  <a:solidFill>
                    <a:schemeClr val="tx1"/>
                  </a:solidFill>
                </a:rPr>
                <a:t>Quality and accessible services</a:t>
              </a:r>
            </a:p>
            <a:p>
              <a:pPr algn="ctr"/>
              <a:endParaRPr lang="en-GB" sz="1400" dirty="0">
                <a:solidFill>
                  <a:schemeClr val="tx1"/>
                </a:solidFill>
              </a:endParaRPr>
            </a:p>
            <a:p>
              <a:pPr marL="171450" indent="-171450">
                <a:buFont typeface="Arial" panose="020B0604020202020204" pitchFamily="34" charset="0"/>
                <a:buChar char="•"/>
              </a:pPr>
              <a:r>
                <a:rPr lang="en-GB" sz="1400" dirty="0">
                  <a:solidFill>
                    <a:schemeClr val="tx1"/>
                  </a:solidFill>
                  <a:cs typeface="Calibri"/>
                </a:rPr>
                <a:t>Reduced pressure on EDs and hospital systems </a:t>
              </a:r>
            </a:p>
            <a:p>
              <a:pPr marL="171450" indent="-171450">
                <a:buFont typeface="Arial" panose="020B0604020202020204" pitchFamily="34" charset="0"/>
                <a:buChar char="•"/>
              </a:pPr>
              <a:r>
                <a:rPr lang="en-GB" sz="1400" dirty="0">
                  <a:solidFill>
                    <a:schemeClr val="tx1"/>
                  </a:solidFill>
                  <a:cs typeface="Calibri"/>
                </a:rPr>
                <a:t>Driving improvement / compliance against commissioning intentions</a:t>
              </a:r>
            </a:p>
            <a:p>
              <a:pPr marL="171450" indent="-171450">
                <a:buFont typeface="Arial" panose="020B0604020202020204" pitchFamily="34" charset="0"/>
                <a:buChar char="•"/>
              </a:pPr>
              <a:endParaRPr lang="en-GB" sz="1100" dirty="0">
                <a:solidFill>
                  <a:schemeClr val="tx1"/>
                </a:solidFill>
                <a:cs typeface="Calibri"/>
              </a:endParaRPr>
            </a:p>
          </p:txBody>
        </p:sp>
      </p:grpSp>
    </p:spTree>
    <p:extLst>
      <p:ext uri="{BB962C8B-B14F-4D97-AF65-F5344CB8AC3E}">
        <p14:creationId xmlns:p14="http://schemas.microsoft.com/office/powerpoint/2010/main" val="1156107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Core Principles as we design a new future…..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2" name="TextBox 1"/>
          <p:cNvSpPr txBox="1"/>
          <p:nvPr/>
        </p:nvSpPr>
        <p:spPr>
          <a:xfrm>
            <a:off x="227308" y="903360"/>
            <a:ext cx="11854202" cy="6001643"/>
          </a:xfrm>
          <a:prstGeom prst="rect">
            <a:avLst/>
          </a:prstGeom>
          <a:noFill/>
        </p:spPr>
        <p:txBody>
          <a:bodyPr wrap="square" rtlCol="0">
            <a:spAutoFit/>
          </a:bodyPr>
          <a:lstStyle/>
          <a:p>
            <a:r>
              <a:rPr lang="en-GB" sz="3200" dirty="0"/>
              <a:t>What core principles might we agree?</a:t>
            </a:r>
          </a:p>
          <a:p>
            <a:pPr marL="457200" indent="-457200">
              <a:buFont typeface="Arial" panose="020B0604020202020204" pitchFamily="34" charset="0"/>
              <a:buChar char="•"/>
            </a:pPr>
            <a:r>
              <a:rPr lang="en-GB" sz="3200" dirty="0"/>
              <a:t>Consistent levels of access and outcomes for people across Wales</a:t>
            </a:r>
          </a:p>
          <a:p>
            <a:pPr marL="457200" indent="-457200">
              <a:buFont typeface="Arial" panose="020B0604020202020204" pitchFamily="34" charset="0"/>
              <a:buChar char="•"/>
            </a:pPr>
            <a:r>
              <a:rPr lang="en-GB" sz="3200" dirty="0"/>
              <a:t>Evidence-based services that provide high quality care</a:t>
            </a:r>
          </a:p>
          <a:p>
            <a:pPr marL="457200" indent="-457200">
              <a:buFont typeface="Arial" panose="020B0604020202020204" pitchFamily="34" charset="0"/>
              <a:buChar char="•"/>
            </a:pPr>
            <a:r>
              <a:rPr lang="en-GB" sz="3200" dirty="0"/>
              <a:t>Co-production of service models with patients, clinicians and stakeholders</a:t>
            </a:r>
          </a:p>
          <a:p>
            <a:pPr marL="457200" indent="-457200">
              <a:buFont typeface="Arial" panose="020B0604020202020204" pitchFamily="34" charset="0"/>
              <a:buChar char="•"/>
            </a:pPr>
            <a:r>
              <a:rPr lang="en-GB" sz="3200" dirty="0"/>
              <a:t>Services that provide value: reduced duplication and variation, maximising use of scarce resources with national or regional services closely tied to local offers</a:t>
            </a:r>
          </a:p>
          <a:p>
            <a:pPr marL="457200" indent="-457200">
              <a:buFont typeface="Arial" panose="020B0604020202020204" pitchFamily="34" charset="0"/>
              <a:buChar char="•"/>
            </a:pPr>
            <a:r>
              <a:rPr lang="en-GB" sz="3200" dirty="0"/>
              <a:t>Joined-up commissioning, managed across provider boundaries, reducing steps in pathways where possible, but maximising safety and governance where they are essential</a:t>
            </a:r>
          </a:p>
          <a:p>
            <a:endParaRPr lang="en-GB" sz="3200" dirty="0"/>
          </a:p>
        </p:txBody>
      </p:sp>
    </p:spTree>
    <p:extLst>
      <p:ext uri="{BB962C8B-B14F-4D97-AF65-F5344CB8AC3E}">
        <p14:creationId xmlns:p14="http://schemas.microsoft.com/office/powerpoint/2010/main" val="437979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418446"/>
            <a:ext cx="12192000" cy="439553"/>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1" y="11937"/>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a:t>Questions / Next Steps</a:t>
            </a:r>
            <a:endParaRPr lang="en-GB" sz="3200" b="1" dirty="0"/>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sp>
        <p:nvSpPr>
          <p:cNvPr id="2" name="TextBox 1"/>
          <p:cNvSpPr txBox="1"/>
          <p:nvPr/>
        </p:nvSpPr>
        <p:spPr>
          <a:xfrm>
            <a:off x="-1" y="869169"/>
            <a:ext cx="12191999" cy="5755422"/>
          </a:xfrm>
          <a:prstGeom prst="rect">
            <a:avLst/>
          </a:prstGeom>
          <a:noFill/>
        </p:spPr>
        <p:txBody>
          <a:bodyPr wrap="square" rtlCol="0">
            <a:spAutoFit/>
          </a:bodyPr>
          <a:lstStyle/>
          <a:p>
            <a:pPr marL="457200" indent="-457200">
              <a:buFont typeface="Arial" panose="020B0604020202020204" pitchFamily="34" charset="0"/>
              <a:buChar char="•"/>
            </a:pPr>
            <a:r>
              <a:rPr lang="en-GB" sz="3200" dirty="0"/>
              <a:t>Do these offers for a modernised ambulance service align with and complement WG / Health Board strategies and plans?  </a:t>
            </a:r>
          </a:p>
          <a:p>
            <a:pPr marL="457200" indent="-457200">
              <a:buFont typeface="Arial" panose="020B0604020202020204" pitchFamily="34" charset="0"/>
              <a:buChar char="•"/>
            </a:pPr>
            <a:r>
              <a:rPr lang="en-GB" sz="3200" dirty="0"/>
              <a:t>What is the governance route for ongoing development of this strategy for the system?</a:t>
            </a:r>
          </a:p>
          <a:p>
            <a:pPr marL="457200" indent="-457200">
              <a:buFont typeface="Arial" panose="020B0604020202020204" pitchFamily="34" charset="0"/>
              <a:buChar char="•"/>
            </a:pPr>
            <a:r>
              <a:rPr lang="en-GB" sz="3200" dirty="0"/>
              <a:t>What are the implications for the workforce across the system? Engage with HEIW for support</a:t>
            </a:r>
          </a:p>
          <a:p>
            <a:pPr marL="914400" lvl="1" indent="-457200">
              <a:buFont typeface="Arial" panose="020B0604020202020204" pitchFamily="34" charset="0"/>
              <a:buChar char="•"/>
            </a:pPr>
            <a:r>
              <a:rPr lang="en-GB" sz="2800" dirty="0"/>
              <a:t>Remote clinical assessment as an emerging speciality</a:t>
            </a:r>
          </a:p>
          <a:p>
            <a:pPr marL="914400" lvl="1" indent="-457200">
              <a:buFont typeface="Arial" panose="020B0604020202020204" pitchFamily="34" charset="0"/>
              <a:buChar char="•"/>
            </a:pPr>
            <a:r>
              <a:rPr lang="en-GB" sz="2800" dirty="0"/>
              <a:t>Closer working across provider boundaries – trusted assessors / rotational posts / secondments</a:t>
            </a:r>
          </a:p>
          <a:p>
            <a:pPr marL="914400" lvl="1" indent="-457200">
              <a:buFont typeface="Arial" panose="020B0604020202020204" pitchFamily="34" charset="0"/>
              <a:buChar char="•"/>
            </a:pPr>
            <a:r>
              <a:rPr lang="en-GB" sz="2800" dirty="0"/>
              <a:t>Changing skill mix and range of professions across the system</a:t>
            </a:r>
          </a:p>
          <a:p>
            <a:pPr marL="457200" indent="-457200">
              <a:buFont typeface="Arial" panose="020B0604020202020204" pitchFamily="34" charset="0"/>
              <a:buChar char="•"/>
            </a:pPr>
            <a:r>
              <a:rPr lang="en-GB" sz="3200" dirty="0"/>
              <a:t>What are the implications in relation to technology? Engage with Digital Wales</a:t>
            </a:r>
          </a:p>
        </p:txBody>
      </p:sp>
    </p:spTree>
    <p:extLst>
      <p:ext uri="{BB962C8B-B14F-4D97-AF65-F5344CB8AC3E}">
        <p14:creationId xmlns:p14="http://schemas.microsoft.com/office/powerpoint/2010/main" val="349461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GB" sz="3200" b="1"/>
              <a:t>A patient perspective</a:t>
            </a:r>
            <a:r>
              <a:rPr lang="en-GB" sz="3200" b="1" dirty="0"/>
              <a:t> - current</a:t>
            </a:r>
            <a:endParaRPr lang="en-GB" sz="3200" b="1"/>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pic>
        <p:nvPicPr>
          <p:cNvPr id="3" name="Picture 3" descr="Diagram&#10;&#10;Description automatically generated">
            <a:extLst>
              <a:ext uri="{FF2B5EF4-FFF2-40B4-BE49-F238E27FC236}">
                <a16:creationId xmlns:a16="http://schemas.microsoft.com/office/drawing/2014/main" id="{29C2B9D6-BB0D-48A8-9C38-AA341C3004EE}"/>
              </a:ext>
            </a:extLst>
          </p:cNvPr>
          <p:cNvPicPr>
            <a:picLocks noChangeAspect="1"/>
          </p:cNvPicPr>
          <p:nvPr/>
        </p:nvPicPr>
        <p:blipFill rotWithShape="1">
          <a:blip r:embed="rId7"/>
          <a:srcRect l="3141" r="524" b="-221"/>
          <a:stretch/>
        </p:blipFill>
        <p:spPr>
          <a:xfrm>
            <a:off x="488316" y="1628169"/>
            <a:ext cx="1669053" cy="4123885"/>
          </a:xfrm>
          <a:prstGeom prst="rect">
            <a:avLst/>
          </a:prstGeom>
        </p:spPr>
      </p:pic>
      <p:sp>
        <p:nvSpPr>
          <p:cNvPr id="6" name="Speech Bubble: Oval 5">
            <a:extLst>
              <a:ext uri="{FF2B5EF4-FFF2-40B4-BE49-F238E27FC236}">
                <a16:creationId xmlns:a16="http://schemas.microsoft.com/office/drawing/2014/main" id="{0F24D73B-BE59-4D37-AF80-F79003CCBF50}"/>
              </a:ext>
            </a:extLst>
          </p:cNvPr>
          <p:cNvSpPr/>
          <p:nvPr/>
        </p:nvSpPr>
        <p:spPr>
          <a:xfrm>
            <a:off x="3003572" y="1017801"/>
            <a:ext cx="8961120" cy="4958972"/>
          </a:xfrm>
          <a:prstGeom prst="wedgeEllipseCallout">
            <a:avLst>
              <a:gd name="adj1" fmla="val -58406"/>
              <a:gd name="adj2" fmla="val -25830"/>
            </a:avLst>
          </a:prstGeom>
          <a:solidFill>
            <a:srgbClr val="00B05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cs typeface="Calibri"/>
              </a:rPr>
              <a:t>I woke up coughing and short of breath.</a:t>
            </a:r>
          </a:p>
          <a:p>
            <a:pPr algn="ctr"/>
            <a:r>
              <a:rPr lang="en-US" sz="2800" dirty="0">
                <a:cs typeface="Calibri"/>
              </a:rPr>
              <a:t>I phoned 999.</a:t>
            </a:r>
          </a:p>
          <a:p>
            <a:pPr algn="ctr"/>
            <a:r>
              <a:rPr lang="en-US" sz="2800" dirty="0">
                <a:cs typeface="Calibri"/>
              </a:rPr>
              <a:t>The paramedics were nice.</a:t>
            </a:r>
          </a:p>
          <a:p>
            <a:pPr algn="ctr"/>
            <a:r>
              <a:rPr lang="en-US" sz="2800" dirty="0">
                <a:cs typeface="Calibri"/>
              </a:rPr>
              <a:t>They did some tests and calmed me down but thought I needed to go to hospital.</a:t>
            </a:r>
          </a:p>
          <a:p>
            <a:pPr algn="ctr"/>
            <a:r>
              <a:rPr lang="en-US" sz="2800" dirty="0">
                <a:cs typeface="Calibri"/>
              </a:rPr>
              <a:t>I waited a long time outside A&amp;E and, in the end, I had to stay in.</a:t>
            </a:r>
          </a:p>
          <a:p>
            <a:pPr algn="ctr"/>
            <a:r>
              <a:rPr lang="en-US" sz="2800" dirty="0">
                <a:cs typeface="Calibri"/>
              </a:rPr>
              <a:t>Unfortunately, I got another infection and stayed in hospital for a week.</a:t>
            </a:r>
          </a:p>
        </p:txBody>
      </p:sp>
    </p:spTree>
    <p:extLst>
      <p:ext uri="{BB962C8B-B14F-4D97-AF65-F5344CB8AC3E}">
        <p14:creationId xmlns:p14="http://schemas.microsoft.com/office/powerpoint/2010/main" val="2140919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GB" sz="3200" b="1" dirty="0"/>
              <a:t>A patient perspective - future</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pic>
        <p:nvPicPr>
          <p:cNvPr id="3" name="Picture 3" descr="Diagram&#10;&#10;Description automatically generated">
            <a:extLst>
              <a:ext uri="{FF2B5EF4-FFF2-40B4-BE49-F238E27FC236}">
                <a16:creationId xmlns:a16="http://schemas.microsoft.com/office/drawing/2014/main" id="{29C2B9D6-BB0D-48A8-9C38-AA341C3004EE}"/>
              </a:ext>
            </a:extLst>
          </p:cNvPr>
          <p:cNvPicPr>
            <a:picLocks noChangeAspect="1"/>
          </p:cNvPicPr>
          <p:nvPr/>
        </p:nvPicPr>
        <p:blipFill rotWithShape="1">
          <a:blip r:embed="rId7"/>
          <a:srcRect l="3141" r="524" b="-221"/>
          <a:stretch/>
        </p:blipFill>
        <p:spPr>
          <a:xfrm>
            <a:off x="227308" y="1568683"/>
            <a:ext cx="1669053" cy="4123885"/>
          </a:xfrm>
          <a:prstGeom prst="rect">
            <a:avLst/>
          </a:prstGeom>
        </p:spPr>
      </p:pic>
      <p:sp>
        <p:nvSpPr>
          <p:cNvPr id="6" name="Speech Bubble: Oval 5">
            <a:extLst>
              <a:ext uri="{FF2B5EF4-FFF2-40B4-BE49-F238E27FC236}">
                <a16:creationId xmlns:a16="http://schemas.microsoft.com/office/drawing/2014/main" id="{0F24D73B-BE59-4D37-AF80-F79003CCBF50}"/>
              </a:ext>
            </a:extLst>
          </p:cNvPr>
          <p:cNvSpPr/>
          <p:nvPr/>
        </p:nvSpPr>
        <p:spPr>
          <a:xfrm>
            <a:off x="3245510" y="961406"/>
            <a:ext cx="8961313" cy="5076000"/>
          </a:xfrm>
          <a:prstGeom prst="wedgeEllipseCallout">
            <a:avLst>
              <a:gd name="adj1" fmla="val -61521"/>
              <a:gd name="adj2" fmla="val -26145"/>
            </a:avLst>
          </a:prstGeom>
          <a:solidFill>
            <a:srgbClr val="00B05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dirty="0">
                <a:cs typeface="Calibri"/>
              </a:rPr>
              <a:t>I rang 111 and a nurse spoke to me and assessed me via video. I was able to give him some information about my heart rate and temperature because my smart watch measures this. After he read some of my medical history the nurse arranged for an advanced paramedic to visit me that same day. The advanced paramedic was lovely and was able to prescribe me some antibiotics and I was able to stay at home.</a:t>
            </a:r>
          </a:p>
          <a:p>
            <a:pPr algn="ctr"/>
            <a:endParaRPr lang="en-US" dirty="0">
              <a:cs typeface="Calibri"/>
            </a:endParaRPr>
          </a:p>
        </p:txBody>
      </p:sp>
    </p:spTree>
    <p:extLst>
      <p:ext uri="{BB962C8B-B14F-4D97-AF65-F5344CB8AC3E}">
        <p14:creationId xmlns:p14="http://schemas.microsoft.com/office/powerpoint/2010/main" val="57533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Where are we now?</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dirty="0">
                <a:latin typeface="+mn-lt"/>
              </a:rPr>
              <a:t> </a:t>
            </a:r>
          </a:p>
        </p:txBody>
      </p:sp>
      <p:sp>
        <p:nvSpPr>
          <p:cNvPr id="4" name="Content Placeholder 3">
            <a:extLst>
              <a:ext uri="{FF2B5EF4-FFF2-40B4-BE49-F238E27FC236}">
                <a16:creationId xmlns:a16="http://schemas.microsoft.com/office/drawing/2014/main" id="{7B5F5598-E6E0-4FD7-9CA7-7932605471B9}"/>
              </a:ext>
            </a:extLst>
          </p:cNvPr>
          <p:cNvSpPr>
            <a:spLocks noGrp="1"/>
          </p:cNvSpPr>
          <p:nvPr>
            <p:ph sz="half" idx="1"/>
          </p:nvPr>
        </p:nvSpPr>
        <p:spPr>
          <a:xfrm>
            <a:off x="488316" y="1478131"/>
            <a:ext cx="3027048" cy="5428441"/>
          </a:xfrm>
        </p:spPr>
        <p:txBody>
          <a:bodyPr>
            <a:normAutofit/>
          </a:bodyPr>
          <a:lstStyle/>
          <a:p>
            <a:r>
              <a:rPr lang="en-GB" sz="3200" dirty="0"/>
              <a:t>Very efficient 999 call handling service, but many callers do not have life threatening or emergency needs</a:t>
            </a:r>
          </a:p>
          <a:p>
            <a:endParaRPr lang="en-GB" dirty="0"/>
          </a:p>
        </p:txBody>
      </p:sp>
      <p:graphicFrame>
        <p:nvGraphicFramePr>
          <p:cNvPr id="16" name="Chart 15">
            <a:extLst>
              <a:ext uri="{FF2B5EF4-FFF2-40B4-BE49-F238E27FC236}">
                <a16:creationId xmlns:a16="http://schemas.microsoft.com/office/drawing/2014/main" id="{C3D698A6-D0FC-4D06-9F2D-143E838B0BBC}"/>
              </a:ext>
            </a:extLst>
          </p:cNvPr>
          <p:cNvGraphicFramePr>
            <a:graphicFrameLocks/>
          </p:cNvGraphicFramePr>
          <p:nvPr>
            <p:extLst>
              <p:ext uri="{D42A27DB-BD31-4B8C-83A1-F6EECF244321}">
                <p14:modId xmlns:p14="http://schemas.microsoft.com/office/powerpoint/2010/main" val="526687992"/>
              </p:ext>
            </p:extLst>
          </p:nvPr>
        </p:nvGraphicFramePr>
        <p:xfrm>
          <a:off x="4197906" y="1557579"/>
          <a:ext cx="6820613" cy="399285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05585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Where are we now?</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dirty="0">
                <a:latin typeface="+mn-lt"/>
              </a:rPr>
              <a:t> </a:t>
            </a:r>
          </a:p>
        </p:txBody>
      </p:sp>
      <p:sp>
        <p:nvSpPr>
          <p:cNvPr id="4" name="Content Placeholder 3">
            <a:extLst>
              <a:ext uri="{FF2B5EF4-FFF2-40B4-BE49-F238E27FC236}">
                <a16:creationId xmlns:a16="http://schemas.microsoft.com/office/drawing/2014/main" id="{7B5F5598-E6E0-4FD7-9CA7-7932605471B9}"/>
              </a:ext>
            </a:extLst>
          </p:cNvPr>
          <p:cNvSpPr>
            <a:spLocks noGrp="1"/>
          </p:cNvSpPr>
          <p:nvPr>
            <p:ph sz="half" idx="1"/>
          </p:nvPr>
        </p:nvSpPr>
        <p:spPr>
          <a:xfrm>
            <a:off x="218463" y="1024896"/>
            <a:ext cx="4113507" cy="5428441"/>
          </a:xfrm>
        </p:spPr>
        <p:txBody>
          <a:bodyPr>
            <a:normAutofit/>
          </a:bodyPr>
          <a:lstStyle/>
          <a:p>
            <a:r>
              <a:rPr lang="en-GB" sz="3200" dirty="0"/>
              <a:t>Expensive ambulance resource dispatched to too many 999 calls and too many conveyances to a major ED, when the patient’s needs could be met more appropriately in other ways, closer to home</a:t>
            </a:r>
          </a:p>
          <a:p>
            <a:endParaRPr lang="en-GB" dirty="0"/>
          </a:p>
        </p:txBody>
      </p:sp>
      <mc:AlternateContent xmlns:mc="http://schemas.openxmlformats.org/markup-compatibility/2006" xmlns:cx2="http://schemas.microsoft.com/office/drawing/2015/10/21/chartex">
        <mc:Choice Requires="cx2">
          <p:graphicFrame>
            <p:nvGraphicFramePr>
              <p:cNvPr id="18" name="Chart 17">
                <a:extLst>
                  <a:ext uri="{FF2B5EF4-FFF2-40B4-BE49-F238E27FC236}">
                    <a16:creationId xmlns:a16="http://schemas.microsoft.com/office/drawing/2014/main" id="{9A64C377-AB43-4A14-B0F7-EBDEAE3A899C}"/>
                  </a:ext>
                </a:extLst>
              </p:cNvPr>
              <p:cNvGraphicFramePr/>
              <p:nvPr>
                <p:extLst>
                  <p:ext uri="{D42A27DB-BD31-4B8C-83A1-F6EECF244321}">
                    <p14:modId xmlns:p14="http://schemas.microsoft.com/office/powerpoint/2010/main" val="2556683123"/>
                  </p:ext>
                </p:extLst>
              </p:nvPr>
            </p:nvGraphicFramePr>
            <p:xfrm>
              <a:off x="4545357" y="1255855"/>
              <a:ext cx="6231162" cy="4294580"/>
            </p:xfrm>
            <a:graphic>
              <a:graphicData uri="http://schemas.microsoft.com/office/drawing/2014/chartex">
                <cx:chart xmlns:cx="http://schemas.microsoft.com/office/drawing/2014/chartex" xmlns:r="http://schemas.openxmlformats.org/officeDocument/2006/relationships" r:id="rId7"/>
              </a:graphicData>
            </a:graphic>
          </p:graphicFrame>
        </mc:Choice>
        <mc:Fallback xmlns="">
          <p:pic>
            <p:nvPicPr>
              <p:cNvPr id="18" name="Chart 17">
                <a:extLst>
                  <a:ext uri="{FF2B5EF4-FFF2-40B4-BE49-F238E27FC236}">
                    <a16:creationId xmlns:a16="http://schemas.microsoft.com/office/drawing/2014/main" id="{9A64C377-AB43-4A14-B0F7-EBDEAE3A899C}"/>
                  </a:ext>
                </a:extLst>
              </p:cNvPr>
              <p:cNvPicPr>
                <a:picLocks noGrp="1" noRot="1" noChangeAspect="1" noMove="1" noResize="1" noEditPoints="1" noAdjustHandles="1" noChangeArrowheads="1" noChangeShapeType="1"/>
              </p:cNvPicPr>
              <p:nvPr/>
            </p:nvPicPr>
            <p:blipFill>
              <a:blip r:embed="rId8"/>
              <a:stretch>
                <a:fillRect/>
              </a:stretch>
            </p:blipFill>
            <p:spPr>
              <a:xfrm>
                <a:off x="4545357" y="1255855"/>
                <a:ext cx="6231162" cy="4294580"/>
              </a:xfrm>
              <a:prstGeom prst="rect">
                <a:avLst/>
              </a:prstGeom>
            </p:spPr>
          </p:pic>
        </mc:Fallback>
      </mc:AlternateContent>
      <p:sp>
        <p:nvSpPr>
          <p:cNvPr id="2" name="TextBox 1">
            <a:extLst>
              <a:ext uri="{FF2B5EF4-FFF2-40B4-BE49-F238E27FC236}">
                <a16:creationId xmlns:a16="http://schemas.microsoft.com/office/drawing/2014/main" id="{8B4708C3-8A6D-4815-B61E-651B26A8D5DB}"/>
              </a:ext>
            </a:extLst>
          </p:cNvPr>
          <p:cNvSpPr txBox="1"/>
          <p:nvPr/>
        </p:nvSpPr>
        <p:spPr>
          <a:xfrm>
            <a:off x="9464040" y="3108960"/>
            <a:ext cx="2727960" cy="2726591"/>
          </a:xfrm>
          <a:prstGeom prst="wedgeEllipseCallout">
            <a:avLst>
              <a:gd name="adj1" fmla="val -79890"/>
              <a:gd name="adj2" fmla="val -34800"/>
            </a:avLst>
          </a:prstGeom>
          <a:noFill/>
          <a:ln w="57150">
            <a:solidFill>
              <a:srgbClr val="FFC000"/>
            </a:solidFill>
          </a:ln>
        </p:spPr>
        <p:txBody>
          <a:bodyPr wrap="square" rtlCol="0">
            <a:spAutoFit/>
          </a:bodyPr>
          <a:lstStyle/>
          <a:p>
            <a:r>
              <a:rPr lang="en-GB" sz="2400" dirty="0"/>
              <a:t>29% amber conveyances discharged from ED with no follow up</a:t>
            </a:r>
          </a:p>
        </p:txBody>
      </p:sp>
      <p:sp>
        <p:nvSpPr>
          <p:cNvPr id="3" name="TextBox 2">
            <a:extLst>
              <a:ext uri="{FF2B5EF4-FFF2-40B4-BE49-F238E27FC236}">
                <a16:creationId xmlns:a16="http://schemas.microsoft.com/office/drawing/2014/main" id="{1D5051CB-1C18-4D8A-9B5E-B8264856E257}"/>
              </a:ext>
            </a:extLst>
          </p:cNvPr>
          <p:cNvSpPr txBox="1"/>
          <p:nvPr/>
        </p:nvSpPr>
        <p:spPr>
          <a:xfrm>
            <a:off x="2903502" y="1322120"/>
            <a:ext cx="3842422" cy="1687890"/>
          </a:xfrm>
          <a:prstGeom prst="wedgeEllipseCallout">
            <a:avLst>
              <a:gd name="adj1" fmla="val 66764"/>
              <a:gd name="adj2" fmla="val -25465"/>
            </a:avLst>
          </a:prstGeom>
          <a:solidFill>
            <a:schemeClr val="bg1"/>
          </a:solidFill>
          <a:ln w="57150">
            <a:solidFill>
              <a:srgbClr val="FFC000"/>
            </a:solidFill>
          </a:ln>
        </p:spPr>
        <p:txBody>
          <a:bodyPr wrap="square" rtlCol="0">
            <a:spAutoFit/>
          </a:bodyPr>
          <a:lstStyle/>
          <a:p>
            <a:r>
              <a:rPr lang="en-GB" sz="2400" dirty="0"/>
              <a:t>Around 20% of calls receive a clinical assessment</a:t>
            </a:r>
          </a:p>
        </p:txBody>
      </p:sp>
    </p:spTree>
    <p:extLst>
      <p:ext uri="{BB962C8B-B14F-4D97-AF65-F5344CB8AC3E}">
        <p14:creationId xmlns:p14="http://schemas.microsoft.com/office/powerpoint/2010/main" val="4211240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Where are we now?</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dirty="0">
                <a:latin typeface="+mn-lt"/>
              </a:rPr>
              <a:t> </a:t>
            </a:r>
          </a:p>
        </p:txBody>
      </p:sp>
      <p:sp>
        <p:nvSpPr>
          <p:cNvPr id="4" name="Content Placeholder 3">
            <a:extLst>
              <a:ext uri="{FF2B5EF4-FFF2-40B4-BE49-F238E27FC236}">
                <a16:creationId xmlns:a16="http://schemas.microsoft.com/office/drawing/2014/main" id="{7B5F5598-E6E0-4FD7-9CA7-7932605471B9}"/>
              </a:ext>
            </a:extLst>
          </p:cNvPr>
          <p:cNvSpPr>
            <a:spLocks noGrp="1"/>
          </p:cNvSpPr>
          <p:nvPr>
            <p:ph sz="half" idx="1"/>
          </p:nvPr>
        </p:nvSpPr>
        <p:spPr>
          <a:xfrm>
            <a:off x="218463" y="1024896"/>
            <a:ext cx="3241627" cy="5428441"/>
          </a:xfrm>
        </p:spPr>
        <p:txBody>
          <a:bodyPr>
            <a:normAutofit/>
          </a:bodyPr>
          <a:lstStyle/>
          <a:p>
            <a:r>
              <a:rPr lang="en-GB" sz="3200" dirty="0"/>
              <a:t>An expanding 111 service, but  public remains unclear about where to turn if they have an urgent care need </a:t>
            </a:r>
          </a:p>
          <a:p>
            <a:r>
              <a:rPr lang="en-GB" sz="3200" dirty="0"/>
              <a:t>Opportunities for improved pathways</a:t>
            </a:r>
          </a:p>
          <a:p>
            <a:pPr marL="0" indent="0">
              <a:buNone/>
            </a:pPr>
            <a:endParaRPr lang="en-GB" dirty="0"/>
          </a:p>
        </p:txBody>
      </p:sp>
      <p:graphicFrame>
        <p:nvGraphicFramePr>
          <p:cNvPr id="11" name="Chart 10">
            <a:extLst>
              <a:ext uri="{FF2B5EF4-FFF2-40B4-BE49-F238E27FC236}">
                <a16:creationId xmlns:a16="http://schemas.microsoft.com/office/drawing/2014/main" id="{8D6DAFBF-A445-41FA-A334-06C57B22E468}"/>
              </a:ext>
            </a:extLst>
          </p:cNvPr>
          <p:cNvGraphicFramePr>
            <a:graphicFrameLocks/>
          </p:cNvGraphicFramePr>
          <p:nvPr>
            <p:extLst>
              <p:ext uri="{D42A27DB-BD31-4B8C-83A1-F6EECF244321}">
                <p14:modId xmlns:p14="http://schemas.microsoft.com/office/powerpoint/2010/main" val="1244990959"/>
              </p:ext>
            </p:extLst>
          </p:nvPr>
        </p:nvGraphicFramePr>
        <p:xfrm>
          <a:off x="5074931" y="1059788"/>
          <a:ext cx="6541160" cy="242700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a:extLst>
              <a:ext uri="{FF2B5EF4-FFF2-40B4-BE49-F238E27FC236}">
                <a16:creationId xmlns:a16="http://schemas.microsoft.com/office/drawing/2014/main" id="{A78FA6FE-78FD-4613-84D8-ED27EEB3B9C9}"/>
              </a:ext>
            </a:extLst>
          </p:cNvPr>
          <p:cNvGraphicFramePr>
            <a:graphicFrameLocks/>
          </p:cNvGraphicFramePr>
          <p:nvPr>
            <p:extLst>
              <p:ext uri="{D42A27DB-BD31-4B8C-83A1-F6EECF244321}">
                <p14:modId xmlns:p14="http://schemas.microsoft.com/office/powerpoint/2010/main" val="1401711678"/>
              </p:ext>
            </p:extLst>
          </p:nvPr>
        </p:nvGraphicFramePr>
        <p:xfrm>
          <a:off x="5424840" y="3453171"/>
          <a:ext cx="6191251" cy="250848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998921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Where are we now?</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dirty="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dirty="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dirty="0">
                <a:latin typeface="+mn-lt"/>
              </a:rPr>
              <a:t> </a:t>
            </a:r>
          </a:p>
        </p:txBody>
      </p:sp>
      <p:sp>
        <p:nvSpPr>
          <p:cNvPr id="4" name="Content Placeholder 3">
            <a:extLst>
              <a:ext uri="{FF2B5EF4-FFF2-40B4-BE49-F238E27FC236}">
                <a16:creationId xmlns:a16="http://schemas.microsoft.com/office/drawing/2014/main" id="{7B5F5598-E6E0-4FD7-9CA7-7932605471B9}"/>
              </a:ext>
            </a:extLst>
          </p:cNvPr>
          <p:cNvSpPr>
            <a:spLocks noGrp="1"/>
          </p:cNvSpPr>
          <p:nvPr>
            <p:ph sz="half" idx="1"/>
          </p:nvPr>
        </p:nvSpPr>
        <p:spPr>
          <a:xfrm>
            <a:off x="218462" y="1024896"/>
            <a:ext cx="11868435" cy="5428441"/>
          </a:xfrm>
        </p:spPr>
        <p:txBody>
          <a:bodyPr>
            <a:normAutofit lnSpcReduction="10000"/>
          </a:bodyPr>
          <a:lstStyle/>
          <a:p>
            <a:r>
              <a:rPr lang="en-GB" sz="3200" dirty="0"/>
              <a:t>A front end 111 website that is visited millions of times per year, but with the majority of users reporting difficulty in finding the information they need</a:t>
            </a:r>
          </a:p>
          <a:p>
            <a:r>
              <a:rPr lang="en-GB" sz="3200" dirty="0"/>
              <a:t>Scarce clinical resources for remote clinical triage and assessment are fragmented into lots of small pockets across many organisations</a:t>
            </a:r>
          </a:p>
          <a:p>
            <a:r>
              <a:rPr lang="en-GB" sz="3200" dirty="0"/>
              <a:t>Different providers across the system do not communicate as well as they should in developing clear pathways for patients which often results in poor patient experience and outcomes across handoff points</a:t>
            </a:r>
          </a:p>
          <a:p>
            <a:r>
              <a:rPr lang="en-GB" sz="3200" b="1" dirty="0"/>
              <a:t>Ultimately, patients do not get access to the right service to best meet their needs, have a poor experience and bottlenecks are created at the front end of the system as A&amp;E remains default.</a:t>
            </a:r>
          </a:p>
          <a:p>
            <a:endParaRPr lang="en-GB" dirty="0"/>
          </a:p>
        </p:txBody>
      </p:sp>
    </p:spTree>
    <p:extLst>
      <p:ext uri="{BB962C8B-B14F-4D97-AF65-F5344CB8AC3E}">
        <p14:creationId xmlns:p14="http://schemas.microsoft.com/office/powerpoint/2010/main" val="2516753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6250782"/>
            <a:ext cx="12192000" cy="607218"/>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0" y="1"/>
            <a:ext cx="12192000" cy="857232"/>
          </a:xfrm>
          <a:prstGeom prst="rect">
            <a:avLst/>
          </a:prstGeom>
          <a:solidFill>
            <a:srgbClr val="35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a:t>Future ambition</a:t>
            </a: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63" y="75373"/>
            <a:ext cx="539706" cy="734340"/>
          </a:xfrm>
          <a:prstGeom prst="rect">
            <a:avLst/>
          </a:prstGeom>
        </p:spPr>
      </p:pic>
      <p:pic>
        <p:nvPicPr>
          <p:cNvPr id="12" name="Picture 2" descr="C:\Users\ra143592\AppData\Local\Microsoft\Windows\Temporary Internet Files\Content.Outlook\TW13V50X\_NHS_GIG__WAST_Banner_header_white (2).png"/>
          <p:cNvPicPr>
            <a:picLocks noChangeAspect="1" noChangeArrowheads="1"/>
          </p:cNvPicPr>
          <p:nvPr/>
        </p:nvPicPr>
        <p:blipFill>
          <a:blip r:embed="rId4" cstate="print"/>
          <a:srcRect/>
          <a:stretch>
            <a:fillRect/>
          </a:stretch>
        </p:blipFill>
        <p:spPr bwMode="auto">
          <a:xfrm>
            <a:off x="862224" y="199820"/>
            <a:ext cx="3000396" cy="555067"/>
          </a:xfrm>
          <a:prstGeom prst="rect">
            <a:avLst/>
          </a:prstGeom>
          <a:noFill/>
        </p:spPr>
      </p:pic>
      <p:sp>
        <p:nvSpPr>
          <p:cNvPr id="13" name="Rectangle 12"/>
          <p:cNvSpPr/>
          <p:nvPr/>
        </p:nvSpPr>
        <p:spPr>
          <a:xfrm>
            <a:off x="1415480" y="6453337"/>
            <a:ext cx="9361039" cy="230059"/>
          </a:xfrm>
          <a:prstGeom prst="rect">
            <a:avLst/>
          </a:prstGeom>
          <a:ln>
            <a:noFill/>
          </a:ln>
        </p:spPr>
        <p:txBody>
          <a:bodyPr vert="horz" lIns="0" tIns="0" rIns="0" bIns="0" rtlCol="0">
            <a:noAutofit/>
          </a:bodyPr>
          <a:lstStyle/>
          <a:p>
            <a:pPr marL="6350" indent="-6350">
              <a:lnSpc>
                <a:spcPct val="107000"/>
              </a:lnSpc>
              <a:spcAft>
                <a:spcPts val="800"/>
              </a:spcAft>
            </a:pPr>
            <a:r>
              <a:rPr lang="en-GB" sz="1600">
                <a:solidFill>
                  <a:srgbClr val="FFFEFD"/>
                </a:solidFill>
                <a:latin typeface="Arial Narrow" pitchFamily="34" charset="0"/>
                <a:ea typeface="Verdana" panose="020B0604030504040204" pitchFamily="34" charset="0"/>
                <a:cs typeface="Verdana" panose="020B0604030504040204" pitchFamily="34" charset="0"/>
              </a:rPr>
              <a:t>    www.ambulance.wales.nhs.uk              	       @welshambulance  	                                 welshambulanceservice	</a:t>
            </a:r>
            <a:endParaRPr lang="en-GB" sz="1600">
              <a:solidFill>
                <a:srgbClr val="181717"/>
              </a:solidFill>
              <a:latin typeface="Arial Narrow" pitchFamily="34" charset="0"/>
              <a:ea typeface="Verdana" panose="020B0604030504040204" pitchFamily="34" charset="0"/>
              <a:cs typeface="Verdana" panose="020B0604030504040204" pitchFamily="34" charset="0"/>
            </a:endParaRPr>
          </a:p>
        </p:txBody>
      </p:sp>
      <p:pic>
        <p:nvPicPr>
          <p:cNvPr id="14" name="Picture 13" descr="Twitter.png"/>
          <p:cNvPicPr>
            <a:picLocks noChangeAspect="1"/>
          </p:cNvPicPr>
          <p:nvPr/>
        </p:nvPicPr>
        <p:blipFill>
          <a:blip r:embed="rId5" cstate="print"/>
          <a:stretch>
            <a:fillRect/>
          </a:stretch>
        </p:blipFill>
        <p:spPr>
          <a:xfrm>
            <a:off x="4965586" y="6418447"/>
            <a:ext cx="329344" cy="329344"/>
          </a:xfrm>
          <a:prstGeom prst="rect">
            <a:avLst/>
          </a:prstGeom>
        </p:spPr>
      </p:pic>
      <p:pic>
        <p:nvPicPr>
          <p:cNvPr id="15" name="Picture 14" descr="Facebook.png"/>
          <p:cNvPicPr>
            <a:picLocks noChangeAspect="1"/>
          </p:cNvPicPr>
          <p:nvPr/>
        </p:nvPicPr>
        <p:blipFill>
          <a:blip r:embed="rId6" cstate="print"/>
          <a:stretch>
            <a:fillRect/>
          </a:stretch>
        </p:blipFill>
        <p:spPr>
          <a:xfrm>
            <a:off x="8020082" y="6423382"/>
            <a:ext cx="325429" cy="325429"/>
          </a:xfrm>
          <a:prstGeom prst="rect">
            <a:avLst/>
          </a:prstGeom>
        </p:spPr>
      </p:pic>
      <p:sp>
        <p:nvSpPr>
          <p:cNvPr id="5" name="Title 4"/>
          <p:cNvSpPr>
            <a:spLocks noGrp="1"/>
          </p:cNvSpPr>
          <p:nvPr>
            <p:ph type="title"/>
          </p:nvPr>
        </p:nvSpPr>
        <p:spPr>
          <a:xfrm>
            <a:off x="8946490" y="881227"/>
            <a:ext cx="3018202" cy="676353"/>
          </a:xfrm>
        </p:spPr>
        <p:txBody>
          <a:bodyPr>
            <a:noAutofit/>
          </a:bodyPr>
          <a:lstStyle/>
          <a:p>
            <a:r>
              <a:rPr lang="en-GB" sz="2800" b="1">
                <a:latin typeface="+mn-lt"/>
              </a:rPr>
              <a:t> </a:t>
            </a:r>
          </a:p>
        </p:txBody>
      </p:sp>
      <p:pic>
        <p:nvPicPr>
          <p:cNvPr id="10" name="Picture 9"/>
          <p:cNvPicPr/>
          <p:nvPr/>
        </p:nvPicPr>
        <p:blipFill>
          <a:blip r:embed="rId7"/>
          <a:stretch>
            <a:fillRect/>
          </a:stretch>
        </p:blipFill>
        <p:spPr>
          <a:xfrm>
            <a:off x="3686175" y="2398395"/>
            <a:ext cx="4819650" cy="2061210"/>
          </a:xfrm>
          <a:prstGeom prst="rect">
            <a:avLst/>
          </a:prstGeom>
        </p:spPr>
      </p:pic>
      <p:pic>
        <p:nvPicPr>
          <p:cNvPr id="11" name="Picture 10"/>
          <p:cNvPicPr/>
          <p:nvPr/>
        </p:nvPicPr>
        <p:blipFill>
          <a:blip r:embed="rId7"/>
          <a:stretch>
            <a:fillRect/>
          </a:stretch>
        </p:blipFill>
        <p:spPr>
          <a:xfrm>
            <a:off x="862224" y="1401085"/>
            <a:ext cx="9361038" cy="3895344"/>
          </a:xfrm>
          <a:prstGeom prst="rect">
            <a:avLst/>
          </a:prstGeom>
        </p:spPr>
      </p:pic>
    </p:spTree>
    <p:extLst>
      <p:ext uri="{BB962C8B-B14F-4D97-AF65-F5344CB8AC3E}">
        <p14:creationId xmlns:p14="http://schemas.microsoft.com/office/powerpoint/2010/main" val="883502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BDECA7423455F44BB2481D50508B590" ma:contentTypeVersion="6" ma:contentTypeDescription="Create a new document." ma:contentTypeScope="" ma:versionID="786283c541ad6812c1694d9a84a40749">
  <xsd:schema xmlns:xsd="http://www.w3.org/2001/XMLSchema" xmlns:xs="http://www.w3.org/2001/XMLSchema" xmlns:p="http://schemas.microsoft.com/office/2006/metadata/properties" xmlns:ns2="3a1831a3-0e20-48db-911c-c090fd096469" xmlns:ns3="49f86580-94f4-4d30-8657-ecc68e5ffffe" targetNamespace="http://schemas.microsoft.com/office/2006/metadata/properties" ma:root="true" ma:fieldsID="4b4001ef0e8c561f476c8e302c6412ad" ns2:_="" ns3:_="">
    <xsd:import namespace="3a1831a3-0e20-48db-911c-c090fd096469"/>
    <xsd:import namespace="49f86580-94f4-4d30-8657-ecc68e5ffff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1831a3-0e20-48db-911c-c090fd0964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9f86580-94f4-4d30-8657-ecc68e5ffff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A7A704-6643-41E4-B371-CC12593DBAE9}">
  <ds:schemaRefs>
    <ds:schemaRef ds:uri="http://schemas.microsoft.com/sharepoint/v3/contenttype/forms"/>
  </ds:schemaRefs>
</ds:datastoreItem>
</file>

<file path=customXml/itemProps2.xml><?xml version="1.0" encoding="utf-8"?>
<ds:datastoreItem xmlns:ds="http://schemas.openxmlformats.org/officeDocument/2006/customXml" ds:itemID="{88B55B79-0856-4AF1-AB7E-92A813E5E324}">
  <ds:schemaRefs>
    <ds:schemaRef ds:uri="http://purl.org/dc/terms/"/>
    <ds:schemaRef ds:uri="http://schemas.openxmlformats.org/package/2006/metadata/core-properties"/>
    <ds:schemaRef ds:uri="http://schemas.microsoft.com/office/2006/documentManagement/types"/>
    <ds:schemaRef ds:uri="49f86580-94f4-4d30-8657-ecc68e5ffffe"/>
    <ds:schemaRef ds:uri="http://schemas.microsoft.com/office/infopath/2007/PartnerControls"/>
    <ds:schemaRef ds:uri="http://purl.org/dc/elements/1.1/"/>
    <ds:schemaRef ds:uri="http://schemas.microsoft.com/office/2006/metadata/properties"/>
    <ds:schemaRef ds:uri="3a1831a3-0e20-48db-911c-c090fd096469"/>
    <ds:schemaRef ds:uri="http://www.w3.org/XML/1998/namespace"/>
    <ds:schemaRef ds:uri="http://purl.org/dc/dcmitype/"/>
  </ds:schemaRefs>
</ds:datastoreItem>
</file>

<file path=customXml/itemProps3.xml><?xml version="1.0" encoding="utf-8"?>
<ds:datastoreItem xmlns:ds="http://schemas.openxmlformats.org/officeDocument/2006/customXml" ds:itemID="{D5C19182-0205-4D33-8D17-25FA456AD752}">
  <ds:schemaRefs>
    <ds:schemaRef ds:uri="3a1831a3-0e20-48db-911c-c090fd096469"/>
    <ds:schemaRef ds:uri="49f86580-94f4-4d30-8657-ecc68e5ffff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14738</TotalTime>
  <Words>2514</Words>
  <Application>Microsoft Office PowerPoint</Application>
  <PresentationFormat>Widescreen</PresentationFormat>
  <Paragraphs>275</Paragraphs>
  <Slides>23</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Arial Narrow</vt:lpstr>
      <vt:lpstr>Bahnschrift Light</vt:lpstr>
      <vt:lpstr>Bahnschrift SemiCondensed</vt:lpstr>
      <vt:lpstr>Calibri</vt:lpstr>
      <vt:lpstr>Calibri Light</vt:lpstr>
      <vt:lpstr>Wingdings</vt:lpstr>
      <vt:lpstr>Office Theme</vt:lpstr>
      <vt:lpstr>PowerPoint Presentation</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PowerPoint Presentation</vt:lpstr>
      <vt:lpstr> </vt:lpstr>
      <vt:lpstr> </vt:lpstr>
    </vt:vector>
  </TitlesOfParts>
  <Company>Welsh Ambulance Services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Kohler</dc:creator>
  <cp:lastModifiedBy>Gwenan Roberts (CTM UHB - NCCU Corporate Services)</cp:lastModifiedBy>
  <cp:revision>6</cp:revision>
  <cp:lastPrinted>2021-02-11T10:00:35Z</cp:lastPrinted>
  <dcterms:created xsi:type="dcterms:W3CDTF">2019-12-09T11:48:20Z</dcterms:created>
  <dcterms:modified xsi:type="dcterms:W3CDTF">2021-05-11T07:34:59Z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0x0101006BDECA7423455F44BB2481D50508B590</vt:lpwstr>
  </property>
</Properties>
</file>