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6"/>
  </p:notesMasterIdLst>
  <p:handoutMasterIdLst>
    <p:handoutMasterId r:id="rId37"/>
  </p:handoutMasterIdLst>
  <p:sldIdLst>
    <p:sldId id="257" r:id="rId5"/>
    <p:sldId id="1020" r:id="rId6"/>
    <p:sldId id="1037" r:id="rId7"/>
    <p:sldId id="1038" r:id="rId8"/>
    <p:sldId id="1039" r:id="rId9"/>
    <p:sldId id="1035" r:id="rId10"/>
    <p:sldId id="1036" r:id="rId11"/>
    <p:sldId id="1050" r:id="rId12"/>
    <p:sldId id="1051" r:id="rId13"/>
    <p:sldId id="1040" r:id="rId14"/>
    <p:sldId id="1042" r:id="rId15"/>
    <p:sldId id="258" r:id="rId16"/>
    <p:sldId id="1041" r:id="rId17"/>
    <p:sldId id="1049" r:id="rId18"/>
    <p:sldId id="1043" r:id="rId19"/>
    <p:sldId id="1021" r:id="rId20"/>
    <p:sldId id="1028" r:id="rId21"/>
    <p:sldId id="1010" r:id="rId22"/>
    <p:sldId id="1026" r:id="rId23"/>
    <p:sldId id="954" r:id="rId24"/>
    <p:sldId id="1019" r:id="rId25"/>
    <p:sldId id="952" r:id="rId26"/>
    <p:sldId id="983" r:id="rId27"/>
    <p:sldId id="1033" r:id="rId28"/>
    <p:sldId id="984" r:id="rId29"/>
    <p:sldId id="1018" r:id="rId30"/>
    <p:sldId id="1044" r:id="rId31"/>
    <p:sldId id="1045" r:id="rId32"/>
    <p:sldId id="1046" r:id="rId33"/>
    <p:sldId id="1047" r:id="rId34"/>
    <p:sldId id="1048" r:id="rId35"/>
  </p:sldIdLst>
  <p:sldSz cx="12192000" cy="6858000"/>
  <p:notesSz cx="6797675" cy="9926638"/>
  <p:custShowLst>
    <p:custShow name="Custom Show 1" id="0">
      <p:sldLst/>
    </p:custShow>
    <p:custShow name="Custom Show 2" id="1">
      <p:sldLst/>
    </p:custShow>
    <p:custShow name="Custom Show 3" id="2">
      <p:sldLst/>
    </p:custShow>
    <p:custShow name="Custom Show 4" id="3">
      <p:sldLst/>
    </p:custShow>
    <p:custShow name="Custom Show 5" id="4">
      <p:sldLst/>
    </p:custShow>
    <p:custShow name="Custom Show 6" id="5">
      <p:sldLst/>
    </p:custShow>
    <p:custShow name="Custom Show 7" id="6">
      <p:sldLst/>
    </p:custShow>
    <p:custShow name="Custom Show 8" id="7">
      <p:sldLst/>
    </p:custShow>
    <p:custShow name="Custom Show 9" id="8">
      <p:sldLst/>
    </p:custShow>
    <p:custShow name="Custom Show 10" id="9">
      <p:sldLst/>
    </p:custShow>
    <p:custShow name="Custom Show 11" id="1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elle Hitchon (Welsh Ambulance Service NHS Trust - 020 )" initials="EH(ASNT-0)" lastIdx="36" clrIdx="0">
    <p:extLst>
      <p:ext uri="{19B8F6BF-5375-455C-9EA6-DF929625EA0E}">
        <p15:presenceInfo xmlns:p15="http://schemas.microsoft.com/office/powerpoint/2012/main" userId="S-1-5-21-978635462-3828570294-627434887-696374" providerId="AD"/>
      </p:ext>
    </p:extLst>
  </p:cmAuthor>
  <p:cmAuthor id="2" name="Jonathan Watts (Welsh Ambulance Service NHS Trust - 020)" initials="JW(ASNT-0" lastIdx="1" clrIdx="1">
    <p:extLst>
      <p:ext uri="{19B8F6BF-5375-455C-9EA6-DF929625EA0E}">
        <p15:presenceInfo xmlns:p15="http://schemas.microsoft.com/office/powerpoint/2012/main" userId="S-1-5-21-978635462-3828570294-627434887-696375" providerId="AD"/>
      </p:ext>
    </p:extLst>
  </p:cmAuthor>
  <p:cmAuthor id="3" name="Rachel Marsh (Welsh Ambulance Service NHS Trust)" initials="RM(ASNT" lastIdx="11" clrIdx="2">
    <p:extLst>
      <p:ext uri="{19B8F6BF-5375-455C-9EA6-DF929625EA0E}">
        <p15:presenceInfo xmlns:p15="http://schemas.microsoft.com/office/powerpoint/2012/main" userId="S-1-5-21-978635462-3828570294-627434887-1069351" providerId="AD"/>
      </p:ext>
    </p:extLst>
  </p:cmAuthor>
  <p:cmAuthor id="4" name="Hugh Bennett  (Welsh Ambulance Service - Assistant Director, Commissioning &amp; Performance)" initials="HB(AS-ADC&amp;P" lastIdx="8" clrIdx="3">
    <p:extLst>
      <p:ext uri="{19B8F6BF-5375-455C-9EA6-DF929625EA0E}">
        <p15:presenceInfo xmlns:p15="http://schemas.microsoft.com/office/powerpoint/2012/main" userId="S-1-5-21-978635462-3828570294-627434887-6965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E3E"/>
    <a:srgbClr val="000099"/>
    <a:srgbClr val="FFCC00"/>
    <a:srgbClr val="FF9900"/>
    <a:srgbClr val="00FFFF"/>
    <a:srgbClr val="356F40"/>
    <a:srgbClr val="BEE395"/>
    <a:srgbClr val="FFFF66"/>
    <a:srgbClr val="ECECEC"/>
    <a:srgbClr val="D2FA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1A56C7-2576-49D5-A0F2-0554491E0396}" v="77" dt="2022-04-13T12:41:54.6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0" autoAdjust="0"/>
    <p:restoredTop sz="94103" autoAdjust="0"/>
  </p:normalViewPr>
  <p:slideViewPr>
    <p:cSldViewPr snapToGrid="0">
      <p:cViewPr varScale="1">
        <p:scale>
          <a:sx n="103" d="100"/>
          <a:sy n="103" d="100"/>
        </p:scale>
        <p:origin x="150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AF208-17B2-41FF-8717-B2E65D70CDB7}" type="datetimeFigureOut">
              <a:rPr lang="en-GB" smtClean="0"/>
              <a:t>04/05/2022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9B2EE-183A-4284-8B8C-25D3B07F384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710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722A6-99AA-4BFA-99D1-46A3CA05E37F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E8F59-A4A7-4637-BCEC-9E97CF4E3CC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86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935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73157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Talk about Estelle’s Directorate,</a:t>
            </a:r>
            <a:r>
              <a:rPr lang="en-GB" baseline="0" dirty="0"/>
              <a:t> maybe also mention here that the Patient Engagement teams sits in the Quality and Nursing Directorate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Introduce the team and what their main focus is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How to contact us, both in and out of hours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399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344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5936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2317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245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4726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8581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5453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533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17617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2758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1733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8600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1231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809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12701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4392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043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97350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999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2855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940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7962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0091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770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345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610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4650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46668-78E6-435D-B303-9F9FC6C4647E}" type="datetimeFigureOut">
              <a:rPr lang="en-US" smtClean="0"/>
              <a:pPr/>
              <a:t>5/4/2022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tiff"/><Relationship Id="rId9" Type="http://schemas.openxmlformats.org/officeDocument/2006/relationships/hyperlink" Target="https://www.instagram.com/welshambulanceservice/?hl=en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welshambulanceservice/" TargetMode="External"/><Relationship Id="rId3" Type="http://schemas.openxmlformats.org/officeDocument/2006/relationships/image" Target="../media/image16.em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witter.com/WelshAmbulance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8.png"/><Relationship Id="rId10" Type="http://schemas.openxmlformats.org/officeDocument/2006/relationships/hyperlink" Target="https://www.instagram.com/welshambulanceservice/?hl=en" TargetMode="External"/><Relationship Id="rId4" Type="http://schemas.openxmlformats.org/officeDocument/2006/relationships/image" Target="../media/image7.tiff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7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8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0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5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6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7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8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9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0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1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2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5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6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1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2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emf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674" y="-1087404"/>
            <a:ext cx="8132460" cy="80401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9" y="230660"/>
            <a:ext cx="1065579" cy="14498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4926" y="2429242"/>
            <a:ext cx="5239495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EASC </a:t>
            </a:r>
          </a:p>
          <a:p>
            <a:endParaRPr lang="en-GB" sz="3200" dirty="0">
              <a:latin typeface="Bahnschrift SemiCondensed" panose="020B0502040204020203" pitchFamily="34" charset="0"/>
            </a:endParaRPr>
          </a:p>
          <a:p>
            <a:r>
              <a:rPr lang="en-GB" sz="3200" dirty="0">
                <a:latin typeface="Bahnschrift SemiCondensed" panose="020B0502040204020203" pitchFamily="34" charset="0"/>
              </a:rPr>
              <a:t>Focus on NEPTS</a:t>
            </a:r>
          </a:p>
          <a:p>
            <a:endParaRPr lang="en-GB" sz="3200" dirty="0">
              <a:latin typeface="Bahnschrift SemiCondensed" panose="020B0502040204020203" pitchFamily="34" charset="0"/>
            </a:endParaRPr>
          </a:p>
          <a:p>
            <a:r>
              <a:rPr lang="en-GB" sz="3200" dirty="0">
                <a:latin typeface="Bahnschrift SemiCondensed"/>
              </a:rPr>
              <a:t>10 May 2022</a:t>
            </a:r>
          </a:p>
          <a:p>
            <a:endParaRPr lang="en-GB" sz="1600" dirty="0">
              <a:latin typeface="Bahnschrift SemiCondensed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342" y="571307"/>
            <a:ext cx="5198076" cy="96163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9" name="Picture 8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3" name="Picture 12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540904-7097-4020-8ED5-1698FE81F573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</p:spTree>
    <p:extLst>
      <p:ext uri="{BB962C8B-B14F-4D97-AF65-F5344CB8AC3E}">
        <p14:creationId xmlns:p14="http://schemas.microsoft.com/office/powerpoint/2010/main" val="407535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FF1763-7EB5-4165-BCAF-AD0B78CF2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12" y="1202121"/>
            <a:ext cx="11750040" cy="49934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0428" y="349896"/>
            <a:ext cx="8755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Transformation: Ambulance Care (NEPTS) Programme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6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8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10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71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0428" y="617346"/>
            <a:ext cx="6537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Health Board Strategic Reconfigurations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6276" y="1439251"/>
            <a:ext cx="8298436" cy="45983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83915" y="1417903"/>
            <a:ext cx="250916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Most strategic reconfigurations have patient transport implications.</a:t>
            </a:r>
          </a:p>
          <a:p>
            <a:endParaRPr lang="en-GB" sz="1600" dirty="0"/>
          </a:p>
          <a:p>
            <a:r>
              <a:rPr lang="en-GB" sz="1600" dirty="0"/>
              <a:t>WAST has access to powerful simulation software.</a:t>
            </a:r>
          </a:p>
          <a:p>
            <a:endParaRPr lang="en-GB" sz="1600" dirty="0"/>
          </a:p>
          <a:p>
            <a:r>
              <a:rPr lang="en-GB" sz="1600" dirty="0"/>
              <a:t>Lessons from the GUH include: early engagement, use of software and timely agreement on transport model.  </a:t>
            </a:r>
          </a:p>
          <a:p>
            <a:endParaRPr lang="en-GB" sz="1600" dirty="0"/>
          </a:p>
          <a:p>
            <a:r>
              <a:rPr lang="en-GB" sz="1600" dirty="0"/>
              <a:t>Good example of this currently in HD.</a:t>
            </a:r>
          </a:p>
          <a:p>
            <a:endParaRPr lang="en-GB" sz="1600" dirty="0"/>
          </a:p>
          <a:p>
            <a:r>
              <a:rPr lang="en-GB" sz="1600" dirty="0"/>
              <a:t>Critical to patient flow.</a:t>
            </a:r>
          </a:p>
        </p:txBody>
      </p:sp>
    </p:spTree>
    <p:extLst>
      <p:ext uri="{BB962C8B-B14F-4D97-AF65-F5344CB8AC3E}">
        <p14:creationId xmlns:p14="http://schemas.microsoft.com/office/powerpoint/2010/main" val="3998546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8661" y="543293"/>
            <a:ext cx="6414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/>
              <a:t>National Discharge &amp; Transfer Service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4775" y="1148453"/>
            <a:ext cx="959067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>
              <a:cs typeface="Arial" panose="020B0604020202020204" pitchFamily="34" charset="0"/>
            </a:endParaRPr>
          </a:p>
          <a:p>
            <a:r>
              <a:rPr lang="en-US" sz="2000" b="1" dirty="0">
                <a:cs typeface="Arial" panose="020B0604020202020204" pitchFamily="34" charset="0"/>
              </a:rPr>
              <a:t>Drivers</a:t>
            </a:r>
            <a:r>
              <a:rPr lang="en-US" sz="1600" dirty="0">
                <a:cs typeface="Arial" panose="020B0604020202020204" pitchFamily="34" charset="0"/>
              </a:rPr>
              <a:t> </a:t>
            </a:r>
          </a:p>
          <a:p>
            <a:endParaRPr lang="en-US" sz="1600" dirty="0">
              <a:cs typeface="Arial" panose="020B0604020202020204" pitchFamily="34" charset="0"/>
            </a:endParaRPr>
          </a:p>
          <a:p>
            <a:r>
              <a:rPr lang="en-US" sz="1600" dirty="0">
                <a:cs typeface="Arial" panose="020B0604020202020204" pitchFamily="34" charset="0"/>
              </a:rPr>
              <a:t>WAST Strategic ambition – “Provider of choice”</a:t>
            </a:r>
          </a:p>
          <a:p>
            <a:endParaRPr lang="en-US" sz="1600" dirty="0">
              <a:cs typeface="Arial" panose="020B0604020202020204" pitchFamily="34" charset="0"/>
            </a:endParaRPr>
          </a:p>
          <a:p>
            <a:r>
              <a:rPr lang="en-US" sz="1600" dirty="0">
                <a:cs typeface="Arial" panose="020B0604020202020204" pitchFamily="34" charset="0"/>
              </a:rPr>
              <a:t>An IMTP commitment for WAST and EASC</a:t>
            </a:r>
          </a:p>
          <a:p>
            <a:endParaRPr lang="en-US" sz="1600" dirty="0">
              <a:cs typeface="Arial" panose="020B0604020202020204" pitchFamily="34" charset="0"/>
            </a:endParaRPr>
          </a:p>
          <a:p>
            <a:r>
              <a:rPr lang="en-US" sz="1600" dirty="0">
                <a:cs typeface="Arial" panose="020B0604020202020204" pitchFamily="34" charset="0"/>
              </a:rPr>
              <a:t>Increasing demand for inter hospital transfer due to major service reconfigurations and local service changes e.g.</a:t>
            </a:r>
          </a:p>
          <a:p>
            <a:r>
              <a:rPr lang="en-US" sz="1600" dirty="0"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</a:rPr>
              <a:t>Clinical Futures and the opening of </a:t>
            </a:r>
            <a:r>
              <a:rPr lang="en-US" sz="1600" b="1" dirty="0">
                <a:cs typeface="Arial" panose="020B0604020202020204" pitchFamily="34" charset="0"/>
              </a:rPr>
              <a:t>The Grange University Hospital in Aneurin Bevan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</a:rPr>
              <a:t>Major Trauma Network </a:t>
            </a:r>
            <a:r>
              <a:rPr lang="en-US" sz="1600" dirty="0">
                <a:cs typeface="Arial" panose="020B0604020202020204" pitchFamily="34" charset="0"/>
              </a:rPr>
              <a:t>in South Wales and South Powys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</a:rPr>
              <a:t>Development of </a:t>
            </a:r>
            <a:r>
              <a:rPr lang="en-US" sz="1600" b="1" dirty="0">
                <a:cs typeface="Arial" panose="020B0604020202020204" pitchFamily="34" charset="0"/>
              </a:rPr>
              <a:t>hyper acute stroke services </a:t>
            </a:r>
            <a:r>
              <a:rPr lang="en-US" sz="1600" dirty="0">
                <a:cs typeface="Arial" panose="020B0604020202020204" pitchFamily="34" charset="0"/>
              </a:rPr>
              <a:t>across Wales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</a:rPr>
              <a:t>Vascular centralisation </a:t>
            </a:r>
            <a:r>
              <a:rPr lang="en-US" sz="1600" dirty="0">
                <a:cs typeface="Arial" panose="020B0604020202020204" pitchFamily="34" charset="0"/>
              </a:rPr>
              <a:t>north and south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</a:rPr>
              <a:t>South Wales </a:t>
            </a:r>
            <a:r>
              <a:rPr lang="en-US" sz="1600" b="1" dirty="0">
                <a:cs typeface="Arial" panose="020B0604020202020204" pitchFamily="34" charset="0"/>
              </a:rPr>
              <a:t>Thoracic surgery </a:t>
            </a:r>
            <a:r>
              <a:rPr lang="en-US" sz="1600" dirty="0">
                <a:cs typeface="Arial" panose="020B0604020202020204" pitchFamily="34" charset="0"/>
              </a:rPr>
              <a:t>business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</a:rPr>
              <a:t>Thrombectomy</a:t>
            </a:r>
            <a:r>
              <a:rPr lang="en-US" sz="1600" dirty="0">
                <a:cs typeface="Arial" panose="020B0604020202020204" pitchFamily="34" charset="0"/>
              </a:rPr>
              <a:t>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</a:rPr>
              <a:t>Hywel Dda and C&amp;V </a:t>
            </a:r>
            <a:r>
              <a:rPr lang="en-US" sz="1600" dirty="0">
                <a:cs typeface="Arial" panose="020B0604020202020204" pitchFamily="34" charset="0"/>
              </a:rPr>
              <a:t>strategic 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</a:rPr>
              <a:t>Neonatal</a:t>
            </a:r>
            <a:r>
              <a:rPr lang="en-US" sz="1600" dirty="0">
                <a:cs typeface="Arial" panose="020B0604020202020204" pitchFamily="34" charset="0"/>
              </a:rPr>
              <a:t> transport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cs typeface="Arial" panose="020B0604020202020204" pitchFamily="34" charset="0"/>
            </a:endParaRPr>
          </a:p>
          <a:p>
            <a:r>
              <a:rPr lang="en-US" sz="1600" dirty="0">
                <a:cs typeface="Arial" panose="020B0604020202020204" pitchFamily="34" charset="0"/>
              </a:rPr>
              <a:t>WAST are already delivering a quality discharge &amp; transfer service for ABUHB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Bahnschrift SemiCondensed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34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56040" y="638191"/>
            <a:ext cx="4458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CoVID-19 &amp; Patient Demand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17552" y="1325602"/>
            <a:ext cx="4476224" cy="2131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47797" y="1325602"/>
            <a:ext cx="46383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Patient demand is approximately 90% of  pre-pandemic levels.</a:t>
            </a:r>
          </a:p>
          <a:p>
            <a:endParaRPr lang="en-GB" dirty="0"/>
          </a:p>
          <a:p>
            <a:r>
              <a:rPr lang="en-GB" dirty="0"/>
              <a:t>But saw a sharp increase in Mar-22.</a:t>
            </a:r>
          </a:p>
          <a:p>
            <a:endParaRPr lang="en-GB" dirty="0"/>
          </a:p>
          <a:p>
            <a:r>
              <a:rPr lang="en-GB" dirty="0"/>
              <a:t>And whilst demand is lower, capacity has been reduced as a result of social distancing by as much as 45%.</a:t>
            </a:r>
          </a:p>
          <a:p>
            <a:endParaRPr lang="en-GB" dirty="0"/>
          </a:p>
          <a:p>
            <a:r>
              <a:rPr lang="en-GB" dirty="0"/>
              <a:t>49% of patient demand is enhanced care appointments, 36% is outpatient and only 8% discharge and transfer.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42883" y="3604443"/>
            <a:ext cx="4371429" cy="23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477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56040" y="638191"/>
            <a:ext cx="4655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Current Performance Issues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CFACDAE-0B8B-4E28-9354-1847A2DF25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20428" y="1439251"/>
            <a:ext cx="4791054" cy="19044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20428" y="3903662"/>
            <a:ext cx="4791053" cy="19044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03482" y="1222966"/>
            <a:ext cx="50017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Eligibility for NEPTS transport is based on the WHC 2007(005).  </a:t>
            </a:r>
            <a:r>
              <a:rPr lang="en-GB" sz="1600" dirty="0"/>
              <a:t>T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WHC is out of date and 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without significant resource investment is difficult to apply meaningfully and equitably. </a:t>
            </a:r>
          </a:p>
          <a:p>
            <a:endParaRPr lang="en-GB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is no requirement to prove eligibility for NEPTS transport.  Currently non-eligible patients bookings are taken on a provisional basis and conveyed where capacity allows.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is a mismatch between demand and capacity.  We either need to reduce demand or increase capacity.  There are a range of options, e.g. signposting patients to alternative transport services, a more robust application of the eligibility criteria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Call taking performance is being addressed currently, oncology also, but oncology may require a change of performance standard.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894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1646" y="2445821"/>
            <a:ext cx="40110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Background Information</a:t>
            </a:r>
          </a:p>
          <a:p>
            <a:pPr algn="ctr"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- Performance -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86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80938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Our Patients: Quality, Safety &amp; Patient Experience</a:t>
            </a:r>
          </a:p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Ambulance Care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E089856-1BE1-41BA-9F4F-B747FA057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493315"/>
            <a:ext cx="12192000" cy="472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571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80938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Our Patients: Quality, Safety &amp; Patient Experience</a:t>
            </a:r>
          </a:p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Ambulance Care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4AC7114-0368-402E-BA92-CE355FF2E8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400525"/>
            <a:ext cx="12192000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13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80938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Our Patients: Quality, Safety &amp; Patient Experience</a:t>
            </a:r>
          </a:p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Ambulance Care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725430-7AFA-45B0-B9E9-936E63FDD3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387568"/>
            <a:ext cx="12192000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901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80938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Our Patients: Quality, Safety &amp; Patient Experience</a:t>
            </a:r>
          </a:p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Ambulance Care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CCD72DA-96B8-4B05-9610-B472A07ACA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378043"/>
            <a:ext cx="12192000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323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64089"/>
            <a:ext cx="6170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Focus On NEPTS - Executive Summary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20428" y="648864"/>
            <a:ext cx="98936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LcPeriod"/>
            </a:pPr>
            <a:r>
              <a:rPr lang="en-GB" u="sng" dirty="0"/>
              <a:t>Daily patient volumes </a:t>
            </a:r>
            <a:r>
              <a:rPr lang="en-GB" dirty="0"/>
              <a:t>(pre-CoVID-19) were more than </a:t>
            </a:r>
            <a:r>
              <a:rPr lang="en-GB" u="sng" dirty="0"/>
              <a:t>double EMS</a:t>
            </a:r>
            <a:r>
              <a:rPr lang="en-GB" dirty="0"/>
              <a:t>, but with significantly less transport hours.  Patient volumes have </a:t>
            </a:r>
            <a:r>
              <a:rPr lang="en-GB" u="sng" dirty="0"/>
              <a:t>not quite recovered to pre-CoVID-19 levels</a:t>
            </a:r>
            <a:r>
              <a:rPr lang="en-GB" dirty="0"/>
              <a:t>, but capacity has been reduced as a result of social distancing.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/>
              <a:t>WAST operates a </a:t>
            </a:r>
            <a:r>
              <a:rPr lang="en-GB" u="sng" dirty="0"/>
              <a:t>plurality model </a:t>
            </a:r>
            <a:r>
              <a:rPr lang="en-GB" dirty="0"/>
              <a:t>using a mix of in-house provision and procured third party transport pan-Wales.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/>
              <a:t>WAST has </a:t>
            </a:r>
            <a:r>
              <a:rPr lang="en-GB" u="sng" dirty="0"/>
              <a:t>expert knowledge </a:t>
            </a:r>
            <a:r>
              <a:rPr lang="en-GB" dirty="0"/>
              <a:t>of providing and procuring non-emergency patient transport.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/>
              <a:t>Third party providers are </a:t>
            </a:r>
            <a:r>
              <a:rPr lang="en-GB" u="sng" dirty="0"/>
              <a:t>quality assured using a WAST QA framework, similar to CQC</a:t>
            </a:r>
            <a:r>
              <a:rPr lang="en-GB" dirty="0"/>
              <a:t>.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/>
              <a:t>NEPTS is </a:t>
            </a:r>
            <a:r>
              <a:rPr lang="en-GB" b="1" u="sng" dirty="0"/>
              <a:t>critical to patient flow</a:t>
            </a:r>
            <a:r>
              <a:rPr lang="en-GB" dirty="0"/>
              <a:t>, in particular, the discharge and transfer service.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/>
              <a:t>WAST has access to powerful transport </a:t>
            </a:r>
            <a:r>
              <a:rPr lang="en-GB" u="sng" dirty="0"/>
              <a:t>simulation software </a:t>
            </a:r>
            <a:r>
              <a:rPr lang="en-GB" dirty="0"/>
              <a:t>which can model transport requirements and has recently undertaken a strategic demand &amp; capacity review for NEPTS.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/>
              <a:t>A lesson from the GUH experience is </a:t>
            </a:r>
            <a:r>
              <a:rPr lang="en-GB" u="sng" dirty="0"/>
              <a:t>engage early with WAST, </a:t>
            </a:r>
            <a:r>
              <a:rPr lang="en-GB" dirty="0"/>
              <a:t>use the software available and reach timely agreement on the transport model.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/>
              <a:t>NEPTS has a </a:t>
            </a:r>
            <a:r>
              <a:rPr lang="en-GB" u="sng" dirty="0"/>
              <a:t>historic overspend </a:t>
            </a:r>
            <a:r>
              <a:rPr lang="en-GB" dirty="0"/>
              <a:t>that needs to be addressed through demand and capacity management. EASC decisions and support are required here.</a:t>
            </a:r>
          </a:p>
          <a:p>
            <a:pPr marL="400050" indent="-400050">
              <a:buFont typeface="+mj-lt"/>
              <a:buAutoNum type="romanLcPeriod"/>
            </a:pPr>
            <a:r>
              <a:rPr lang="en-GB" u="sng" dirty="0"/>
              <a:t>EASC commissioning intentions </a:t>
            </a:r>
            <a:r>
              <a:rPr lang="en-GB" dirty="0"/>
              <a:t>focus on driving value out of the plurality model, demand management (re-rostering), increasing capacity (efficiencies and utilisation) and further developing its approach to forecasting &amp; modelling.  WAST has a substantial </a:t>
            </a:r>
            <a:r>
              <a:rPr lang="en-GB" u="sng" dirty="0"/>
              <a:t>transformation programme </a:t>
            </a:r>
            <a:r>
              <a:rPr lang="en-GB" dirty="0"/>
              <a:t>for Ambulance Care (NEPTS) linked to its IMTP and the commissioning intentions.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/>
              <a:t>Current areas of performance focus are call answering, oncology and eligibility criteria.  Oncology may require a change in performance standard.</a:t>
            </a:r>
          </a:p>
        </p:txBody>
      </p:sp>
    </p:spTree>
    <p:extLst>
      <p:ext uri="{BB962C8B-B14F-4D97-AF65-F5344CB8AC3E}">
        <p14:creationId xmlns:p14="http://schemas.microsoft.com/office/powerpoint/2010/main" val="3575626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80938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Our Patients: Quality, Safety &amp; Patient Experience</a:t>
            </a:r>
          </a:p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Ambulance Care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4169BF1-11CA-4084-9039-282BB0AF8C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349941"/>
            <a:ext cx="12192000" cy="480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4831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72458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Value / Partnerships &amp; System Contribution </a:t>
            </a:r>
          </a:p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Ambulance Care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002E02A-2386-4541-9973-03B83AAC3AE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251671"/>
            <a:ext cx="12192000" cy="494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13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72458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Value / Partnerships &amp; System Contribution </a:t>
            </a:r>
          </a:p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Ambulance Care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BA0BC6B-93D5-446C-983B-9385763DF1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247305"/>
            <a:ext cx="12192000" cy="502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86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72458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Value / Partnerships &amp; System Contribution </a:t>
            </a:r>
          </a:p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NEPTS –Journeys by Provider Type </a:t>
            </a:r>
            <a:endParaRPr lang="en-GB" sz="1800" dirty="0">
              <a:solidFill>
                <a:srgbClr val="356F40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3D034C-6304-4B92-A25E-121726E396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254273"/>
            <a:ext cx="12192000" cy="493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03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72458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Value / Partnerships &amp; System Contribution </a:t>
            </a:r>
          </a:p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NEPTS – Taxi Journeys </a:t>
            </a:r>
            <a:endParaRPr lang="en-GB" sz="1800" dirty="0">
              <a:solidFill>
                <a:srgbClr val="356F40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D576F3-991E-4E0D-8027-8517F138E56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410167"/>
            <a:ext cx="12192000" cy="478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267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6484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Value NEPTS – Late Notice Cancellation</a:t>
            </a:r>
            <a:endParaRPr lang="en-GB" sz="1800" dirty="0">
              <a:solidFill>
                <a:srgbClr val="356F40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6A84F-8552-4481-89B9-FE2EDA8A58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303267"/>
            <a:ext cx="12192000" cy="487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916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70087"/>
            <a:ext cx="8303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Value NEPTS – Lost Hours on Discharge &amp; Transfers </a:t>
            </a:r>
            <a:endParaRPr lang="en-GB" sz="1800" dirty="0">
              <a:solidFill>
                <a:srgbClr val="356F40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C6EF7FC-4F2C-4660-AB6B-3667B73A75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371947"/>
            <a:ext cx="12192000" cy="48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232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86358" y="2378444"/>
            <a:ext cx="68403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Background Information</a:t>
            </a:r>
          </a:p>
          <a:p>
            <a:pPr algn="ctr"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- EASC NEPTS Commissioning Intentions -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2403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35614" y="1541887"/>
            <a:ext cx="9846836" cy="424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819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0680" y="1563442"/>
            <a:ext cx="10486945" cy="380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95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0951" y="512282"/>
            <a:ext cx="7643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It’s not like EMS (Emergency Medical Services)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362A111-7C16-4813-B463-BC4C6D1208FD}"/>
              </a:ext>
            </a:extLst>
          </p:cNvPr>
          <p:cNvSpPr txBox="1">
            <a:spLocks/>
          </p:cNvSpPr>
          <p:nvPr/>
        </p:nvSpPr>
        <p:spPr>
          <a:xfrm>
            <a:off x="1725894" y="1097057"/>
            <a:ext cx="8958148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8288" indent="-268288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–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–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»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5B3789"/>
              </a:buClr>
              <a:buSzPct val="150000"/>
              <a:buFont typeface="Arial" pitchFamily="34" charset="0"/>
              <a:buNone/>
              <a:tabLst/>
              <a:defRPr/>
            </a:pP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</a:rPr>
              <a:t>There are many significant differences between NEPTs and EMS across Wales:</a:t>
            </a:r>
          </a:p>
          <a:p>
            <a:pPr>
              <a:buClrTx/>
            </a:pP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</a:rPr>
              <a:t>Daily patient volumes are significantly higher (c 3000 per weekday compared to c. 1000 in EMS).</a:t>
            </a:r>
          </a:p>
          <a:p>
            <a:pPr>
              <a:buClrTx/>
            </a:pP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</a:rPr>
              <a:t>Resource levels are lower than EMS (c 1,500 vehicle hours per day compared to c. 3,500 in EMS)</a:t>
            </a:r>
          </a:p>
          <a:p>
            <a:pPr>
              <a:buClrTx/>
            </a:pP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</a:rPr>
              <a:t>Patients have differing mobility requirements and multiple patients can be loaded onto one vehicle</a:t>
            </a:r>
          </a:p>
          <a:p>
            <a:pPr>
              <a:buClrTx/>
            </a:pP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</a:rPr>
              <a:t>There are multiple providers of NEPTs transport, not just WAST</a:t>
            </a:r>
          </a:p>
          <a:p>
            <a:pPr>
              <a:buClrTx/>
            </a:pPr>
            <a:r>
              <a:rPr lang="en-GB" sz="1750" noProof="0" dirty="0">
                <a:solidFill>
                  <a:schemeClr val="tx1"/>
                </a:solidFill>
                <a:latin typeface="Verdana"/>
              </a:rPr>
              <a:t>Outpatient journeys are booked in advanced; however, patients </a:t>
            </a: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</a:rPr>
              <a:t>are often not ready at their collection time from clinics which is a key inefficiency.</a:t>
            </a:r>
          </a:p>
          <a:p>
            <a:pPr>
              <a:buClrTx/>
            </a:pPr>
            <a:r>
              <a:rPr lang="en-GB" sz="1750" dirty="0">
                <a:solidFill>
                  <a:schemeClr val="tx1"/>
                </a:solidFill>
                <a:latin typeface="Verdana"/>
              </a:rPr>
              <a:t>The majority of discharge and transfer journeys are booked on the day which indicates a lack of forward discharge planning and is also a key inefficiency.</a:t>
            </a:r>
            <a:endParaRPr kumimoji="0" lang="en-GB" sz="1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</a:endParaRPr>
          </a:p>
          <a:p>
            <a:pPr marL="268288" marR="0" lvl="0" indent="-268288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5B3789"/>
              </a:buClr>
              <a:buSzPct val="150000"/>
              <a:buFont typeface="Arial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6D6C7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2579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35614" y="1622400"/>
            <a:ext cx="9582889" cy="401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1970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358" y="1807970"/>
            <a:ext cx="11011344" cy="345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1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0951" y="512282"/>
            <a:ext cx="5790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Different Demand Pattern (daytime)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71309" y="1100896"/>
            <a:ext cx="8498848" cy="501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41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0951" y="512282"/>
            <a:ext cx="6888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More Complex Resources (plurality model)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8950" y="1125721"/>
            <a:ext cx="7972425" cy="50482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548261" y="1790299"/>
            <a:ext cx="23196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Five main types of WAST resource with additional capacity through plurality model.</a:t>
            </a:r>
          </a:p>
        </p:txBody>
      </p:sp>
    </p:spTree>
    <p:extLst>
      <p:ext uri="{BB962C8B-B14F-4D97-AF65-F5344CB8AC3E}">
        <p14:creationId xmlns:p14="http://schemas.microsoft.com/office/powerpoint/2010/main" val="2751820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0951" y="512282"/>
            <a:ext cx="3834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2022 – 2025 WAST IMTP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44300" y="1193450"/>
            <a:ext cx="8932651" cy="478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922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03649" y="324959"/>
            <a:ext cx="6300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EASC NEPTS Commissioning Intentions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03649" y="992958"/>
            <a:ext cx="8825875" cy="52025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164278" y="2088682"/>
            <a:ext cx="17421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Background information contains full list of EASC NEPTS Commissioning Intentions</a:t>
            </a:r>
          </a:p>
        </p:txBody>
      </p:sp>
    </p:spTree>
    <p:extLst>
      <p:ext uri="{BB962C8B-B14F-4D97-AF65-F5344CB8AC3E}">
        <p14:creationId xmlns:p14="http://schemas.microsoft.com/office/powerpoint/2010/main" val="1548126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56037" y="617346"/>
            <a:ext cx="52357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EASC NEPTS Resource Envelope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9516" y="1671212"/>
            <a:ext cx="57847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NEPTS annual EASC Resource Envelope is circa £28m.</a:t>
            </a:r>
          </a:p>
          <a:p>
            <a:endParaRPr lang="en-GB" dirty="0"/>
          </a:p>
          <a:p>
            <a:r>
              <a:rPr lang="en-GB" dirty="0"/>
              <a:t>WAST has a historic deficit and overspend for NEPTS, caused by the use of overtime and taxis i.e. variable costs to meet  demand.</a:t>
            </a:r>
          </a:p>
          <a:p>
            <a:endParaRPr lang="en-GB" dirty="0"/>
          </a:p>
          <a:p>
            <a:r>
              <a:rPr lang="en-GB" dirty="0"/>
              <a:t>This is consistent with the findings of the strategic NEPTS Demand &amp; Capacity Review which identified a range of efficiencies (being actioned), but also an identified need of 30 FTEs to close a relief gap.</a:t>
            </a:r>
          </a:p>
          <a:p>
            <a:endParaRPr lang="en-GB" dirty="0"/>
          </a:p>
          <a:p>
            <a:r>
              <a:rPr lang="en-GB" dirty="0"/>
              <a:t>Unless EASC agrees to fund all of NEPTS core activity, mechanisms are necessary to reduce demand and match capacity.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745" y="1671211"/>
            <a:ext cx="4659561" cy="317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191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56037" y="617346"/>
            <a:ext cx="4637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0160"/>
            <a:r>
              <a:rPr lang="en-GB" sz="3200" dirty="0">
                <a:solidFill>
                  <a:prstClr val="black"/>
                </a:solidFill>
                <a:latin typeface="Bahnschrift SemiCondensed" panose="020B0502040204020203" pitchFamily="34" charset="0"/>
              </a:rPr>
              <a:t>NEPTS Modelled Efficiencies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7261" y="2006547"/>
            <a:ext cx="8039100" cy="1447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0680" y="1507458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Inbound Modelled Efficiencies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0680" y="3584104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Outbound Modelled Efficiencies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5844" y="4101037"/>
            <a:ext cx="8077200" cy="14478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46358" y="2132988"/>
            <a:ext cx="2772075" cy="552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546358" y="2937414"/>
            <a:ext cx="2772075" cy="306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546357" y="5079082"/>
            <a:ext cx="2772075" cy="306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546357" y="4211219"/>
            <a:ext cx="2772075" cy="552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995848" y="1958772"/>
            <a:ext cx="31057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2021 WAST undertook an independent collaborative NEPTS Demand &amp; Capacity Review.</a:t>
            </a:r>
          </a:p>
          <a:p>
            <a:endParaRPr lang="en-GB" dirty="0"/>
          </a:p>
          <a:p>
            <a:r>
              <a:rPr lang="en-GB" dirty="0"/>
              <a:t>The modelling clearly illustrates the efficiency gains that can be achieved through demand management and also by aligning patient ready times at clinics with vehicle availability.</a:t>
            </a:r>
          </a:p>
          <a:p>
            <a:endParaRPr lang="en-GB" dirty="0"/>
          </a:p>
          <a:p>
            <a:r>
              <a:rPr lang="en-GB" dirty="0"/>
              <a:t>WAST needs health board support to deliver these.</a:t>
            </a:r>
          </a:p>
        </p:txBody>
      </p:sp>
    </p:spTree>
    <p:extLst>
      <p:ext uri="{BB962C8B-B14F-4D97-AF65-F5344CB8AC3E}">
        <p14:creationId xmlns:p14="http://schemas.microsoft.com/office/powerpoint/2010/main" val="3988162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9f86580-94f4-4d30-8657-ecc68e5ffffe">
      <UserInfo>
        <DisplayName>Rachel Marsh (Welsh Ambulance Service NHS Trust)</DisplayName>
        <AccountId>17</AccountId>
        <AccountType/>
      </UserInfo>
      <UserInfo>
        <DisplayName>Hugh Bennett  (Welsh Ambulance Service - Assistant Director, Commissioning &amp; Performance)</DisplayName>
        <AccountId>21</AccountId>
        <AccountType/>
      </UserInfo>
      <UserInfo>
        <DisplayName>Nicola Quiller (Welsh Ambulance Service NHS Trust)</DisplayName>
        <AccountId>7</AccountId>
        <AccountType/>
      </UserInfo>
      <UserInfo>
        <DisplayName>Mark Harris (Welsh Ambulance Service NHS Trust - 020)</DisplayName>
        <AccountId>77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ECA7423455F44BB2481D50508B590" ma:contentTypeVersion="12" ma:contentTypeDescription="Create a new document." ma:contentTypeScope="" ma:versionID="edae542da9ae80fc06ac6dcbf5d41a5f">
  <xsd:schema xmlns:xsd="http://www.w3.org/2001/XMLSchema" xmlns:xs="http://www.w3.org/2001/XMLSchema" xmlns:p="http://schemas.microsoft.com/office/2006/metadata/properties" xmlns:ns2="3a1831a3-0e20-48db-911c-c090fd096469" xmlns:ns3="49f86580-94f4-4d30-8657-ecc68e5ffffe" targetNamespace="http://schemas.microsoft.com/office/2006/metadata/properties" ma:root="true" ma:fieldsID="2a01fc0de6aa7b21b6f304331e110448" ns2:_="" ns3:_="">
    <xsd:import namespace="3a1831a3-0e20-48db-911c-c090fd096469"/>
    <xsd:import namespace="49f86580-94f4-4d30-8657-ecc68e5fff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831a3-0e20-48db-911c-c090fd0964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f86580-94f4-4d30-8657-ecc68e5ffff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BF4BCD-9B6C-4D22-B8C0-4BDD4D7900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F86CDD-E613-4402-ACCB-0E6F7C4906D5}">
  <ds:schemaRefs>
    <ds:schemaRef ds:uri="3a1831a3-0e20-48db-911c-c090fd096469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49f86580-94f4-4d30-8657-ecc68e5ffff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C44570A-8BCB-4B0F-88EF-612ADF157B25}">
  <ds:schemaRefs>
    <ds:schemaRef ds:uri="3a1831a3-0e20-48db-911c-c090fd096469"/>
    <ds:schemaRef ds:uri="49f86580-94f4-4d30-8657-ecc68e5ffff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4064</TotalTime>
  <Words>1323</Words>
  <Application>Microsoft Office PowerPoint</Application>
  <PresentationFormat>Widescreen</PresentationFormat>
  <Paragraphs>181</Paragraphs>
  <Slides>31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  <vt:variant>
        <vt:lpstr>Custom Shows</vt:lpstr>
      </vt:variant>
      <vt:variant>
        <vt:i4>11</vt:i4>
      </vt:variant>
    </vt:vector>
  </HeadingPairs>
  <TitlesOfParts>
    <vt:vector size="48" baseType="lpstr">
      <vt:lpstr>Arial</vt:lpstr>
      <vt:lpstr>Bahnschrift Light</vt:lpstr>
      <vt:lpstr>Bahnschrift SemiCondensed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  <vt:lpstr>Custom Show 2</vt:lpstr>
      <vt:lpstr>Custom Show 3</vt:lpstr>
      <vt:lpstr>Custom Show 4</vt:lpstr>
      <vt:lpstr>Custom Show 5</vt:lpstr>
      <vt:lpstr>Custom Show 6</vt:lpstr>
      <vt:lpstr>Custom Show 7</vt:lpstr>
      <vt:lpstr>Custom Show 8</vt:lpstr>
      <vt:lpstr>Custom Show 9</vt:lpstr>
      <vt:lpstr>Custom Show 10</vt:lpstr>
      <vt:lpstr>Custom Show 11</vt:lpstr>
    </vt:vector>
  </TitlesOfParts>
  <Company>Welsh Ambulance Services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 Watling</dc:creator>
  <cp:lastModifiedBy>Gwenan Roberts (CTM UHB - NCCU Corporate Services)</cp:lastModifiedBy>
  <cp:revision>45</cp:revision>
  <cp:lastPrinted>2022-04-28T12:10:41Z</cp:lastPrinted>
  <dcterms:created xsi:type="dcterms:W3CDTF">2017-07-06T08:22:41Z</dcterms:created>
  <dcterms:modified xsi:type="dcterms:W3CDTF">2022-05-04T13:12:49Z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0x0101006BDECA7423455F44BB2481D50508B590</vt:lpwstr>
  </property>
</Properties>
</file>