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257" r:id="rId2"/>
    <p:sldId id="260" r:id="rId3"/>
    <p:sldId id="258" r:id="rId4"/>
    <p:sldId id="271" r:id="rId5"/>
    <p:sldId id="273" r:id="rId6"/>
    <p:sldId id="272" r:id="rId7"/>
    <p:sldId id="267"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88" autoAdjust="0"/>
    <p:restoredTop sz="94660"/>
  </p:normalViewPr>
  <p:slideViewPr>
    <p:cSldViewPr snapToGrid="0">
      <p:cViewPr varScale="1">
        <p:scale>
          <a:sx n="111" d="100"/>
          <a:sy n="111" d="100"/>
        </p:scale>
        <p:origin x="596" y="8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03CD8A-A834-47FA-9FFF-8333649E3F88}" type="datetimeFigureOut">
              <a:rPr lang="en-GB" smtClean="0"/>
              <a:t>04/02/2020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0657BE5-E38E-4D48-B970-069002BA81AE}" type="slidenum">
              <a:rPr lang="en-GB" smtClean="0"/>
              <a:t>‹#›</a:t>
            </a:fld>
            <a:endParaRPr lang="en-GB"/>
          </a:p>
        </p:txBody>
      </p:sp>
    </p:spTree>
    <p:extLst>
      <p:ext uri="{BB962C8B-B14F-4D97-AF65-F5344CB8AC3E}">
        <p14:creationId xmlns:p14="http://schemas.microsoft.com/office/powerpoint/2010/main" val="10873556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Initial funding </a:t>
            </a:r>
          </a:p>
          <a:p>
            <a:pPr marL="171450" indent="-171450">
              <a:buFont typeface="Arial" panose="020B0604020202020204" pitchFamily="34" charset="0"/>
              <a:buChar char="•"/>
            </a:pPr>
            <a:r>
              <a:rPr lang="en-GB" dirty="0" smtClean="0"/>
              <a:t>Directly to</a:t>
            </a:r>
            <a:r>
              <a:rPr lang="en-GB" baseline="0" dirty="0" smtClean="0"/>
              <a:t> HBs</a:t>
            </a:r>
          </a:p>
          <a:p>
            <a:pPr marL="0" indent="0">
              <a:buFont typeface="Arial" panose="020B0604020202020204" pitchFamily="34" charset="0"/>
              <a:buNone/>
            </a:pPr>
            <a:endParaRPr lang="en-GB" dirty="0" smtClean="0"/>
          </a:p>
          <a:p>
            <a:r>
              <a:rPr lang="en-GB" dirty="0" smtClean="0"/>
              <a:t>National priorities </a:t>
            </a:r>
          </a:p>
          <a:p>
            <a:pPr marL="171450" indent="-171450">
              <a:buFont typeface="Arial" panose="020B0604020202020204" pitchFamily="34" charset="0"/>
              <a:buChar char="•"/>
            </a:pPr>
            <a:r>
              <a:rPr lang="en-US" dirty="0" smtClean="0"/>
              <a:t>British Red Cross ED</a:t>
            </a:r>
          </a:p>
          <a:p>
            <a:pPr marL="171450" indent="-171450">
              <a:buFont typeface="Arial" panose="020B0604020202020204" pitchFamily="34" charset="0"/>
              <a:buChar char="•"/>
            </a:pPr>
            <a:r>
              <a:rPr lang="en-US" dirty="0" smtClean="0"/>
              <a:t>Care and Repair pilot</a:t>
            </a:r>
          </a:p>
          <a:p>
            <a:pPr marL="171450" indent="-171450">
              <a:buFont typeface="Arial" panose="020B0604020202020204" pitchFamily="34" charset="0"/>
              <a:buChar char="•"/>
            </a:pPr>
            <a:r>
              <a:rPr lang="en-US" dirty="0" smtClean="0"/>
              <a:t>Pharmacists in ED trial</a:t>
            </a:r>
          </a:p>
          <a:p>
            <a:pPr marL="171450" indent="-171450">
              <a:buFont typeface="Arial" panose="020B0604020202020204" pitchFamily="34" charset="0"/>
              <a:buChar char="•"/>
            </a:pPr>
            <a:r>
              <a:rPr lang="en-US" dirty="0" smtClean="0"/>
              <a:t>Lifting cushions</a:t>
            </a:r>
            <a:r>
              <a:rPr lang="en-US" baseline="0" dirty="0" smtClean="0"/>
              <a:t> for care homes </a:t>
            </a:r>
            <a:endParaRPr lang="en-US" dirty="0" smtClean="0"/>
          </a:p>
          <a:p>
            <a:endParaRPr lang="en-GB" dirty="0" smtClean="0"/>
          </a:p>
          <a:p>
            <a:r>
              <a:rPr lang="en-GB" dirty="0" smtClean="0"/>
              <a:t>Winter Pressures</a:t>
            </a:r>
          </a:p>
          <a:p>
            <a:pPr marL="171450" indent="-171450">
              <a:buFont typeface="Arial" panose="020B0604020202020204" pitchFamily="34" charset="0"/>
              <a:buChar char="•"/>
            </a:pPr>
            <a:r>
              <a:rPr lang="en-GB" dirty="0" smtClean="0"/>
              <a:t>HB Submissions considered by NPUC,</a:t>
            </a:r>
            <a:r>
              <a:rPr lang="en-GB" baseline="0" dirty="0" smtClean="0"/>
              <a:t> DU </a:t>
            </a:r>
            <a:endParaRPr lang="en-GB" dirty="0"/>
          </a:p>
        </p:txBody>
      </p:sp>
      <p:sp>
        <p:nvSpPr>
          <p:cNvPr id="4" name="Slide Number Placeholder 3"/>
          <p:cNvSpPr>
            <a:spLocks noGrp="1"/>
          </p:cNvSpPr>
          <p:nvPr>
            <p:ph type="sldNum" sz="quarter" idx="10"/>
          </p:nvPr>
        </p:nvSpPr>
        <p:spPr/>
        <p:txBody>
          <a:bodyPr/>
          <a:lstStyle/>
          <a:p>
            <a:fld id="{B83526D6-C5B0-41C1-80DF-CE7F8FC25A5A}" type="slidenum">
              <a:rPr lang="en-GB" smtClean="0">
                <a:solidFill>
                  <a:prstClr val="black"/>
                </a:solidFill>
              </a:rPr>
              <a:pPr/>
              <a:t>3</a:t>
            </a:fld>
            <a:endParaRPr lang="en-GB">
              <a:solidFill>
                <a:prstClr val="black"/>
              </a:solidFill>
            </a:endParaRPr>
          </a:p>
        </p:txBody>
      </p:sp>
    </p:spTree>
    <p:extLst>
      <p:ext uri="{BB962C8B-B14F-4D97-AF65-F5344CB8AC3E}">
        <p14:creationId xmlns:p14="http://schemas.microsoft.com/office/powerpoint/2010/main" val="10984748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Initial funding </a:t>
            </a:r>
          </a:p>
          <a:p>
            <a:pPr marL="171450" indent="-171450">
              <a:buFont typeface="Arial" panose="020B0604020202020204" pitchFamily="34" charset="0"/>
              <a:buChar char="•"/>
            </a:pPr>
            <a:r>
              <a:rPr lang="en-GB" dirty="0" smtClean="0"/>
              <a:t>Directly to</a:t>
            </a:r>
            <a:r>
              <a:rPr lang="en-GB" baseline="0" dirty="0" smtClean="0"/>
              <a:t> HBs</a:t>
            </a:r>
          </a:p>
          <a:p>
            <a:pPr marL="0" indent="0">
              <a:buFont typeface="Arial" panose="020B0604020202020204" pitchFamily="34" charset="0"/>
              <a:buNone/>
            </a:pPr>
            <a:endParaRPr lang="en-GB" dirty="0" smtClean="0"/>
          </a:p>
          <a:p>
            <a:r>
              <a:rPr lang="en-GB" dirty="0" smtClean="0"/>
              <a:t>National priorities </a:t>
            </a:r>
          </a:p>
          <a:p>
            <a:pPr marL="171450" indent="-171450">
              <a:buFont typeface="Arial" panose="020B0604020202020204" pitchFamily="34" charset="0"/>
              <a:buChar char="•"/>
            </a:pPr>
            <a:r>
              <a:rPr lang="en-US" dirty="0" smtClean="0"/>
              <a:t>British Red Cross ED</a:t>
            </a:r>
          </a:p>
          <a:p>
            <a:pPr marL="171450" indent="-171450">
              <a:buFont typeface="Arial" panose="020B0604020202020204" pitchFamily="34" charset="0"/>
              <a:buChar char="•"/>
            </a:pPr>
            <a:r>
              <a:rPr lang="en-US" dirty="0" smtClean="0"/>
              <a:t>Care and Repair pilot</a:t>
            </a:r>
          </a:p>
          <a:p>
            <a:pPr marL="171450" indent="-171450">
              <a:buFont typeface="Arial" panose="020B0604020202020204" pitchFamily="34" charset="0"/>
              <a:buChar char="•"/>
            </a:pPr>
            <a:r>
              <a:rPr lang="en-US" dirty="0" smtClean="0"/>
              <a:t>Pharmacists in ED trial</a:t>
            </a:r>
          </a:p>
          <a:p>
            <a:pPr marL="171450" indent="-171450">
              <a:buFont typeface="Arial" panose="020B0604020202020204" pitchFamily="34" charset="0"/>
              <a:buChar char="•"/>
            </a:pPr>
            <a:r>
              <a:rPr lang="en-US" dirty="0" smtClean="0"/>
              <a:t>Lifting cushions</a:t>
            </a:r>
            <a:r>
              <a:rPr lang="en-US" baseline="0" dirty="0" smtClean="0"/>
              <a:t> for care homes </a:t>
            </a:r>
            <a:endParaRPr lang="en-US" dirty="0" smtClean="0"/>
          </a:p>
          <a:p>
            <a:endParaRPr lang="en-GB" dirty="0" smtClean="0"/>
          </a:p>
          <a:p>
            <a:r>
              <a:rPr lang="en-GB" dirty="0" smtClean="0"/>
              <a:t>Winter Pressures</a:t>
            </a:r>
          </a:p>
          <a:p>
            <a:pPr marL="171450" indent="-171450">
              <a:buFont typeface="Arial" panose="020B0604020202020204" pitchFamily="34" charset="0"/>
              <a:buChar char="•"/>
            </a:pPr>
            <a:r>
              <a:rPr lang="en-GB" dirty="0" smtClean="0"/>
              <a:t>HB Submissions considered by NPUC,</a:t>
            </a:r>
            <a:r>
              <a:rPr lang="en-GB" baseline="0" dirty="0" smtClean="0"/>
              <a:t> DU </a:t>
            </a:r>
            <a:endParaRPr lang="en-GB" dirty="0"/>
          </a:p>
        </p:txBody>
      </p:sp>
      <p:sp>
        <p:nvSpPr>
          <p:cNvPr id="4" name="Slide Number Placeholder 3"/>
          <p:cNvSpPr>
            <a:spLocks noGrp="1"/>
          </p:cNvSpPr>
          <p:nvPr>
            <p:ph type="sldNum" sz="quarter" idx="10"/>
          </p:nvPr>
        </p:nvSpPr>
        <p:spPr/>
        <p:txBody>
          <a:bodyPr/>
          <a:lstStyle/>
          <a:p>
            <a:fld id="{B83526D6-C5B0-41C1-80DF-CE7F8FC25A5A}" type="slidenum">
              <a:rPr lang="en-GB" smtClean="0">
                <a:solidFill>
                  <a:prstClr val="black"/>
                </a:solidFill>
              </a:rPr>
              <a:pPr/>
              <a:t>4</a:t>
            </a:fld>
            <a:endParaRPr lang="en-GB">
              <a:solidFill>
                <a:prstClr val="black"/>
              </a:solidFill>
            </a:endParaRPr>
          </a:p>
        </p:txBody>
      </p:sp>
    </p:spTree>
    <p:extLst>
      <p:ext uri="{BB962C8B-B14F-4D97-AF65-F5344CB8AC3E}">
        <p14:creationId xmlns:p14="http://schemas.microsoft.com/office/powerpoint/2010/main" val="8666904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Document on tables </a:t>
            </a:r>
          </a:p>
          <a:p>
            <a:endParaRPr lang="en-GB" sz="1200" b="0" kern="1200" dirty="0" smtClean="0">
              <a:solidFill>
                <a:schemeClr val="tx1"/>
              </a:solidFill>
              <a:effectLst/>
              <a:latin typeface="+mn-lt"/>
              <a:ea typeface="+mn-ea"/>
              <a:cs typeface="+mn-cs"/>
            </a:endParaRPr>
          </a:p>
          <a:p>
            <a:r>
              <a:rPr lang="en-GB" sz="1200" b="0" kern="1200" dirty="0" smtClean="0">
                <a:solidFill>
                  <a:schemeClr val="tx1"/>
                </a:solidFill>
                <a:effectLst/>
                <a:latin typeface="+mn-lt"/>
                <a:ea typeface="+mn-ea"/>
                <a:cs typeface="+mn-cs"/>
              </a:rPr>
              <a:t>Background</a:t>
            </a:r>
            <a:r>
              <a:rPr lang="en-GB" sz="1200" b="0" kern="1200" baseline="0" dirty="0" smtClean="0">
                <a:solidFill>
                  <a:schemeClr val="tx1"/>
                </a:solidFill>
                <a:effectLst/>
                <a:latin typeface="+mn-lt"/>
                <a:ea typeface="+mn-ea"/>
                <a:cs typeface="+mn-cs"/>
              </a:rPr>
              <a:t> &amp; Timescales : </a:t>
            </a:r>
            <a:r>
              <a:rPr lang="en-GB" sz="1200" b="0" kern="1200" dirty="0" smtClean="0">
                <a:solidFill>
                  <a:schemeClr val="tx1"/>
                </a:solidFill>
                <a:effectLst/>
                <a:latin typeface="+mn-lt"/>
                <a:ea typeface="+mn-ea"/>
                <a:cs typeface="+mn-cs"/>
              </a:rPr>
              <a:t>NPUC &amp; EASC Briefing: Evaluation of Welsh Government’s Winter Funding Allocation 2018/19 &amp; Future Opportunities for ‘Additionality’ Funding</a:t>
            </a:r>
          </a:p>
          <a:p>
            <a:endParaRPr lang="en-GB" dirty="0"/>
          </a:p>
        </p:txBody>
      </p:sp>
      <p:sp>
        <p:nvSpPr>
          <p:cNvPr id="4" name="Slide Number Placeholder 3"/>
          <p:cNvSpPr>
            <a:spLocks noGrp="1"/>
          </p:cNvSpPr>
          <p:nvPr>
            <p:ph type="sldNum" sz="quarter" idx="10"/>
          </p:nvPr>
        </p:nvSpPr>
        <p:spPr/>
        <p:txBody>
          <a:bodyPr/>
          <a:lstStyle/>
          <a:p>
            <a:fld id="{F0290931-A557-4766-97D8-ABDE9B9E77B3}" type="slidenum">
              <a:rPr lang="en-GB" smtClean="0">
                <a:solidFill>
                  <a:prstClr val="black"/>
                </a:solidFill>
              </a:rPr>
              <a:pPr/>
              <a:t>7</a:t>
            </a:fld>
            <a:endParaRPr lang="en-GB">
              <a:solidFill>
                <a:prstClr val="black"/>
              </a:solidFill>
            </a:endParaRPr>
          </a:p>
        </p:txBody>
      </p:sp>
    </p:spTree>
    <p:extLst>
      <p:ext uri="{BB962C8B-B14F-4D97-AF65-F5344CB8AC3E}">
        <p14:creationId xmlns:p14="http://schemas.microsoft.com/office/powerpoint/2010/main" val="15882252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a:xfrm>
            <a:off x="838200" y="6349816"/>
            <a:ext cx="2743200" cy="365125"/>
          </a:xfrm>
        </p:spPr>
        <p:txBody>
          <a:bodyPr/>
          <a:lstStyle/>
          <a:p>
            <a:fld id="{CAF73B78-5CAA-467F-B3E1-ADEA9F560BB8}" type="datetimeFigureOut">
              <a:rPr lang="en-GB" smtClean="0">
                <a:solidFill>
                  <a:srgbClr val="325083">
                    <a:tint val="75000"/>
                  </a:srgbClr>
                </a:solidFill>
              </a:rPr>
              <a:pPr/>
              <a:t>04/02/2020</a:t>
            </a:fld>
            <a:endParaRPr lang="en-GB" dirty="0">
              <a:solidFill>
                <a:srgbClr val="325083">
                  <a:tint val="75000"/>
                </a:srgbClr>
              </a:solidFill>
            </a:endParaRPr>
          </a:p>
        </p:txBody>
      </p:sp>
      <p:sp>
        <p:nvSpPr>
          <p:cNvPr id="5" name="Footer Placeholder 4"/>
          <p:cNvSpPr>
            <a:spLocks noGrp="1"/>
          </p:cNvSpPr>
          <p:nvPr>
            <p:ph type="ftr" sz="quarter" idx="11"/>
          </p:nvPr>
        </p:nvSpPr>
        <p:spPr/>
        <p:txBody>
          <a:bodyPr/>
          <a:lstStyle/>
          <a:p>
            <a:endParaRPr lang="en-GB">
              <a:solidFill>
                <a:srgbClr val="325083">
                  <a:tint val="75000"/>
                </a:srgbClr>
              </a:solidFill>
            </a:endParaRPr>
          </a:p>
        </p:txBody>
      </p:sp>
      <p:sp>
        <p:nvSpPr>
          <p:cNvPr id="6" name="Slide Number Placeholder 5"/>
          <p:cNvSpPr>
            <a:spLocks noGrp="1"/>
          </p:cNvSpPr>
          <p:nvPr>
            <p:ph type="sldNum" sz="quarter" idx="12"/>
          </p:nvPr>
        </p:nvSpPr>
        <p:spPr/>
        <p:txBody>
          <a:bodyPr/>
          <a:lstStyle/>
          <a:p>
            <a:fld id="{6B76BBFB-D15E-45C4-A52D-B83AB90049CB}" type="slidenum">
              <a:rPr lang="en-GB" smtClean="0">
                <a:solidFill>
                  <a:srgbClr val="325083">
                    <a:tint val="75000"/>
                  </a:srgbClr>
                </a:solidFill>
              </a:rPr>
              <a:pPr/>
              <a:t>‹#›</a:t>
            </a:fld>
            <a:endParaRPr lang="en-GB">
              <a:solidFill>
                <a:srgbClr val="325083">
                  <a:tint val="75000"/>
                </a:srgbClr>
              </a:solidFill>
            </a:endParaRPr>
          </a:p>
        </p:txBody>
      </p:sp>
    </p:spTree>
    <p:extLst>
      <p:ext uri="{BB962C8B-B14F-4D97-AF65-F5344CB8AC3E}">
        <p14:creationId xmlns:p14="http://schemas.microsoft.com/office/powerpoint/2010/main" val="16865944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CAF73B78-5CAA-467F-B3E1-ADEA9F560BB8}" type="datetimeFigureOut">
              <a:rPr lang="en-GB" smtClean="0">
                <a:solidFill>
                  <a:srgbClr val="325083">
                    <a:tint val="75000"/>
                  </a:srgbClr>
                </a:solidFill>
              </a:rPr>
              <a:pPr/>
              <a:t>04/02/2020</a:t>
            </a:fld>
            <a:endParaRPr lang="en-GB">
              <a:solidFill>
                <a:srgbClr val="325083">
                  <a:tint val="75000"/>
                </a:srgbClr>
              </a:solidFill>
            </a:endParaRPr>
          </a:p>
        </p:txBody>
      </p:sp>
      <p:sp>
        <p:nvSpPr>
          <p:cNvPr id="5" name="Footer Placeholder 4"/>
          <p:cNvSpPr>
            <a:spLocks noGrp="1"/>
          </p:cNvSpPr>
          <p:nvPr>
            <p:ph type="ftr" sz="quarter" idx="11"/>
          </p:nvPr>
        </p:nvSpPr>
        <p:spPr/>
        <p:txBody>
          <a:bodyPr/>
          <a:lstStyle/>
          <a:p>
            <a:endParaRPr lang="en-GB">
              <a:solidFill>
                <a:srgbClr val="325083">
                  <a:tint val="75000"/>
                </a:srgbClr>
              </a:solidFill>
            </a:endParaRPr>
          </a:p>
        </p:txBody>
      </p:sp>
      <p:sp>
        <p:nvSpPr>
          <p:cNvPr id="6" name="Slide Number Placeholder 5"/>
          <p:cNvSpPr>
            <a:spLocks noGrp="1"/>
          </p:cNvSpPr>
          <p:nvPr>
            <p:ph type="sldNum" sz="quarter" idx="12"/>
          </p:nvPr>
        </p:nvSpPr>
        <p:spPr/>
        <p:txBody>
          <a:bodyPr/>
          <a:lstStyle/>
          <a:p>
            <a:fld id="{6B76BBFB-D15E-45C4-A52D-B83AB90049CB}" type="slidenum">
              <a:rPr lang="en-GB" smtClean="0">
                <a:solidFill>
                  <a:srgbClr val="325083">
                    <a:tint val="75000"/>
                  </a:srgbClr>
                </a:solidFill>
              </a:rPr>
              <a:pPr/>
              <a:t>‹#›</a:t>
            </a:fld>
            <a:endParaRPr lang="en-GB">
              <a:solidFill>
                <a:srgbClr val="325083">
                  <a:tint val="75000"/>
                </a:srgbClr>
              </a:solidFill>
            </a:endParaRPr>
          </a:p>
        </p:txBody>
      </p:sp>
    </p:spTree>
    <p:extLst>
      <p:ext uri="{BB962C8B-B14F-4D97-AF65-F5344CB8AC3E}">
        <p14:creationId xmlns:p14="http://schemas.microsoft.com/office/powerpoint/2010/main" val="30152665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CAF73B78-5CAA-467F-B3E1-ADEA9F560BB8}" type="datetimeFigureOut">
              <a:rPr lang="en-GB" smtClean="0">
                <a:solidFill>
                  <a:srgbClr val="325083">
                    <a:tint val="75000"/>
                  </a:srgbClr>
                </a:solidFill>
              </a:rPr>
              <a:pPr/>
              <a:t>04/02/2020</a:t>
            </a:fld>
            <a:endParaRPr lang="en-GB">
              <a:solidFill>
                <a:srgbClr val="325083">
                  <a:tint val="75000"/>
                </a:srgbClr>
              </a:solidFill>
            </a:endParaRPr>
          </a:p>
        </p:txBody>
      </p:sp>
      <p:sp>
        <p:nvSpPr>
          <p:cNvPr id="5" name="Footer Placeholder 4"/>
          <p:cNvSpPr>
            <a:spLocks noGrp="1"/>
          </p:cNvSpPr>
          <p:nvPr>
            <p:ph type="ftr" sz="quarter" idx="11"/>
          </p:nvPr>
        </p:nvSpPr>
        <p:spPr/>
        <p:txBody>
          <a:bodyPr/>
          <a:lstStyle/>
          <a:p>
            <a:endParaRPr lang="en-GB">
              <a:solidFill>
                <a:srgbClr val="325083">
                  <a:tint val="75000"/>
                </a:srgbClr>
              </a:solidFill>
            </a:endParaRPr>
          </a:p>
        </p:txBody>
      </p:sp>
      <p:sp>
        <p:nvSpPr>
          <p:cNvPr id="6" name="Slide Number Placeholder 5"/>
          <p:cNvSpPr>
            <a:spLocks noGrp="1"/>
          </p:cNvSpPr>
          <p:nvPr>
            <p:ph type="sldNum" sz="quarter" idx="12"/>
          </p:nvPr>
        </p:nvSpPr>
        <p:spPr/>
        <p:txBody>
          <a:bodyPr/>
          <a:lstStyle/>
          <a:p>
            <a:fld id="{6B76BBFB-D15E-45C4-A52D-B83AB90049CB}" type="slidenum">
              <a:rPr lang="en-GB" smtClean="0">
                <a:solidFill>
                  <a:srgbClr val="325083">
                    <a:tint val="75000"/>
                  </a:srgbClr>
                </a:solidFill>
              </a:rPr>
              <a:pPr/>
              <a:t>‹#›</a:t>
            </a:fld>
            <a:endParaRPr lang="en-GB">
              <a:solidFill>
                <a:srgbClr val="325083">
                  <a:tint val="75000"/>
                </a:srgbClr>
              </a:solidFill>
            </a:endParaRPr>
          </a:p>
        </p:txBody>
      </p:sp>
    </p:spTree>
    <p:extLst>
      <p:ext uri="{BB962C8B-B14F-4D97-AF65-F5344CB8AC3E}">
        <p14:creationId xmlns:p14="http://schemas.microsoft.com/office/powerpoint/2010/main" val="15857192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00595" y="500062"/>
            <a:ext cx="10515600" cy="1325563"/>
          </a:xfrm>
        </p:spPr>
        <p:txBody>
          <a:bodyPr/>
          <a:lstStyle>
            <a:lvl1pPr>
              <a:lnSpc>
                <a:spcPts val="4300"/>
              </a:lnSpc>
              <a:defRPr/>
            </a:lvl1pPr>
          </a:lstStyle>
          <a:p>
            <a:r>
              <a:rPr lang="en-US" dirty="0"/>
              <a:t>Click to edit Master title style</a:t>
            </a:r>
            <a:endParaRPr lang="en-GB" dirty="0"/>
          </a:p>
        </p:txBody>
      </p:sp>
      <p:sp>
        <p:nvSpPr>
          <p:cNvPr id="3" name="Content Placeholder 2"/>
          <p:cNvSpPr>
            <a:spLocks noGrp="1"/>
          </p:cNvSpPr>
          <p:nvPr>
            <p:ph idx="1"/>
          </p:nvPr>
        </p:nvSpPr>
        <p:spPr>
          <a:xfrm>
            <a:off x="400595" y="1825625"/>
            <a:ext cx="10515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CAF73B78-5CAA-467F-B3E1-ADEA9F560BB8}" type="datetimeFigureOut">
              <a:rPr lang="en-GB" smtClean="0">
                <a:solidFill>
                  <a:srgbClr val="325083">
                    <a:tint val="75000"/>
                  </a:srgbClr>
                </a:solidFill>
              </a:rPr>
              <a:pPr/>
              <a:t>04/02/2020</a:t>
            </a:fld>
            <a:endParaRPr lang="en-GB">
              <a:solidFill>
                <a:srgbClr val="325083">
                  <a:tint val="75000"/>
                </a:srgbClr>
              </a:solidFill>
            </a:endParaRPr>
          </a:p>
        </p:txBody>
      </p:sp>
      <p:sp>
        <p:nvSpPr>
          <p:cNvPr id="5" name="Footer Placeholder 4"/>
          <p:cNvSpPr>
            <a:spLocks noGrp="1"/>
          </p:cNvSpPr>
          <p:nvPr>
            <p:ph type="ftr" sz="quarter" idx="11"/>
          </p:nvPr>
        </p:nvSpPr>
        <p:spPr/>
        <p:txBody>
          <a:bodyPr/>
          <a:lstStyle/>
          <a:p>
            <a:endParaRPr lang="en-GB">
              <a:solidFill>
                <a:srgbClr val="325083">
                  <a:tint val="75000"/>
                </a:srgbClr>
              </a:solidFill>
            </a:endParaRPr>
          </a:p>
        </p:txBody>
      </p:sp>
      <p:sp>
        <p:nvSpPr>
          <p:cNvPr id="6" name="Slide Number Placeholder 5"/>
          <p:cNvSpPr>
            <a:spLocks noGrp="1"/>
          </p:cNvSpPr>
          <p:nvPr>
            <p:ph type="sldNum" sz="quarter" idx="12"/>
          </p:nvPr>
        </p:nvSpPr>
        <p:spPr/>
        <p:txBody>
          <a:bodyPr/>
          <a:lstStyle/>
          <a:p>
            <a:fld id="{6B76BBFB-D15E-45C4-A52D-B83AB90049CB}" type="slidenum">
              <a:rPr lang="en-GB" smtClean="0">
                <a:solidFill>
                  <a:srgbClr val="325083">
                    <a:tint val="75000"/>
                  </a:srgbClr>
                </a:solidFill>
              </a:rPr>
              <a:pPr/>
              <a:t>‹#›</a:t>
            </a:fld>
            <a:endParaRPr lang="en-GB">
              <a:solidFill>
                <a:srgbClr val="325083">
                  <a:tint val="75000"/>
                </a:srgbClr>
              </a:solidFill>
            </a:endParaRPr>
          </a:p>
        </p:txBody>
      </p:sp>
    </p:spTree>
    <p:extLst>
      <p:ext uri="{BB962C8B-B14F-4D97-AF65-F5344CB8AC3E}">
        <p14:creationId xmlns:p14="http://schemas.microsoft.com/office/powerpoint/2010/main" val="21472356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b="0" i="0">
                <a:solidFill>
                  <a:schemeClr val="tx1">
                    <a:tint val="75000"/>
                  </a:schemeClr>
                </a:solidFill>
                <a:latin typeface="Georgia" panose="02040502050405020303"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CAF73B78-5CAA-467F-B3E1-ADEA9F560BB8}" type="datetimeFigureOut">
              <a:rPr lang="en-GB" smtClean="0">
                <a:solidFill>
                  <a:srgbClr val="325083">
                    <a:tint val="75000"/>
                  </a:srgbClr>
                </a:solidFill>
              </a:rPr>
              <a:pPr/>
              <a:t>04/02/2020</a:t>
            </a:fld>
            <a:endParaRPr lang="en-GB">
              <a:solidFill>
                <a:srgbClr val="325083">
                  <a:tint val="75000"/>
                </a:srgbClr>
              </a:solidFill>
            </a:endParaRPr>
          </a:p>
        </p:txBody>
      </p:sp>
      <p:sp>
        <p:nvSpPr>
          <p:cNvPr id="5" name="Footer Placeholder 4"/>
          <p:cNvSpPr>
            <a:spLocks noGrp="1"/>
          </p:cNvSpPr>
          <p:nvPr>
            <p:ph type="ftr" sz="quarter" idx="11"/>
          </p:nvPr>
        </p:nvSpPr>
        <p:spPr/>
        <p:txBody>
          <a:bodyPr/>
          <a:lstStyle/>
          <a:p>
            <a:endParaRPr lang="en-GB">
              <a:solidFill>
                <a:srgbClr val="325083">
                  <a:tint val="75000"/>
                </a:srgbClr>
              </a:solidFill>
            </a:endParaRPr>
          </a:p>
        </p:txBody>
      </p:sp>
      <p:sp>
        <p:nvSpPr>
          <p:cNvPr id="6" name="Slide Number Placeholder 5"/>
          <p:cNvSpPr>
            <a:spLocks noGrp="1"/>
          </p:cNvSpPr>
          <p:nvPr>
            <p:ph type="sldNum" sz="quarter" idx="12"/>
          </p:nvPr>
        </p:nvSpPr>
        <p:spPr/>
        <p:txBody>
          <a:bodyPr/>
          <a:lstStyle/>
          <a:p>
            <a:fld id="{6B76BBFB-D15E-45C4-A52D-B83AB90049CB}" type="slidenum">
              <a:rPr lang="en-GB" smtClean="0">
                <a:solidFill>
                  <a:srgbClr val="325083">
                    <a:tint val="75000"/>
                  </a:srgbClr>
                </a:solidFill>
              </a:rPr>
              <a:pPr/>
              <a:t>‹#›</a:t>
            </a:fld>
            <a:endParaRPr lang="en-GB">
              <a:solidFill>
                <a:srgbClr val="325083">
                  <a:tint val="75000"/>
                </a:srgbClr>
              </a:solidFill>
            </a:endParaRPr>
          </a:p>
        </p:txBody>
      </p:sp>
    </p:spTree>
    <p:extLst>
      <p:ext uri="{BB962C8B-B14F-4D97-AF65-F5344CB8AC3E}">
        <p14:creationId xmlns:p14="http://schemas.microsoft.com/office/powerpoint/2010/main" val="22007075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CAF73B78-5CAA-467F-B3E1-ADEA9F560BB8}" type="datetimeFigureOut">
              <a:rPr lang="en-GB" smtClean="0">
                <a:solidFill>
                  <a:srgbClr val="325083">
                    <a:tint val="75000"/>
                  </a:srgbClr>
                </a:solidFill>
              </a:rPr>
              <a:pPr/>
              <a:t>04/02/2020</a:t>
            </a:fld>
            <a:endParaRPr lang="en-GB">
              <a:solidFill>
                <a:srgbClr val="325083">
                  <a:tint val="75000"/>
                </a:srgbClr>
              </a:solidFill>
            </a:endParaRPr>
          </a:p>
        </p:txBody>
      </p:sp>
      <p:sp>
        <p:nvSpPr>
          <p:cNvPr id="6" name="Footer Placeholder 5"/>
          <p:cNvSpPr>
            <a:spLocks noGrp="1"/>
          </p:cNvSpPr>
          <p:nvPr>
            <p:ph type="ftr" sz="quarter" idx="11"/>
          </p:nvPr>
        </p:nvSpPr>
        <p:spPr/>
        <p:txBody>
          <a:bodyPr/>
          <a:lstStyle/>
          <a:p>
            <a:endParaRPr lang="en-GB">
              <a:solidFill>
                <a:srgbClr val="325083">
                  <a:tint val="75000"/>
                </a:srgbClr>
              </a:solidFill>
            </a:endParaRPr>
          </a:p>
        </p:txBody>
      </p:sp>
      <p:sp>
        <p:nvSpPr>
          <p:cNvPr id="7" name="Slide Number Placeholder 6"/>
          <p:cNvSpPr>
            <a:spLocks noGrp="1"/>
          </p:cNvSpPr>
          <p:nvPr>
            <p:ph type="sldNum" sz="quarter" idx="12"/>
          </p:nvPr>
        </p:nvSpPr>
        <p:spPr/>
        <p:txBody>
          <a:bodyPr/>
          <a:lstStyle/>
          <a:p>
            <a:fld id="{6B76BBFB-D15E-45C4-A52D-B83AB90049CB}" type="slidenum">
              <a:rPr lang="en-GB" smtClean="0">
                <a:solidFill>
                  <a:srgbClr val="325083">
                    <a:tint val="75000"/>
                  </a:srgbClr>
                </a:solidFill>
              </a:rPr>
              <a:pPr/>
              <a:t>‹#›</a:t>
            </a:fld>
            <a:endParaRPr lang="en-GB">
              <a:solidFill>
                <a:srgbClr val="325083">
                  <a:tint val="75000"/>
                </a:srgbClr>
              </a:solidFill>
            </a:endParaRPr>
          </a:p>
        </p:txBody>
      </p:sp>
    </p:spTree>
    <p:extLst>
      <p:ext uri="{BB962C8B-B14F-4D97-AF65-F5344CB8AC3E}">
        <p14:creationId xmlns:p14="http://schemas.microsoft.com/office/powerpoint/2010/main" val="5201926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CAF73B78-5CAA-467F-B3E1-ADEA9F560BB8}" type="datetimeFigureOut">
              <a:rPr lang="en-GB" smtClean="0">
                <a:solidFill>
                  <a:srgbClr val="325083">
                    <a:tint val="75000"/>
                  </a:srgbClr>
                </a:solidFill>
              </a:rPr>
              <a:pPr/>
              <a:t>04/02/2020</a:t>
            </a:fld>
            <a:endParaRPr lang="en-GB">
              <a:solidFill>
                <a:srgbClr val="325083">
                  <a:tint val="75000"/>
                </a:srgbClr>
              </a:solidFill>
            </a:endParaRPr>
          </a:p>
        </p:txBody>
      </p:sp>
      <p:sp>
        <p:nvSpPr>
          <p:cNvPr id="8" name="Footer Placeholder 7"/>
          <p:cNvSpPr>
            <a:spLocks noGrp="1"/>
          </p:cNvSpPr>
          <p:nvPr>
            <p:ph type="ftr" sz="quarter" idx="11"/>
          </p:nvPr>
        </p:nvSpPr>
        <p:spPr/>
        <p:txBody>
          <a:bodyPr/>
          <a:lstStyle/>
          <a:p>
            <a:endParaRPr lang="en-GB">
              <a:solidFill>
                <a:srgbClr val="325083">
                  <a:tint val="75000"/>
                </a:srgbClr>
              </a:solidFill>
            </a:endParaRPr>
          </a:p>
        </p:txBody>
      </p:sp>
      <p:sp>
        <p:nvSpPr>
          <p:cNvPr id="9" name="Slide Number Placeholder 8"/>
          <p:cNvSpPr>
            <a:spLocks noGrp="1"/>
          </p:cNvSpPr>
          <p:nvPr>
            <p:ph type="sldNum" sz="quarter" idx="12"/>
          </p:nvPr>
        </p:nvSpPr>
        <p:spPr/>
        <p:txBody>
          <a:bodyPr/>
          <a:lstStyle/>
          <a:p>
            <a:fld id="{6B76BBFB-D15E-45C4-A52D-B83AB90049CB}" type="slidenum">
              <a:rPr lang="en-GB" smtClean="0">
                <a:solidFill>
                  <a:srgbClr val="325083">
                    <a:tint val="75000"/>
                  </a:srgbClr>
                </a:solidFill>
              </a:rPr>
              <a:pPr/>
              <a:t>‹#›</a:t>
            </a:fld>
            <a:endParaRPr lang="en-GB">
              <a:solidFill>
                <a:srgbClr val="325083">
                  <a:tint val="75000"/>
                </a:srgbClr>
              </a:solidFill>
            </a:endParaRPr>
          </a:p>
        </p:txBody>
      </p:sp>
    </p:spTree>
    <p:extLst>
      <p:ext uri="{BB962C8B-B14F-4D97-AF65-F5344CB8AC3E}">
        <p14:creationId xmlns:p14="http://schemas.microsoft.com/office/powerpoint/2010/main" val="6514977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CAF73B78-5CAA-467F-B3E1-ADEA9F560BB8}" type="datetimeFigureOut">
              <a:rPr lang="en-GB" smtClean="0">
                <a:solidFill>
                  <a:srgbClr val="325083">
                    <a:tint val="75000"/>
                  </a:srgbClr>
                </a:solidFill>
              </a:rPr>
              <a:pPr/>
              <a:t>04/02/2020</a:t>
            </a:fld>
            <a:endParaRPr lang="en-GB">
              <a:solidFill>
                <a:srgbClr val="325083">
                  <a:tint val="75000"/>
                </a:srgbClr>
              </a:solidFill>
            </a:endParaRPr>
          </a:p>
        </p:txBody>
      </p:sp>
      <p:sp>
        <p:nvSpPr>
          <p:cNvPr id="4" name="Footer Placeholder 3"/>
          <p:cNvSpPr>
            <a:spLocks noGrp="1"/>
          </p:cNvSpPr>
          <p:nvPr>
            <p:ph type="ftr" sz="quarter" idx="11"/>
          </p:nvPr>
        </p:nvSpPr>
        <p:spPr/>
        <p:txBody>
          <a:bodyPr/>
          <a:lstStyle/>
          <a:p>
            <a:endParaRPr lang="en-GB">
              <a:solidFill>
                <a:srgbClr val="325083">
                  <a:tint val="75000"/>
                </a:srgbClr>
              </a:solidFill>
            </a:endParaRPr>
          </a:p>
        </p:txBody>
      </p:sp>
      <p:sp>
        <p:nvSpPr>
          <p:cNvPr id="5" name="Slide Number Placeholder 4"/>
          <p:cNvSpPr>
            <a:spLocks noGrp="1"/>
          </p:cNvSpPr>
          <p:nvPr>
            <p:ph type="sldNum" sz="quarter" idx="12"/>
          </p:nvPr>
        </p:nvSpPr>
        <p:spPr/>
        <p:txBody>
          <a:bodyPr/>
          <a:lstStyle/>
          <a:p>
            <a:fld id="{6B76BBFB-D15E-45C4-A52D-B83AB90049CB}" type="slidenum">
              <a:rPr lang="en-GB" smtClean="0">
                <a:solidFill>
                  <a:srgbClr val="325083">
                    <a:tint val="75000"/>
                  </a:srgbClr>
                </a:solidFill>
              </a:rPr>
              <a:pPr/>
              <a:t>‹#›</a:t>
            </a:fld>
            <a:endParaRPr lang="en-GB">
              <a:solidFill>
                <a:srgbClr val="325083">
                  <a:tint val="75000"/>
                </a:srgbClr>
              </a:solidFill>
            </a:endParaRPr>
          </a:p>
        </p:txBody>
      </p:sp>
    </p:spTree>
    <p:extLst>
      <p:ext uri="{BB962C8B-B14F-4D97-AF65-F5344CB8AC3E}">
        <p14:creationId xmlns:p14="http://schemas.microsoft.com/office/powerpoint/2010/main" val="17151796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F73B78-5CAA-467F-B3E1-ADEA9F560BB8}" type="datetimeFigureOut">
              <a:rPr lang="en-GB" smtClean="0">
                <a:solidFill>
                  <a:srgbClr val="325083">
                    <a:tint val="75000"/>
                  </a:srgbClr>
                </a:solidFill>
              </a:rPr>
              <a:pPr/>
              <a:t>04/02/2020</a:t>
            </a:fld>
            <a:endParaRPr lang="en-GB">
              <a:solidFill>
                <a:srgbClr val="325083">
                  <a:tint val="75000"/>
                </a:srgbClr>
              </a:solidFill>
            </a:endParaRPr>
          </a:p>
        </p:txBody>
      </p:sp>
      <p:sp>
        <p:nvSpPr>
          <p:cNvPr id="3" name="Footer Placeholder 2"/>
          <p:cNvSpPr>
            <a:spLocks noGrp="1"/>
          </p:cNvSpPr>
          <p:nvPr>
            <p:ph type="ftr" sz="quarter" idx="11"/>
          </p:nvPr>
        </p:nvSpPr>
        <p:spPr/>
        <p:txBody>
          <a:bodyPr/>
          <a:lstStyle/>
          <a:p>
            <a:endParaRPr lang="en-GB">
              <a:solidFill>
                <a:srgbClr val="325083">
                  <a:tint val="75000"/>
                </a:srgbClr>
              </a:solidFill>
            </a:endParaRPr>
          </a:p>
        </p:txBody>
      </p:sp>
      <p:sp>
        <p:nvSpPr>
          <p:cNvPr id="4" name="Slide Number Placeholder 3"/>
          <p:cNvSpPr>
            <a:spLocks noGrp="1"/>
          </p:cNvSpPr>
          <p:nvPr>
            <p:ph type="sldNum" sz="quarter" idx="12"/>
          </p:nvPr>
        </p:nvSpPr>
        <p:spPr/>
        <p:txBody>
          <a:bodyPr/>
          <a:lstStyle/>
          <a:p>
            <a:fld id="{6B76BBFB-D15E-45C4-A52D-B83AB90049CB}" type="slidenum">
              <a:rPr lang="en-GB" smtClean="0">
                <a:solidFill>
                  <a:srgbClr val="325083">
                    <a:tint val="75000"/>
                  </a:srgbClr>
                </a:solidFill>
              </a:rPr>
              <a:pPr/>
              <a:t>‹#›</a:t>
            </a:fld>
            <a:endParaRPr lang="en-GB">
              <a:solidFill>
                <a:srgbClr val="325083">
                  <a:tint val="75000"/>
                </a:srgbClr>
              </a:solidFill>
            </a:endParaRPr>
          </a:p>
        </p:txBody>
      </p:sp>
    </p:spTree>
    <p:extLst>
      <p:ext uri="{BB962C8B-B14F-4D97-AF65-F5344CB8AC3E}">
        <p14:creationId xmlns:p14="http://schemas.microsoft.com/office/powerpoint/2010/main" val="16650192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AF73B78-5CAA-467F-B3E1-ADEA9F560BB8}" type="datetimeFigureOut">
              <a:rPr lang="en-GB" smtClean="0">
                <a:solidFill>
                  <a:srgbClr val="325083">
                    <a:tint val="75000"/>
                  </a:srgbClr>
                </a:solidFill>
              </a:rPr>
              <a:pPr/>
              <a:t>04/02/2020</a:t>
            </a:fld>
            <a:endParaRPr lang="en-GB">
              <a:solidFill>
                <a:srgbClr val="325083">
                  <a:tint val="75000"/>
                </a:srgbClr>
              </a:solidFill>
            </a:endParaRPr>
          </a:p>
        </p:txBody>
      </p:sp>
      <p:sp>
        <p:nvSpPr>
          <p:cNvPr id="6" name="Footer Placeholder 5"/>
          <p:cNvSpPr>
            <a:spLocks noGrp="1"/>
          </p:cNvSpPr>
          <p:nvPr>
            <p:ph type="ftr" sz="quarter" idx="11"/>
          </p:nvPr>
        </p:nvSpPr>
        <p:spPr/>
        <p:txBody>
          <a:bodyPr/>
          <a:lstStyle/>
          <a:p>
            <a:endParaRPr lang="en-GB">
              <a:solidFill>
                <a:srgbClr val="325083">
                  <a:tint val="75000"/>
                </a:srgbClr>
              </a:solidFill>
            </a:endParaRPr>
          </a:p>
        </p:txBody>
      </p:sp>
      <p:sp>
        <p:nvSpPr>
          <p:cNvPr id="7" name="Slide Number Placeholder 6"/>
          <p:cNvSpPr>
            <a:spLocks noGrp="1"/>
          </p:cNvSpPr>
          <p:nvPr>
            <p:ph type="sldNum" sz="quarter" idx="12"/>
          </p:nvPr>
        </p:nvSpPr>
        <p:spPr/>
        <p:txBody>
          <a:bodyPr/>
          <a:lstStyle/>
          <a:p>
            <a:fld id="{6B76BBFB-D15E-45C4-A52D-B83AB90049CB}" type="slidenum">
              <a:rPr lang="en-GB" smtClean="0">
                <a:solidFill>
                  <a:srgbClr val="325083">
                    <a:tint val="75000"/>
                  </a:srgbClr>
                </a:solidFill>
              </a:rPr>
              <a:pPr/>
              <a:t>‹#›</a:t>
            </a:fld>
            <a:endParaRPr lang="en-GB">
              <a:solidFill>
                <a:srgbClr val="325083">
                  <a:tint val="75000"/>
                </a:srgbClr>
              </a:solidFill>
            </a:endParaRPr>
          </a:p>
        </p:txBody>
      </p:sp>
    </p:spTree>
    <p:extLst>
      <p:ext uri="{BB962C8B-B14F-4D97-AF65-F5344CB8AC3E}">
        <p14:creationId xmlns:p14="http://schemas.microsoft.com/office/powerpoint/2010/main" val="26956703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AF73B78-5CAA-467F-B3E1-ADEA9F560BB8}" type="datetimeFigureOut">
              <a:rPr lang="en-GB" smtClean="0">
                <a:solidFill>
                  <a:srgbClr val="325083">
                    <a:tint val="75000"/>
                  </a:srgbClr>
                </a:solidFill>
              </a:rPr>
              <a:pPr/>
              <a:t>04/02/2020</a:t>
            </a:fld>
            <a:endParaRPr lang="en-GB">
              <a:solidFill>
                <a:srgbClr val="325083">
                  <a:tint val="75000"/>
                </a:srgbClr>
              </a:solidFill>
            </a:endParaRPr>
          </a:p>
        </p:txBody>
      </p:sp>
      <p:sp>
        <p:nvSpPr>
          <p:cNvPr id="6" name="Footer Placeholder 5"/>
          <p:cNvSpPr>
            <a:spLocks noGrp="1"/>
          </p:cNvSpPr>
          <p:nvPr>
            <p:ph type="ftr" sz="quarter" idx="11"/>
          </p:nvPr>
        </p:nvSpPr>
        <p:spPr/>
        <p:txBody>
          <a:bodyPr/>
          <a:lstStyle/>
          <a:p>
            <a:endParaRPr lang="en-GB">
              <a:solidFill>
                <a:srgbClr val="325083">
                  <a:tint val="75000"/>
                </a:srgbClr>
              </a:solidFill>
            </a:endParaRPr>
          </a:p>
        </p:txBody>
      </p:sp>
      <p:sp>
        <p:nvSpPr>
          <p:cNvPr id="7" name="Slide Number Placeholder 6"/>
          <p:cNvSpPr>
            <a:spLocks noGrp="1"/>
          </p:cNvSpPr>
          <p:nvPr>
            <p:ph type="sldNum" sz="quarter" idx="12"/>
          </p:nvPr>
        </p:nvSpPr>
        <p:spPr/>
        <p:txBody>
          <a:bodyPr/>
          <a:lstStyle/>
          <a:p>
            <a:fld id="{6B76BBFB-D15E-45C4-A52D-B83AB90049CB}" type="slidenum">
              <a:rPr lang="en-GB" smtClean="0">
                <a:solidFill>
                  <a:srgbClr val="325083">
                    <a:tint val="75000"/>
                  </a:srgbClr>
                </a:solidFill>
              </a:rPr>
              <a:pPr/>
              <a:t>‹#›</a:t>
            </a:fld>
            <a:endParaRPr lang="en-GB">
              <a:solidFill>
                <a:srgbClr val="325083">
                  <a:tint val="75000"/>
                </a:srgbClr>
              </a:solidFill>
            </a:endParaRPr>
          </a:p>
        </p:txBody>
      </p:sp>
    </p:spTree>
    <p:extLst>
      <p:ext uri="{BB962C8B-B14F-4D97-AF65-F5344CB8AC3E}">
        <p14:creationId xmlns:p14="http://schemas.microsoft.com/office/powerpoint/2010/main" val="36018867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39783" y="410368"/>
            <a:ext cx="10515600" cy="1325563"/>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439783"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AF73B78-5CAA-467F-B3E1-ADEA9F560BB8}" type="datetimeFigureOut">
              <a:rPr lang="en-GB" smtClean="0">
                <a:solidFill>
                  <a:srgbClr val="325083">
                    <a:tint val="75000"/>
                  </a:srgbClr>
                </a:solidFill>
              </a:rPr>
              <a:pPr/>
              <a:t>04/02/2020</a:t>
            </a:fld>
            <a:endParaRPr lang="en-GB">
              <a:solidFill>
                <a:srgbClr val="325083">
                  <a:tint val="75000"/>
                </a:srgb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solidFill>
                <a:srgbClr val="325083">
                  <a:tint val="75000"/>
                </a:srgb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B76BBFB-D15E-45C4-A52D-B83AB90049CB}" type="slidenum">
              <a:rPr lang="en-GB" smtClean="0">
                <a:solidFill>
                  <a:srgbClr val="325083">
                    <a:tint val="75000"/>
                  </a:srgbClr>
                </a:solidFill>
              </a:rPr>
              <a:pPr/>
              <a:t>‹#›</a:t>
            </a:fld>
            <a:endParaRPr lang="en-GB">
              <a:solidFill>
                <a:srgbClr val="325083">
                  <a:tint val="75000"/>
                </a:srgbClr>
              </a:solidFill>
            </a:endParaRPr>
          </a:p>
        </p:txBody>
      </p:sp>
    </p:spTree>
    <p:extLst>
      <p:ext uri="{BB962C8B-B14F-4D97-AF65-F5344CB8AC3E}">
        <p14:creationId xmlns:p14="http://schemas.microsoft.com/office/powerpoint/2010/main" val="275168943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ts val="5300"/>
        </a:lnSpc>
        <a:spcBef>
          <a:spcPct val="0"/>
        </a:spcBef>
        <a:buNone/>
        <a:defRPr sz="5000" b="1" i="0"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Georgia" panose="02040502050405020303" pitchFamily="18"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Georgia" panose="02040502050405020303" pitchFamily="18"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Georgia" panose="02040502050405020303" pitchFamily="18"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Georgia" panose="02040502050405020303" pitchFamily="18"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Georgia" panose="02040502050405020303" pitchFamily="18"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133351" y="693975"/>
            <a:ext cx="9219277" cy="5016758"/>
          </a:xfrm>
          <a:prstGeom prst="rect">
            <a:avLst/>
          </a:prstGeom>
          <a:noFill/>
        </p:spPr>
        <p:txBody>
          <a:bodyPr wrap="square" rtlCol="0">
            <a:spAutoFit/>
          </a:bodyPr>
          <a:lstStyle/>
          <a:p>
            <a:r>
              <a:rPr lang="en-GB" sz="4000" b="1" cap="all" spc="300" dirty="0" smtClean="0">
                <a:solidFill>
                  <a:srgbClr val="D7B37E"/>
                </a:solidFill>
              </a:rPr>
              <a:t>Critical care task &amp; </a:t>
            </a:r>
          </a:p>
          <a:p>
            <a:r>
              <a:rPr lang="en-GB" sz="4000" b="1" cap="all" spc="300" dirty="0" smtClean="0">
                <a:solidFill>
                  <a:srgbClr val="D7B37E"/>
                </a:solidFill>
              </a:rPr>
              <a:t>Finish group </a:t>
            </a:r>
          </a:p>
          <a:p>
            <a:endParaRPr lang="en-GB" sz="4000" b="1" cap="all" spc="300" dirty="0">
              <a:solidFill>
                <a:srgbClr val="D7B37E"/>
              </a:solidFill>
            </a:endParaRPr>
          </a:p>
          <a:p>
            <a:r>
              <a:rPr lang="en-GB" sz="4000" b="1" cap="all" spc="300" dirty="0" smtClean="0">
                <a:solidFill>
                  <a:srgbClr val="D7B37E"/>
                </a:solidFill>
              </a:rPr>
              <a:t>Transfers workstream</a:t>
            </a:r>
          </a:p>
          <a:p>
            <a:r>
              <a:rPr lang="en-GB" sz="4000" b="1" cap="all" spc="300" dirty="0" smtClean="0">
                <a:solidFill>
                  <a:srgbClr val="D7B37E"/>
                </a:solidFill>
              </a:rPr>
              <a:t>EASC Implementation </a:t>
            </a:r>
          </a:p>
          <a:p>
            <a:r>
              <a:rPr lang="en-GB" sz="4000" b="1" cap="all" spc="300" dirty="0" smtClean="0">
                <a:solidFill>
                  <a:srgbClr val="D7B37E"/>
                </a:solidFill>
              </a:rPr>
              <a:t>plans  </a:t>
            </a:r>
          </a:p>
          <a:p>
            <a:endParaRPr lang="en-GB" sz="4000" b="1" cap="all" spc="300" dirty="0">
              <a:solidFill>
                <a:srgbClr val="D7B37E"/>
              </a:solidFill>
            </a:endParaRPr>
          </a:p>
          <a:p>
            <a:endParaRPr lang="en-GB" sz="4000" b="1" cap="all" spc="300" dirty="0">
              <a:solidFill>
                <a:srgbClr val="D7B37E"/>
              </a:solidFill>
            </a:endParaRPr>
          </a:p>
        </p:txBody>
      </p:sp>
      <p:sp>
        <p:nvSpPr>
          <p:cNvPr id="3" name="Rectangle 2"/>
          <p:cNvSpPr/>
          <p:nvPr/>
        </p:nvSpPr>
        <p:spPr>
          <a:xfrm>
            <a:off x="185110" y="5939261"/>
            <a:ext cx="7667466" cy="369332"/>
          </a:xfrm>
          <a:prstGeom prst="rect">
            <a:avLst/>
          </a:prstGeom>
        </p:spPr>
        <p:txBody>
          <a:bodyPr wrap="square">
            <a:spAutoFit/>
          </a:bodyPr>
          <a:lstStyle/>
          <a:p>
            <a:r>
              <a:rPr lang="en-GB" b="1" cap="all" spc="300" dirty="0" smtClean="0">
                <a:solidFill>
                  <a:srgbClr val="D7B37E"/>
                </a:solidFill>
              </a:rPr>
              <a:t>National </a:t>
            </a:r>
            <a:r>
              <a:rPr lang="en-GB" b="1" cap="all" spc="300" dirty="0">
                <a:solidFill>
                  <a:srgbClr val="D7B37E"/>
                </a:solidFill>
              </a:rPr>
              <a:t>Collaborative COMMISSIONING UNIT </a:t>
            </a:r>
          </a:p>
        </p:txBody>
      </p:sp>
    </p:spTree>
    <p:extLst>
      <p:ext uri="{BB962C8B-B14F-4D97-AF65-F5344CB8AC3E}">
        <p14:creationId xmlns:p14="http://schemas.microsoft.com/office/powerpoint/2010/main" val="366229884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343526" y="671067"/>
            <a:ext cx="9581606" cy="735236"/>
          </a:xfrm>
          <a:prstGeom prst="rect">
            <a:avLst/>
          </a:prstGeom>
          <a:solidFill>
            <a:schemeClr val="lt1">
              <a:hueOff val="0"/>
              <a:satOff val="0"/>
              <a:lumOff val="0"/>
            </a:schemeClr>
          </a:solidFill>
        </p:spPr>
        <p:txBody>
          <a:bodyPr vert="horz" lIns="91440" tIns="45720" rIns="91440" bIns="45720" rtlCol="0" anchor="ctr">
            <a:normAutofit/>
          </a:bodyPr>
          <a:lstStyle>
            <a:lvl1pPr algn="l" defTabSz="914400" rtl="0" eaLnBrk="1" latinLnBrk="0" hangingPunct="1">
              <a:lnSpc>
                <a:spcPts val="4300"/>
              </a:lnSpc>
              <a:spcBef>
                <a:spcPct val="0"/>
              </a:spcBef>
              <a:buNone/>
              <a:defRPr sz="5000" b="1" i="0" kern="1200">
                <a:solidFill>
                  <a:schemeClr val="tx1"/>
                </a:solidFill>
                <a:latin typeface="Arial" panose="020B0604020202020204" pitchFamily="34" charset="0"/>
                <a:ea typeface="+mj-ea"/>
                <a:cs typeface="Arial" panose="020B0604020202020204" pitchFamily="34" charset="0"/>
              </a:defRPr>
            </a:lvl1pPr>
          </a:lstStyle>
          <a:p>
            <a:r>
              <a:rPr lang="en-GB" sz="3200" dirty="0" smtClean="0">
                <a:solidFill>
                  <a:srgbClr val="325083"/>
                </a:solidFill>
              </a:rPr>
              <a:t>Transfers Workstream recommendations </a:t>
            </a:r>
            <a:endParaRPr lang="en-GB" sz="3200" dirty="0">
              <a:solidFill>
                <a:srgbClr val="325083"/>
              </a:solidFill>
            </a:endParaRPr>
          </a:p>
        </p:txBody>
      </p:sp>
      <p:sp>
        <p:nvSpPr>
          <p:cNvPr id="5" name="Rectangle 4"/>
          <p:cNvSpPr/>
          <p:nvPr/>
        </p:nvSpPr>
        <p:spPr>
          <a:xfrm>
            <a:off x="324394" y="210798"/>
            <a:ext cx="6677918" cy="369332"/>
          </a:xfrm>
          <a:prstGeom prst="rect">
            <a:avLst/>
          </a:prstGeom>
        </p:spPr>
        <p:txBody>
          <a:bodyPr wrap="none">
            <a:spAutoFit/>
          </a:bodyPr>
          <a:lstStyle/>
          <a:p>
            <a:pPr>
              <a:defRPr/>
            </a:pPr>
            <a:r>
              <a:rPr lang="en-US" cap="all" spc="300">
                <a:solidFill>
                  <a:schemeClr val="bg1"/>
                </a:solidFill>
              </a:rPr>
              <a:t>All wales transfer &amp; </a:t>
            </a:r>
            <a:r>
              <a:rPr lang="en-US" cap="all" spc="300" smtClean="0">
                <a:solidFill>
                  <a:schemeClr val="bg1"/>
                </a:solidFill>
              </a:rPr>
              <a:t>discharge </a:t>
            </a:r>
            <a:r>
              <a:rPr lang="en-US" cap="all" spc="300">
                <a:solidFill>
                  <a:schemeClr val="bg1"/>
                </a:solidFill>
              </a:rPr>
              <a:t>model</a:t>
            </a:r>
            <a:endParaRPr lang="en-US" cap="all" spc="300" dirty="0">
              <a:solidFill>
                <a:schemeClr val="bg1"/>
              </a:solidFill>
            </a:endParaRPr>
          </a:p>
        </p:txBody>
      </p:sp>
      <p:sp>
        <p:nvSpPr>
          <p:cNvPr id="17" name="TextBox 16">
            <a:extLst>
              <a:ext uri="{FF2B5EF4-FFF2-40B4-BE49-F238E27FC236}">
                <a16:creationId xmlns:a16="http://schemas.microsoft.com/office/drawing/2014/main" xmlns="" id="{6CCAE508-5211-3446-A9B3-B2C417108404}"/>
              </a:ext>
            </a:extLst>
          </p:cNvPr>
          <p:cNvSpPr txBox="1"/>
          <p:nvPr/>
        </p:nvSpPr>
        <p:spPr>
          <a:xfrm rot="16200000">
            <a:off x="8477120" y="3285575"/>
            <a:ext cx="6518886" cy="369332"/>
          </a:xfrm>
          <a:prstGeom prst="rect">
            <a:avLst/>
          </a:prstGeom>
          <a:noFill/>
        </p:spPr>
        <p:txBody>
          <a:bodyPr wrap="square" rtlCol="0">
            <a:spAutoFit/>
          </a:bodyPr>
          <a:lstStyle/>
          <a:p>
            <a:r>
              <a:rPr lang="en-US" b="1" smtClean="0">
                <a:solidFill>
                  <a:srgbClr val="D8B47E"/>
                </a:solidFill>
                <a:cs typeface="Arial" panose="020B0604020202020204" pitchFamily="34" charset="0"/>
              </a:rPr>
              <a:t>Critical Care Transfers</a:t>
            </a:r>
            <a:endParaRPr lang="en-US" b="1" dirty="0">
              <a:solidFill>
                <a:srgbClr val="D8B47E"/>
              </a:solidFill>
              <a:cs typeface="Arial" panose="020B0604020202020204" pitchFamily="34" charset="0"/>
            </a:endParaRPr>
          </a:p>
        </p:txBody>
      </p:sp>
      <p:sp>
        <p:nvSpPr>
          <p:cNvPr id="6" name="Rectangle 5"/>
          <p:cNvSpPr/>
          <p:nvPr/>
        </p:nvSpPr>
        <p:spPr>
          <a:xfrm>
            <a:off x="324394" y="1818069"/>
            <a:ext cx="9681920" cy="4185761"/>
          </a:xfrm>
          <a:prstGeom prst="rect">
            <a:avLst/>
          </a:prstGeom>
        </p:spPr>
        <p:txBody>
          <a:bodyPr wrap="square">
            <a:spAutoFit/>
          </a:bodyPr>
          <a:lstStyle/>
          <a:p>
            <a:pPr marL="285750" lvl="0" indent="-285750">
              <a:buFont typeface="Arial" panose="020B0604020202020204" pitchFamily="34" charset="0"/>
              <a:buChar char="•"/>
            </a:pPr>
            <a:r>
              <a:rPr lang="en-GB" sz="1400" dirty="0"/>
              <a:t>No reliance on frontline WAST assets (therefore minimal delays).</a:t>
            </a:r>
          </a:p>
          <a:p>
            <a:pPr marL="285750" lvl="0" indent="-285750">
              <a:buFont typeface="Arial" panose="020B0604020202020204" pitchFamily="34" charset="0"/>
              <a:buChar char="•"/>
            </a:pPr>
            <a:r>
              <a:rPr lang="en-GB" sz="1400" dirty="0"/>
              <a:t>No depletion of hospital/HB frontline staff; workforce prudency.</a:t>
            </a:r>
          </a:p>
          <a:p>
            <a:pPr marL="285750" lvl="0" indent="-285750">
              <a:buFont typeface="Arial" panose="020B0604020202020204" pitchFamily="34" charset="0"/>
              <a:buChar char="•"/>
            </a:pPr>
            <a:r>
              <a:rPr lang="en-GB" sz="1400" dirty="0"/>
              <a:t>Improving flow for all hospitals but especially the tertiary centres.</a:t>
            </a:r>
          </a:p>
          <a:p>
            <a:pPr marL="285750" lvl="0" indent="-285750">
              <a:buFont typeface="Arial" panose="020B0604020202020204" pitchFamily="34" charset="0"/>
              <a:buChar char="•"/>
            </a:pPr>
            <a:r>
              <a:rPr lang="en-GB" sz="1400" dirty="0"/>
              <a:t>Compliance with Designed for Life: Welsh Guidelines for the transfer of the critically ill adult.</a:t>
            </a:r>
          </a:p>
          <a:p>
            <a:pPr marL="285750" lvl="0" indent="-285750">
              <a:buFont typeface="Arial" panose="020B0604020202020204" pitchFamily="34" charset="0"/>
              <a:buChar char="•"/>
            </a:pPr>
            <a:r>
              <a:rPr lang="en-GB" sz="1400" dirty="0"/>
              <a:t>Another tier to EMRTS, adding resilience.</a:t>
            </a:r>
          </a:p>
          <a:p>
            <a:pPr marL="285750" lvl="0" indent="-285750">
              <a:buFont typeface="Arial" panose="020B0604020202020204" pitchFamily="34" charset="0"/>
              <a:buChar char="•"/>
            </a:pPr>
            <a:r>
              <a:rPr lang="en-GB" sz="1400" dirty="0"/>
              <a:t>Can be used for the critically ill e.g. cardiac/PPCI, vascular etc. (not just critical care).</a:t>
            </a:r>
          </a:p>
          <a:p>
            <a:pPr marL="285750" lvl="0" indent="-285750">
              <a:buFont typeface="Arial" panose="020B0604020202020204" pitchFamily="34" charset="0"/>
              <a:buChar char="•"/>
            </a:pPr>
            <a:r>
              <a:rPr lang="en-GB" sz="1400" dirty="0"/>
              <a:t>It is likely that Medical Staffing will be very difficult as most Doctors are already fully job-planned with little scope for additional duties so the key risk here is medical staff recruitment;</a:t>
            </a:r>
          </a:p>
          <a:p>
            <a:pPr marL="742950" lvl="1" indent="-285750">
              <a:buFont typeface="Arial" panose="020B0604020202020204" pitchFamily="34" charset="0"/>
              <a:buChar char="•"/>
            </a:pPr>
            <a:r>
              <a:rPr lang="en-GB" sz="1400" dirty="0"/>
              <a:t>Anaesthetic consultants in Wales are prepared to re-job plan to take on this work?</a:t>
            </a:r>
          </a:p>
          <a:p>
            <a:pPr marL="742950" lvl="1" indent="-285750">
              <a:buFont typeface="Arial" panose="020B0604020202020204" pitchFamily="34" charset="0"/>
              <a:buChar char="•"/>
            </a:pPr>
            <a:r>
              <a:rPr lang="en-GB" sz="1400" dirty="0"/>
              <a:t>The anaesthesia STC is in a position to allocate trainees to staff the model?</a:t>
            </a:r>
          </a:p>
          <a:p>
            <a:pPr marL="742950" lvl="1" indent="-285750">
              <a:buFont typeface="Arial" panose="020B0604020202020204" pitchFamily="34" charset="0"/>
              <a:buChar char="•"/>
            </a:pPr>
            <a:r>
              <a:rPr lang="en-GB" sz="1400" dirty="0"/>
              <a:t>The creation of fellowships for NCCGs can be functionally operationalised?</a:t>
            </a:r>
          </a:p>
          <a:p>
            <a:pPr marL="285750" lvl="0" indent="-285750">
              <a:buFont typeface="Arial" panose="020B0604020202020204" pitchFamily="34" charset="0"/>
              <a:buChar char="•"/>
            </a:pPr>
            <a:r>
              <a:rPr lang="en-GB" sz="1400" dirty="0"/>
              <a:t>If the answer to the above is not favourable, then the only likely way to staff the option would involve locum/WLI remuneration (even this this is at risk with the recent taxation laws). This could be actioned as an interim while fellowships are created, and while the deanery/STC reorganise their training programme. This is however a costly service and using locum will increase those costs.</a:t>
            </a:r>
          </a:p>
          <a:p>
            <a:pPr marL="285750" lvl="0" indent="-285750">
              <a:buFont typeface="Arial" panose="020B0604020202020204" pitchFamily="34" charset="0"/>
              <a:buChar char="•"/>
            </a:pPr>
            <a:r>
              <a:rPr lang="en-GB" sz="1400" dirty="0"/>
              <a:t>It should be noted that that no model would be able to get to all of the patients all of the time and that hospital staff will need to retain skills for occasions when they do need to undertake a transfer.</a:t>
            </a:r>
          </a:p>
          <a:p>
            <a:pPr marL="285750" indent="-285750">
              <a:buFont typeface="Arial" panose="020B0604020202020204" pitchFamily="34" charset="0"/>
              <a:buChar char="•"/>
            </a:pPr>
            <a:r>
              <a:rPr lang="en-GB" sz="1400" dirty="0"/>
              <a:t>An additional recommendation is that no capacity or non-urgent transfers will be undertaken out of hours (20.00 – 08.00hrs</a:t>
            </a:r>
            <a:r>
              <a:rPr lang="en-GB" sz="1400" dirty="0" smtClean="0"/>
              <a:t>).</a:t>
            </a:r>
            <a:endParaRPr lang="en-GB" sz="1400" b="1" dirty="0">
              <a:solidFill>
                <a:srgbClr val="1F497D"/>
              </a:solidFill>
              <a:latin typeface="Calibri"/>
            </a:endParaRPr>
          </a:p>
        </p:txBody>
      </p:sp>
    </p:spTree>
    <p:extLst>
      <p:ext uri="{BB962C8B-B14F-4D97-AF65-F5344CB8AC3E}">
        <p14:creationId xmlns:p14="http://schemas.microsoft.com/office/powerpoint/2010/main" val="41640928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00594" y="500062"/>
            <a:ext cx="10515600" cy="1222058"/>
          </a:xfrm>
        </p:spPr>
        <p:txBody>
          <a:bodyPr>
            <a:normAutofit/>
          </a:bodyPr>
          <a:lstStyle/>
          <a:p>
            <a:r>
              <a:rPr lang="en-GB" sz="3600" smtClean="0"/>
              <a:t>EASC IMTP </a:t>
            </a:r>
            <a:endParaRPr lang="en-GB" sz="3600" dirty="0"/>
          </a:p>
        </p:txBody>
      </p:sp>
      <p:sp>
        <p:nvSpPr>
          <p:cNvPr id="6" name="Date Placeholder 3">
            <a:extLst>
              <a:ext uri="{FF2B5EF4-FFF2-40B4-BE49-F238E27FC236}">
                <a16:creationId xmlns="" xmlns:a16="http://schemas.microsoft.com/office/drawing/2014/main" id="{2035A819-02E7-4E4C-9B65-25826839435E}"/>
              </a:ext>
            </a:extLst>
          </p:cNvPr>
          <p:cNvSpPr txBox="1">
            <a:spLocks/>
          </p:cNvSpPr>
          <p:nvPr/>
        </p:nvSpPr>
        <p:spPr>
          <a:xfrm>
            <a:off x="400594" y="136525"/>
            <a:ext cx="8000455" cy="363537"/>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sz="1600" cap="all" spc="300" smtClean="0">
                <a:solidFill>
                  <a:srgbClr val="FFFFFF"/>
                </a:solidFill>
              </a:rPr>
              <a:t>All wales transfer &amp; </a:t>
            </a:r>
            <a:r>
              <a:rPr lang="en-US" sz="1600" cap="all" spc="300" smtClean="0">
                <a:solidFill>
                  <a:srgbClr val="FFFFFF"/>
                </a:solidFill>
              </a:rPr>
              <a:t>discharge </a:t>
            </a:r>
            <a:r>
              <a:rPr lang="en-US" sz="1600" cap="all" spc="300" smtClean="0">
                <a:solidFill>
                  <a:srgbClr val="FFFFFF"/>
                </a:solidFill>
              </a:rPr>
              <a:t>model</a:t>
            </a:r>
            <a:endParaRPr lang="en-US" sz="1600" cap="all" spc="300" dirty="0" smtClean="0">
              <a:solidFill>
                <a:srgbClr val="FFFFFF"/>
              </a:solidFill>
            </a:endParaRPr>
          </a:p>
        </p:txBody>
      </p:sp>
      <p:sp>
        <p:nvSpPr>
          <p:cNvPr id="3" name="Rectangle 2"/>
          <p:cNvSpPr/>
          <p:nvPr/>
        </p:nvSpPr>
        <p:spPr>
          <a:xfrm>
            <a:off x="46008" y="1646852"/>
            <a:ext cx="8741434" cy="3859518"/>
          </a:xfrm>
          <a:prstGeom prst="rect">
            <a:avLst/>
          </a:prstGeom>
        </p:spPr>
        <p:txBody>
          <a:bodyPr wrap="square">
            <a:spAutoFit/>
          </a:bodyPr>
          <a:lstStyle/>
          <a:p>
            <a:pPr marL="1028700" lvl="1" indent="-571500">
              <a:spcBef>
                <a:spcPct val="20000"/>
              </a:spcBef>
              <a:buFont typeface="Arial" panose="020B0604020202020204" pitchFamily="34" charset="0"/>
              <a:buChar char="•"/>
            </a:pPr>
            <a:r>
              <a:rPr lang="en-US" sz="2400" b="1" dirty="0" smtClean="0"/>
              <a:t>National </a:t>
            </a:r>
            <a:r>
              <a:rPr lang="en-US" sz="2400" b="1" dirty="0"/>
              <a:t>Collaborative </a:t>
            </a:r>
            <a:r>
              <a:rPr lang="en-US" sz="2400" b="1" dirty="0" smtClean="0"/>
              <a:t>Commissioning: </a:t>
            </a:r>
            <a:r>
              <a:rPr lang="en-US" sz="2400" b="1" dirty="0"/>
              <a:t>Quality &amp; Delivery Frameworks. </a:t>
            </a:r>
          </a:p>
          <a:p>
            <a:pPr marL="1028700" lvl="1" indent="-571500">
              <a:spcBef>
                <a:spcPct val="20000"/>
              </a:spcBef>
              <a:buFont typeface="Arial" panose="020B0604020202020204" pitchFamily="34" charset="0"/>
              <a:buChar char="•"/>
            </a:pPr>
            <a:r>
              <a:rPr lang="en-US" sz="2400" b="1" dirty="0"/>
              <a:t>Scoping </a:t>
            </a:r>
            <a:r>
              <a:rPr lang="en-US" sz="2400" b="1" smtClean="0"/>
              <a:t>a National </a:t>
            </a:r>
            <a:r>
              <a:rPr lang="en-US" sz="2400" b="1" dirty="0"/>
              <a:t>T</a:t>
            </a:r>
            <a:r>
              <a:rPr lang="en-US" sz="2400" b="1" smtClean="0"/>
              <a:t>ransfer &amp; Discharge </a:t>
            </a:r>
            <a:r>
              <a:rPr lang="en-US" sz="2400" b="1" dirty="0" smtClean="0"/>
              <a:t>Service with following elements:</a:t>
            </a:r>
          </a:p>
          <a:p>
            <a:pPr marL="1485900" lvl="2" indent="-571500">
              <a:spcBef>
                <a:spcPct val="20000"/>
              </a:spcBef>
              <a:buFont typeface="Courier New" panose="02070309020205020404" pitchFamily="49" charset="0"/>
              <a:buChar char="o"/>
            </a:pPr>
            <a:r>
              <a:rPr lang="en-US" sz="2400" b="1" dirty="0" smtClean="0"/>
              <a:t>Adult critical care</a:t>
            </a:r>
          </a:p>
          <a:p>
            <a:pPr marL="1485900" lvl="2" indent="-571500">
              <a:spcBef>
                <a:spcPct val="20000"/>
              </a:spcBef>
              <a:buFont typeface="Courier New" panose="02070309020205020404" pitchFamily="49" charset="0"/>
              <a:buChar char="o"/>
            </a:pPr>
            <a:r>
              <a:rPr lang="en-US" sz="2400" b="1" dirty="0" smtClean="0"/>
              <a:t>Major trauma repatriations </a:t>
            </a:r>
          </a:p>
          <a:p>
            <a:pPr marL="1485900" lvl="2" indent="-571500">
              <a:spcBef>
                <a:spcPct val="20000"/>
              </a:spcBef>
              <a:buFont typeface="Courier New" panose="02070309020205020404" pitchFamily="49" charset="0"/>
              <a:buChar char="o"/>
            </a:pPr>
            <a:r>
              <a:rPr lang="en-US" sz="2400" b="1" dirty="0" smtClean="0"/>
              <a:t>Stroke Thrombectomy </a:t>
            </a:r>
            <a:r>
              <a:rPr lang="en-US" sz="2400" b="1" dirty="0"/>
              <a:t>repatriations </a:t>
            </a:r>
          </a:p>
          <a:p>
            <a:pPr marL="1485900" lvl="2" indent="-571500">
              <a:spcBef>
                <a:spcPct val="20000"/>
              </a:spcBef>
              <a:buFont typeface="Courier New" panose="02070309020205020404" pitchFamily="49" charset="0"/>
              <a:buChar char="o"/>
            </a:pPr>
            <a:r>
              <a:rPr lang="en-US" sz="2400" b="1" dirty="0" smtClean="0"/>
              <a:t>Mental health transport </a:t>
            </a:r>
          </a:p>
          <a:p>
            <a:pPr marL="1485900" lvl="2" indent="-571500">
              <a:spcBef>
                <a:spcPct val="20000"/>
              </a:spcBef>
              <a:buFont typeface="Courier New" panose="02070309020205020404" pitchFamily="49" charset="0"/>
              <a:buChar char="o"/>
            </a:pPr>
            <a:r>
              <a:rPr lang="en-US" sz="2400" b="1" dirty="0" smtClean="0"/>
              <a:t>Inter </a:t>
            </a:r>
            <a:r>
              <a:rPr lang="en-US" sz="2400" b="1" smtClean="0"/>
              <a:t>hospital transfers </a:t>
            </a:r>
            <a:r>
              <a:rPr lang="en-US" sz="2400" b="1" dirty="0" smtClean="0"/>
              <a:t>(GUH)</a:t>
            </a:r>
          </a:p>
        </p:txBody>
      </p:sp>
    </p:spTree>
    <p:extLst>
      <p:ext uri="{BB962C8B-B14F-4D97-AF65-F5344CB8AC3E}">
        <p14:creationId xmlns:p14="http://schemas.microsoft.com/office/powerpoint/2010/main" val="15044332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00594" y="500062"/>
            <a:ext cx="10515600" cy="1222058"/>
          </a:xfrm>
        </p:spPr>
        <p:txBody>
          <a:bodyPr>
            <a:normAutofit/>
          </a:bodyPr>
          <a:lstStyle/>
          <a:p>
            <a:r>
              <a:rPr lang="en-GB" sz="3600" dirty="0" smtClean="0"/>
              <a:t>Adult critical care proposal development</a:t>
            </a:r>
            <a:endParaRPr lang="en-GB" sz="3600" dirty="0"/>
          </a:p>
        </p:txBody>
      </p:sp>
      <p:sp>
        <p:nvSpPr>
          <p:cNvPr id="6" name="Date Placeholder 3">
            <a:extLst>
              <a:ext uri="{FF2B5EF4-FFF2-40B4-BE49-F238E27FC236}">
                <a16:creationId xmlns="" xmlns:a16="http://schemas.microsoft.com/office/drawing/2014/main" id="{2035A819-02E7-4E4C-9B65-25826839435E}"/>
              </a:ext>
            </a:extLst>
          </p:cNvPr>
          <p:cNvSpPr txBox="1">
            <a:spLocks/>
          </p:cNvSpPr>
          <p:nvPr/>
        </p:nvSpPr>
        <p:spPr>
          <a:xfrm>
            <a:off x="400594" y="136525"/>
            <a:ext cx="8000455" cy="363537"/>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sz="1600" cap="all" spc="300">
                <a:solidFill>
                  <a:srgbClr val="FFFFFF"/>
                </a:solidFill>
              </a:rPr>
              <a:t>All wales transfer &amp; discharge model</a:t>
            </a:r>
            <a:endParaRPr lang="en-US" sz="1600" cap="all" spc="300" dirty="0">
              <a:solidFill>
                <a:srgbClr val="FFFFFF"/>
              </a:solidFill>
            </a:endParaRPr>
          </a:p>
        </p:txBody>
      </p:sp>
      <p:sp>
        <p:nvSpPr>
          <p:cNvPr id="3" name="Rectangle 2"/>
          <p:cNvSpPr/>
          <p:nvPr/>
        </p:nvSpPr>
        <p:spPr>
          <a:xfrm>
            <a:off x="0" y="1722120"/>
            <a:ext cx="9190007" cy="2677656"/>
          </a:xfrm>
          <a:prstGeom prst="rect">
            <a:avLst/>
          </a:prstGeom>
        </p:spPr>
        <p:txBody>
          <a:bodyPr wrap="square">
            <a:spAutoFit/>
          </a:bodyPr>
          <a:lstStyle/>
          <a:p>
            <a:pPr marL="1028700" lvl="1" indent="-571500">
              <a:spcBef>
                <a:spcPct val="20000"/>
              </a:spcBef>
              <a:buFont typeface="Arial" panose="020B0604020202020204" pitchFamily="34" charset="0"/>
              <a:buChar char="•"/>
            </a:pPr>
            <a:r>
              <a:rPr lang="en-US" sz="2400" b="1" dirty="0">
                <a:solidFill>
                  <a:srgbClr val="325083"/>
                </a:solidFill>
              </a:rPr>
              <a:t>Outline business case </a:t>
            </a:r>
            <a:r>
              <a:rPr lang="en-US" sz="2400" b="1">
                <a:solidFill>
                  <a:srgbClr val="325083"/>
                </a:solidFill>
              </a:rPr>
              <a:t>developed </a:t>
            </a:r>
            <a:r>
              <a:rPr lang="en-US" sz="2400" b="1" smtClean="0">
                <a:solidFill>
                  <a:srgbClr val="325083"/>
                </a:solidFill>
              </a:rPr>
              <a:t>with </a:t>
            </a:r>
            <a:r>
              <a:rPr lang="en-US" sz="2400" b="1">
                <a:solidFill>
                  <a:srgbClr val="325083"/>
                </a:solidFill>
              </a:rPr>
              <a:t>EMRTS </a:t>
            </a:r>
            <a:r>
              <a:rPr lang="en-US" sz="2400" b="1" smtClean="0">
                <a:solidFill>
                  <a:srgbClr val="325083"/>
                </a:solidFill>
              </a:rPr>
              <a:t>Cymru</a:t>
            </a:r>
            <a:endParaRPr lang="en-US" sz="2400" b="1" dirty="0">
              <a:solidFill>
                <a:srgbClr val="325083"/>
              </a:solidFill>
            </a:endParaRPr>
          </a:p>
          <a:p>
            <a:pPr marL="1028700" lvl="1" indent="-571500">
              <a:spcBef>
                <a:spcPct val="20000"/>
              </a:spcBef>
              <a:buFont typeface="Arial" panose="020B0604020202020204" pitchFamily="34" charset="0"/>
              <a:buChar char="•"/>
            </a:pPr>
            <a:r>
              <a:rPr lang="en-US" sz="2400" b="1" dirty="0" smtClean="0">
                <a:solidFill>
                  <a:srgbClr val="325083"/>
                </a:solidFill>
              </a:rPr>
              <a:t>Parallel service </a:t>
            </a:r>
            <a:r>
              <a:rPr lang="en-US" sz="2400" b="1" smtClean="0">
                <a:solidFill>
                  <a:srgbClr val="325083"/>
                </a:solidFill>
              </a:rPr>
              <a:t>within </a:t>
            </a:r>
            <a:r>
              <a:rPr lang="en-US" sz="2400" b="1" smtClean="0">
                <a:solidFill>
                  <a:srgbClr val="325083"/>
                </a:solidFill>
              </a:rPr>
              <a:t>EMRTS Cymru</a:t>
            </a:r>
          </a:p>
          <a:p>
            <a:pPr marL="1028700" lvl="1" indent="-571500">
              <a:spcBef>
                <a:spcPct val="20000"/>
              </a:spcBef>
              <a:buFont typeface="Arial" panose="020B0604020202020204" pitchFamily="34" charset="0"/>
              <a:buChar char="•"/>
            </a:pPr>
            <a:r>
              <a:rPr lang="en-US" sz="2400" b="1" smtClean="0">
                <a:solidFill>
                  <a:srgbClr val="325083"/>
                </a:solidFill>
              </a:rPr>
              <a:t>Collaboration </a:t>
            </a:r>
            <a:r>
              <a:rPr lang="en-US" sz="2400" b="1" dirty="0">
                <a:solidFill>
                  <a:srgbClr val="325083"/>
                </a:solidFill>
              </a:rPr>
              <a:t>between EASC, EMRTS Cymru &amp; WAST</a:t>
            </a:r>
          </a:p>
          <a:p>
            <a:pPr marL="1028700" lvl="1" indent="-571500">
              <a:spcBef>
                <a:spcPct val="20000"/>
              </a:spcBef>
              <a:buFont typeface="Arial" panose="020B0604020202020204" pitchFamily="34" charset="0"/>
              <a:buChar char="•"/>
            </a:pPr>
            <a:r>
              <a:rPr lang="en-US" sz="2400" b="1" dirty="0" smtClean="0">
                <a:solidFill>
                  <a:srgbClr val="325083"/>
                </a:solidFill>
              </a:rPr>
              <a:t>Business case requires further development </a:t>
            </a:r>
          </a:p>
          <a:p>
            <a:pPr marL="1028700" lvl="1" indent="-571500">
              <a:spcBef>
                <a:spcPct val="20000"/>
              </a:spcBef>
              <a:buFont typeface="Arial" panose="020B0604020202020204" pitchFamily="34" charset="0"/>
              <a:buChar char="•"/>
            </a:pPr>
            <a:r>
              <a:rPr lang="en-US" sz="2400" b="1" dirty="0" smtClean="0">
                <a:solidFill>
                  <a:srgbClr val="325083"/>
                </a:solidFill>
              </a:rPr>
              <a:t>North &amp; South Wales provision</a:t>
            </a:r>
          </a:p>
          <a:p>
            <a:pPr marL="1028700" lvl="1" indent="-571500">
              <a:spcBef>
                <a:spcPct val="20000"/>
              </a:spcBef>
              <a:buFont typeface="Arial" panose="020B0604020202020204" pitchFamily="34" charset="0"/>
              <a:buChar char="•"/>
            </a:pPr>
            <a:r>
              <a:rPr lang="en-US" sz="2400" b="1" dirty="0" smtClean="0">
                <a:solidFill>
                  <a:srgbClr val="325083"/>
                </a:solidFill>
              </a:rPr>
              <a:t>Dedicated/specialist resources for the service </a:t>
            </a:r>
          </a:p>
        </p:txBody>
      </p:sp>
    </p:spTree>
    <p:extLst>
      <p:ext uri="{BB962C8B-B14F-4D97-AF65-F5344CB8AC3E}">
        <p14:creationId xmlns:p14="http://schemas.microsoft.com/office/powerpoint/2010/main" val="41423150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343526" y="671067"/>
            <a:ext cx="9581606" cy="735236"/>
          </a:xfrm>
          <a:prstGeom prst="rect">
            <a:avLst/>
          </a:prstGeom>
          <a:solidFill>
            <a:schemeClr val="lt1">
              <a:hueOff val="0"/>
              <a:satOff val="0"/>
              <a:lumOff val="0"/>
            </a:schemeClr>
          </a:solidFill>
        </p:spPr>
        <p:txBody>
          <a:bodyPr vert="horz" lIns="91440" tIns="45720" rIns="91440" bIns="45720" rtlCol="0" anchor="ctr">
            <a:normAutofit/>
          </a:bodyPr>
          <a:lstStyle>
            <a:lvl1pPr algn="l" defTabSz="914400" rtl="0" eaLnBrk="1" latinLnBrk="0" hangingPunct="1">
              <a:lnSpc>
                <a:spcPts val="4300"/>
              </a:lnSpc>
              <a:spcBef>
                <a:spcPct val="0"/>
              </a:spcBef>
              <a:buNone/>
              <a:defRPr sz="5000" b="1" i="0" kern="1200">
                <a:solidFill>
                  <a:schemeClr val="tx1"/>
                </a:solidFill>
                <a:latin typeface="Arial" panose="020B0604020202020204" pitchFamily="34" charset="0"/>
                <a:ea typeface="+mj-ea"/>
                <a:cs typeface="Arial" panose="020B0604020202020204" pitchFamily="34" charset="0"/>
              </a:defRPr>
            </a:lvl1pPr>
          </a:lstStyle>
          <a:p>
            <a:r>
              <a:rPr lang="en-GB" sz="3200" smtClean="0">
                <a:solidFill>
                  <a:srgbClr val="325083"/>
                </a:solidFill>
              </a:rPr>
              <a:t>Critical Care Transfer Model</a:t>
            </a:r>
            <a:endParaRPr lang="en-GB" sz="3200" dirty="0">
              <a:solidFill>
                <a:srgbClr val="325083"/>
              </a:solidFill>
            </a:endParaRPr>
          </a:p>
        </p:txBody>
      </p:sp>
      <p:sp>
        <p:nvSpPr>
          <p:cNvPr id="5" name="Rectangle 4"/>
          <p:cNvSpPr/>
          <p:nvPr/>
        </p:nvSpPr>
        <p:spPr>
          <a:xfrm>
            <a:off x="324394" y="210798"/>
            <a:ext cx="6883103" cy="369332"/>
          </a:xfrm>
          <a:prstGeom prst="rect">
            <a:avLst/>
          </a:prstGeom>
        </p:spPr>
        <p:txBody>
          <a:bodyPr wrap="none">
            <a:spAutoFit/>
          </a:bodyPr>
          <a:lstStyle/>
          <a:p>
            <a:pPr>
              <a:defRPr/>
            </a:pPr>
            <a:r>
              <a:rPr lang="en-US" cap="all" spc="300">
                <a:solidFill>
                  <a:schemeClr val="bg1"/>
                </a:solidFill>
              </a:rPr>
              <a:t>All wales transfer &amp; </a:t>
            </a:r>
            <a:r>
              <a:rPr lang="en-US" cap="all" spc="300" smtClean="0">
                <a:solidFill>
                  <a:schemeClr val="bg1"/>
                </a:solidFill>
              </a:rPr>
              <a:t>discharge </a:t>
            </a:r>
            <a:r>
              <a:rPr lang="en-US" cap="all" spc="300">
                <a:solidFill>
                  <a:schemeClr val="bg1"/>
                </a:solidFill>
              </a:rPr>
              <a:t>model</a:t>
            </a:r>
            <a:endParaRPr lang="en-US" cap="all" spc="300" dirty="0">
              <a:solidFill>
                <a:schemeClr val="bg1"/>
              </a:solidFill>
            </a:endParaRPr>
          </a:p>
        </p:txBody>
      </p:sp>
      <p:sp>
        <p:nvSpPr>
          <p:cNvPr id="17" name="TextBox 16">
            <a:extLst>
              <a:ext uri="{FF2B5EF4-FFF2-40B4-BE49-F238E27FC236}">
                <a16:creationId xmlns:a16="http://schemas.microsoft.com/office/drawing/2014/main" xmlns="" id="{6CCAE508-5211-3446-A9B3-B2C417108404}"/>
              </a:ext>
            </a:extLst>
          </p:cNvPr>
          <p:cNvSpPr txBox="1"/>
          <p:nvPr/>
        </p:nvSpPr>
        <p:spPr>
          <a:xfrm rot="16200000">
            <a:off x="8477120" y="3285575"/>
            <a:ext cx="6518886" cy="369332"/>
          </a:xfrm>
          <a:prstGeom prst="rect">
            <a:avLst/>
          </a:prstGeom>
          <a:noFill/>
        </p:spPr>
        <p:txBody>
          <a:bodyPr wrap="square" rtlCol="0">
            <a:spAutoFit/>
          </a:bodyPr>
          <a:lstStyle/>
          <a:p>
            <a:r>
              <a:rPr lang="en-US" b="1" smtClean="0">
                <a:solidFill>
                  <a:srgbClr val="D8B47E"/>
                </a:solidFill>
                <a:cs typeface="Arial" panose="020B0604020202020204" pitchFamily="34" charset="0"/>
              </a:rPr>
              <a:t>Critical Care Transfers</a:t>
            </a:r>
            <a:endParaRPr lang="en-US" b="1" dirty="0">
              <a:solidFill>
                <a:srgbClr val="D8B47E"/>
              </a:solidFill>
              <a:cs typeface="Arial" panose="020B0604020202020204" pitchFamily="34" charset="0"/>
            </a:endParaRPr>
          </a:p>
        </p:txBody>
      </p:sp>
      <p:sp>
        <p:nvSpPr>
          <p:cNvPr id="2" name="Rectangle 1"/>
          <p:cNvSpPr/>
          <p:nvPr/>
        </p:nvSpPr>
        <p:spPr>
          <a:xfrm>
            <a:off x="856891" y="1647510"/>
            <a:ext cx="8632165" cy="3970318"/>
          </a:xfrm>
          <a:prstGeom prst="rect">
            <a:avLst/>
          </a:prstGeom>
        </p:spPr>
        <p:txBody>
          <a:bodyPr wrap="square">
            <a:spAutoFit/>
          </a:bodyPr>
          <a:lstStyle/>
          <a:p>
            <a:r>
              <a:rPr lang="en-US" b="1" smtClean="0"/>
              <a:t>EASC</a:t>
            </a:r>
          </a:p>
          <a:p>
            <a:pPr marL="285750" indent="-285750">
              <a:buFont typeface="Arial" panose="020B0604020202020204" pitchFamily="34" charset="0"/>
              <a:buChar char="•"/>
            </a:pPr>
            <a:r>
              <a:rPr lang="en-US" smtClean="0"/>
              <a:t>Commissioning allocation is adequate to deliver the service </a:t>
            </a:r>
          </a:p>
          <a:p>
            <a:pPr marL="285750" indent="-285750">
              <a:buFont typeface="Arial" panose="020B0604020202020204" pitchFamily="34" charset="0"/>
              <a:buChar char="•"/>
            </a:pPr>
            <a:r>
              <a:rPr lang="en-US" smtClean="0"/>
              <a:t>National Commissioning arrangements &amp; programme management through EASC</a:t>
            </a:r>
          </a:p>
          <a:p>
            <a:endParaRPr lang="en-US" b="1"/>
          </a:p>
          <a:p>
            <a:r>
              <a:rPr lang="en-US" b="1" smtClean="0"/>
              <a:t>EMRTS </a:t>
            </a:r>
          </a:p>
          <a:p>
            <a:pPr marL="285750" indent="-285750">
              <a:buFont typeface="Arial" panose="020B0604020202020204" pitchFamily="34" charset="0"/>
              <a:buChar char="•"/>
            </a:pPr>
            <a:r>
              <a:rPr lang="en-US" smtClean="0"/>
              <a:t>Clinical lead</a:t>
            </a:r>
          </a:p>
          <a:p>
            <a:pPr marL="285750" indent="-285750">
              <a:buFont typeface="Arial" panose="020B0604020202020204" pitchFamily="34" charset="0"/>
              <a:buChar char="•"/>
            </a:pPr>
            <a:r>
              <a:rPr lang="en-US" smtClean="0"/>
              <a:t>Registrar level doctors </a:t>
            </a:r>
          </a:p>
          <a:p>
            <a:pPr marL="285750" indent="-285750">
              <a:buFont typeface="Arial" panose="020B0604020202020204" pitchFamily="34" charset="0"/>
              <a:buChar char="•"/>
            </a:pPr>
            <a:r>
              <a:rPr lang="en-US" smtClean="0"/>
              <a:t>Retrieval &amp; Transer Practitioners </a:t>
            </a:r>
          </a:p>
          <a:p>
            <a:endParaRPr lang="en-US" b="1" smtClean="0"/>
          </a:p>
          <a:p>
            <a:r>
              <a:rPr lang="en-US" b="1" smtClean="0"/>
              <a:t>WAST</a:t>
            </a:r>
            <a:endParaRPr lang="en-US" b="1"/>
          </a:p>
          <a:p>
            <a:pPr marL="285750" indent="-285750">
              <a:buFont typeface="Arial" panose="020B0604020202020204" pitchFamily="34" charset="0"/>
              <a:buChar char="•"/>
            </a:pPr>
            <a:r>
              <a:rPr lang="en-US" smtClean="0"/>
              <a:t>T&amp;F Group to develop interim arrangements </a:t>
            </a:r>
          </a:p>
          <a:p>
            <a:pPr marL="285750" indent="-285750">
              <a:buFont typeface="Arial" panose="020B0604020202020204" pitchFamily="34" charset="0"/>
              <a:buChar char="•"/>
            </a:pPr>
            <a:r>
              <a:rPr lang="en-US" smtClean="0"/>
              <a:t>Fleet &amp; vehicle procurement </a:t>
            </a:r>
          </a:p>
          <a:p>
            <a:endParaRPr lang="en-US" smtClean="0"/>
          </a:p>
        </p:txBody>
      </p:sp>
    </p:spTree>
    <p:extLst>
      <p:ext uri="{BB962C8B-B14F-4D97-AF65-F5344CB8AC3E}">
        <p14:creationId xmlns:p14="http://schemas.microsoft.com/office/powerpoint/2010/main" val="267072370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343526" y="671067"/>
            <a:ext cx="9581606" cy="735236"/>
          </a:xfrm>
          <a:prstGeom prst="rect">
            <a:avLst/>
          </a:prstGeom>
          <a:solidFill>
            <a:schemeClr val="lt1">
              <a:hueOff val="0"/>
              <a:satOff val="0"/>
              <a:lumOff val="0"/>
            </a:schemeClr>
          </a:solidFill>
        </p:spPr>
        <p:txBody>
          <a:bodyPr vert="horz" lIns="91440" tIns="45720" rIns="91440" bIns="45720" rtlCol="0" anchor="ctr">
            <a:normAutofit/>
          </a:bodyPr>
          <a:lstStyle>
            <a:lvl1pPr algn="l" defTabSz="914400" rtl="0" eaLnBrk="1" latinLnBrk="0" hangingPunct="1">
              <a:lnSpc>
                <a:spcPts val="4300"/>
              </a:lnSpc>
              <a:spcBef>
                <a:spcPct val="0"/>
              </a:spcBef>
              <a:buNone/>
              <a:defRPr sz="5000" b="1" i="0" kern="1200">
                <a:solidFill>
                  <a:schemeClr val="tx1"/>
                </a:solidFill>
                <a:latin typeface="Arial" panose="020B0604020202020204" pitchFamily="34" charset="0"/>
                <a:ea typeface="+mj-ea"/>
                <a:cs typeface="Arial" panose="020B0604020202020204" pitchFamily="34" charset="0"/>
              </a:defRPr>
            </a:lvl1pPr>
          </a:lstStyle>
          <a:p>
            <a:r>
              <a:rPr lang="en-GB" sz="3200" smtClean="0">
                <a:solidFill>
                  <a:srgbClr val="325083"/>
                </a:solidFill>
              </a:rPr>
              <a:t>Implementation plan: Next steps </a:t>
            </a:r>
            <a:endParaRPr lang="en-GB" sz="3200" dirty="0">
              <a:solidFill>
                <a:srgbClr val="325083"/>
              </a:solidFill>
            </a:endParaRPr>
          </a:p>
        </p:txBody>
      </p:sp>
      <p:sp>
        <p:nvSpPr>
          <p:cNvPr id="5" name="Rectangle 4"/>
          <p:cNvSpPr/>
          <p:nvPr/>
        </p:nvSpPr>
        <p:spPr>
          <a:xfrm>
            <a:off x="324394" y="210798"/>
            <a:ext cx="6883103" cy="369332"/>
          </a:xfrm>
          <a:prstGeom prst="rect">
            <a:avLst/>
          </a:prstGeom>
        </p:spPr>
        <p:txBody>
          <a:bodyPr wrap="none">
            <a:spAutoFit/>
          </a:bodyPr>
          <a:lstStyle/>
          <a:p>
            <a:pPr>
              <a:defRPr/>
            </a:pPr>
            <a:r>
              <a:rPr lang="en-US" cap="all" spc="300">
                <a:solidFill>
                  <a:schemeClr val="bg1"/>
                </a:solidFill>
              </a:rPr>
              <a:t>All wales transfer &amp; </a:t>
            </a:r>
            <a:r>
              <a:rPr lang="en-US" cap="all" spc="300" smtClean="0">
                <a:solidFill>
                  <a:schemeClr val="bg1"/>
                </a:solidFill>
              </a:rPr>
              <a:t>discharge </a:t>
            </a:r>
            <a:r>
              <a:rPr lang="en-US" cap="all" spc="300">
                <a:solidFill>
                  <a:schemeClr val="bg1"/>
                </a:solidFill>
              </a:rPr>
              <a:t>model</a:t>
            </a:r>
            <a:endParaRPr lang="en-US" cap="all" spc="300" dirty="0">
              <a:solidFill>
                <a:schemeClr val="bg1"/>
              </a:solidFill>
            </a:endParaRPr>
          </a:p>
        </p:txBody>
      </p:sp>
      <p:sp>
        <p:nvSpPr>
          <p:cNvPr id="17" name="TextBox 16">
            <a:extLst>
              <a:ext uri="{FF2B5EF4-FFF2-40B4-BE49-F238E27FC236}">
                <a16:creationId xmlns:a16="http://schemas.microsoft.com/office/drawing/2014/main" xmlns="" id="{6CCAE508-5211-3446-A9B3-B2C417108404}"/>
              </a:ext>
            </a:extLst>
          </p:cNvPr>
          <p:cNvSpPr txBox="1"/>
          <p:nvPr/>
        </p:nvSpPr>
        <p:spPr>
          <a:xfrm rot="16200000">
            <a:off x="8477120" y="3285575"/>
            <a:ext cx="6518886" cy="369332"/>
          </a:xfrm>
          <a:prstGeom prst="rect">
            <a:avLst/>
          </a:prstGeom>
          <a:noFill/>
        </p:spPr>
        <p:txBody>
          <a:bodyPr wrap="square" rtlCol="0">
            <a:spAutoFit/>
          </a:bodyPr>
          <a:lstStyle/>
          <a:p>
            <a:r>
              <a:rPr lang="en-US" b="1" smtClean="0">
                <a:solidFill>
                  <a:srgbClr val="D8B47E"/>
                </a:solidFill>
                <a:cs typeface="Arial" panose="020B0604020202020204" pitchFamily="34" charset="0"/>
              </a:rPr>
              <a:t>Critical Care Transfers</a:t>
            </a:r>
            <a:endParaRPr lang="en-US" b="1" dirty="0">
              <a:solidFill>
                <a:srgbClr val="D8B47E"/>
              </a:solidFill>
              <a:cs typeface="Arial" panose="020B0604020202020204" pitchFamily="34" charset="0"/>
            </a:endParaRPr>
          </a:p>
        </p:txBody>
      </p:sp>
      <p:sp>
        <p:nvSpPr>
          <p:cNvPr id="2" name="Rectangle 1"/>
          <p:cNvSpPr/>
          <p:nvPr/>
        </p:nvSpPr>
        <p:spPr>
          <a:xfrm>
            <a:off x="856892" y="1647510"/>
            <a:ext cx="6096000" cy="5078313"/>
          </a:xfrm>
          <a:prstGeom prst="rect">
            <a:avLst/>
          </a:prstGeom>
        </p:spPr>
        <p:txBody>
          <a:bodyPr>
            <a:spAutoFit/>
          </a:bodyPr>
          <a:lstStyle/>
          <a:p>
            <a:r>
              <a:rPr lang="en-US" b="1" smtClean="0"/>
              <a:t>EASC, EMRTS &amp; </a:t>
            </a:r>
            <a:r>
              <a:rPr lang="en-US" b="1"/>
              <a:t>WAST</a:t>
            </a:r>
          </a:p>
          <a:p>
            <a:pPr marL="285750" indent="-285750">
              <a:buFont typeface="Arial" panose="020B0604020202020204" pitchFamily="34" charset="0"/>
              <a:buChar char="•"/>
            </a:pPr>
            <a:r>
              <a:rPr lang="en-US" smtClean="0"/>
              <a:t>Appoint programme &amp; clinical lead </a:t>
            </a:r>
            <a:endParaRPr lang="en-US"/>
          </a:p>
          <a:p>
            <a:pPr marL="285750" indent="-285750">
              <a:buFont typeface="Arial" panose="020B0604020202020204" pitchFamily="34" charset="0"/>
              <a:buChar char="•"/>
            </a:pPr>
            <a:r>
              <a:rPr lang="en-US" smtClean="0"/>
              <a:t>T&amp;F Group to develop interim arrangements </a:t>
            </a:r>
          </a:p>
          <a:p>
            <a:endParaRPr lang="en-US" smtClean="0"/>
          </a:p>
          <a:p>
            <a:r>
              <a:rPr lang="en-US" b="1" smtClean="0"/>
              <a:t>Programme workstreams: </a:t>
            </a:r>
          </a:p>
          <a:p>
            <a:pPr marL="285750" indent="-285750">
              <a:buFont typeface="Arial" panose="020B0604020202020204" pitchFamily="34" charset="0"/>
              <a:buChar char="•"/>
            </a:pPr>
            <a:r>
              <a:rPr lang="en-US" smtClean="0"/>
              <a:t>Referral pathways</a:t>
            </a:r>
          </a:p>
          <a:p>
            <a:pPr marL="285750" indent="-285750">
              <a:buFont typeface="Arial" panose="020B0604020202020204" pitchFamily="34" charset="0"/>
              <a:buChar char="•"/>
            </a:pPr>
            <a:r>
              <a:rPr lang="en-US" smtClean="0"/>
              <a:t>Research </a:t>
            </a:r>
            <a:r>
              <a:rPr lang="en-US"/>
              <a:t>and audit</a:t>
            </a:r>
          </a:p>
          <a:p>
            <a:pPr marL="285750" indent="-285750">
              <a:buFont typeface="Arial" panose="020B0604020202020204" pitchFamily="34" charset="0"/>
              <a:buChar char="•"/>
            </a:pPr>
            <a:r>
              <a:rPr lang="en-US" smtClean="0"/>
              <a:t>Commissioning</a:t>
            </a:r>
          </a:p>
          <a:p>
            <a:pPr marL="285750" indent="-285750">
              <a:buFont typeface="Arial" panose="020B0604020202020204" pitchFamily="34" charset="0"/>
              <a:buChar char="•"/>
            </a:pPr>
            <a:r>
              <a:rPr lang="en-US" smtClean="0"/>
              <a:t>Communication </a:t>
            </a:r>
            <a:r>
              <a:rPr lang="en-US"/>
              <a:t>and engagement</a:t>
            </a:r>
          </a:p>
          <a:p>
            <a:pPr marL="285750" indent="-285750">
              <a:buFont typeface="Arial" panose="020B0604020202020204" pitchFamily="34" charset="0"/>
              <a:buChar char="•"/>
            </a:pPr>
            <a:r>
              <a:rPr lang="en-US"/>
              <a:t>Handover and </a:t>
            </a:r>
            <a:r>
              <a:rPr lang="en-US"/>
              <a:t>information </a:t>
            </a:r>
            <a:r>
              <a:rPr lang="en-US" smtClean="0"/>
              <a:t>flow</a:t>
            </a:r>
          </a:p>
          <a:p>
            <a:pPr marL="285750" indent="-285750">
              <a:buFont typeface="Arial" panose="020B0604020202020204" pitchFamily="34" charset="0"/>
              <a:buChar char="•"/>
            </a:pPr>
            <a:r>
              <a:rPr lang="en-US" smtClean="0"/>
              <a:t>Recruitment</a:t>
            </a:r>
            <a:r>
              <a:rPr lang="en-US"/>
              <a:t>, induction and training</a:t>
            </a:r>
          </a:p>
          <a:p>
            <a:pPr marL="285750" indent="-285750">
              <a:buFont typeface="Arial" panose="020B0604020202020204" pitchFamily="34" charset="0"/>
              <a:buChar char="•"/>
            </a:pPr>
            <a:r>
              <a:rPr lang="en-US"/>
              <a:t>Clinical </a:t>
            </a:r>
            <a:r>
              <a:rPr lang="en-US" smtClean="0"/>
              <a:t>SOPs</a:t>
            </a:r>
          </a:p>
          <a:p>
            <a:pPr marL="285750" indent="-285750">
              <a:buFont typeface="Arial" panose="020B0604020202020204" pitchFamily="34" charset="0"/>
              <a:buChar char="•"/>
            </a:pPr>
            <a:r>
              <a:rPr lang="en-US" smtClean="0"/>
              <a:t>Capital </a:t>
            </a:r>
            <a:r>
              <a:rPr lang="en-US"/>
              <a:t>and infrastructure</a:t>
            </a:r>
          </a:p>
          <a:p>
            <a:pPr marL="285750" indent="-285750">
              <a:buFont typeface="Arial" panose="020B0604020202020204" pitchFamily="34" charset="0"/>
              <a:buChar char="•"/>
            </a:pPr>
            <a:r>
              <a:rPr lang="en-US"/>
              <a:t>Infectious disease and </a:t>
            </a:r>
            <a:r>
              <a:rPr lang="en-US"/>
              <a:t>Infection </a:t>
            </a:r>
            <a:r>
              <a:rPr lang="en-US" smtClean="0"/>
              <a:t>control</a:t>
            </a:r>
          </a:p>
          <a:p>
            <a:pPr marL="285750" indent="-285750">
              <a:buFont typeface="Arial" panose="020B0604020202020204" pitchFamily="34" charset="0"/>
              <a:buChar char="•"/>
            </a:pPr>
            <a:r>
              <a:rPr lang="en-US" smtClean="0"/>
              <a:t>Organisational </a:t>
            </a:r>
            <a:r>
              <a:rPr lang="en-US"/>
              <a:t>structures and rotas</a:t>
            </a:r>
          </a:p>
          <a:p>
            <a:pPr marL="285750" indent="-285750">
              <a:buFont typeface="Arial" panose="020B0604020202020204" pitchFamily="34" charset="0"/>
              <a:buChar char="•"/>
            </a:pPr>
            <a:r>
              <a:rPr lang="en-US" smtClean="0"/>
              <a:t>Pharmacy</a:t>
            </a:r>
          </a:p>
          <a:p>
            <a:pPr marL="285750" indent="-285750">
              <a:buFont typeface="Arial" panose="020B0604020202020204" pitchFamily="34" charset="0"/>
              <a:buChar char="•"/>
            </a:pPr>
            <a:r>
              <a:rPr lang="en-US" smtClean="0"/>
              <a:t>Education </a:t>
            </a:r>
            <a:r>
              <a:rPr lang="en-US"/>
              <a:t>and training</a:t>
            </a:r>
          </a:p>
          <a:p>
            <a:pPr marL="285750" indent="-285750">
              <a:buFont typeface="Arial" panose="020B0604020202020204" pitchFamily="34" charset="0"/>
              <a:buChar char="•"/>
            </a:pPr>
            <a:r>
              <a:rPr lang="en-US"/>
              <a:t>Vehicle Design and clinical equipment	</a:t>
            </a:r>
          </a:p>
        </p:txBody>
      </p:sp>
    </p:spTree>
    <p:extLst>
      <p:ext uri="{BB962C8B-B14F-4D97-AF65-F5344CB8AC3E}">
        <p14:creationId xmlns:p14="http://schemas.microsoft.com/office/powerpoint/2010/main" val="31628130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xmlns="" id="{CBDEBEDF-8E26-1145-88F7-8EC83C159C17}"/>
              </a:ext>
            </a:extLst>
          </p:cNvPr>
          <p:cNvSpPr txBox="1"/>
          <p:nvPr/>
        </p:nvSpPr>
        <p:spPr>
          <a:xfrm>
            <a:off x="797549" y="2765090"/>
            <a:ext cx="6896694" cy="1066959"/>
          </a:xfrm>
          <a:prstGeom prst="rect">
            <a:avLst/>
          </a:prstGeom>
          <a:noFill/>
        </p:spPr>
        <p:txBody>
          <a:bodyPr wrap="square" rtlCol="0">
            <a:spAutoFit/>
          </a:bodyPr>
          <a:lstStyle/>
          <a:p>
            <a:pPr>
              <a:lnSpc>
                <a:spcPts val="7600"/>
              </a:lnSpc>
            </a:pPr>
            <a:r>
              <a:rPr lang="en-US" sz="7500" b="1" smtClean="0">
                <a:solidFill>
                  <a:srgbClr val="D8B47E"/>
                </a:solidFill>
                <a:cs typeface="Arial" panose="020B0604020202020204" pitchFamily="34" charset="0"/>
              </a:rPr>
              <a:t>Questions</a:t>
            </a:r>
            <a:endParaRPr lang="en-US" sz="7500" b="1" dirty="0">
              <a:solidFill>
                <a:srgbClr val="D8B47E"/>
              </a:solidFill>
              <a:cs typeface="Arial" panose="020B0604020202020204" pitchFamily="34" charset="0"/>
            </a:endParaRPr>
          </a:p>
        </p:txBody>
      </p:sp>
      <p:sp>
        <p:nvSpPr>
          <p:cNvPr id="8" name="Date Placeholder 3">
            <a:extLst>
              <a:ext uri="{FF2B5EF4-FFF2-40B4-BE49-F238E27FC236}">
                <a16:creationId xmlns:a16="http://schemas.microsoft.com/office/drawing/2014/main" xmlns="" id="{5A40FA9C-BADE-7D49-91D4-F2BCA171083B}"/>
              </a:ext>
            </a:extLst>
          </p:cNvPr>
          <p:cNvSpPr txBox="1">
            <a:spLocks/>
          </p:cNvSpPr>
          <p:nvPr/>
        </p:nvSpPr>
        <p:spPr>
          <a:xfrm>
            <a:off x="444521" y="238439"/>
            <a:ext cx="6820185" cy="573904"/>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sz="1600" cap="all" spc="300">
                <a:solidFill>
                  <a:srgbClr val="FFFFFF"/>
                </a:solidFill>
              </a:rPr>
              <a:t>All wales transfer &amp; </a:t>
            </a:r>
            <a:r>
              <a:rPr lang="en-US" sz="1600" cap="all" spc="300" smtClean="0">
                <a:solidFill>
                  <a:srgbClr val="FFFFFF"/>
                </a:solidFill>
              </a:rPr>
              <a:t>discharge </a:t>
            </a:r>
            <a:r>
              <a:rPr lang="en-US" sz="1600" cap="all" spc="300">
                <a:solidFill>
                  <a:srgbClr val="FFFFFF"/>
                </a:solidFill>
              </a:rPr>
              <a:t>model</a:t>
            </a:r>
            <a:endParaRPr lang="en-US" sz="1600" cap="all" spc="300" dirty="0">
              <a:solidFill>
                <a:srgbClr val="FFFFFF"/>
              </a:solidFill>
            </a:endParaRPr>
          </a:p>
        </p:txBody>
      </p:sp>
    </p:spTree>
    <p:extLst>
      <p:ext uri="{BB962C8B-B14F-4D97-AF65-F5344CB8AC3E}">
        <p14:creationId xmlns:p14="http://schemas.microsoft.com/office/powerpoint/2010/main" val="3739884197"/>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Custom 2">
      <a:dk1>
        <a:srgbClr val="325083"/>
      </a:dk1>
      <a:lt1>
        <a:srgbClr val="D7B37E"/>
      </a:lt1>
      <a:dk2>
        <a:srgbClr val="325083"/>
      </a:dk2>
      <a:lt2>
        <a:srgbClr val="D7B37E"/>
      </a:lt2>
      <a:accent1>
        <a:srgbClr val="DD2F33"/>
      </a:accent1>
      <a:accent2>
        <a:srgbClr val="6DA396"/>
      </a:accent2>
      <a:accent3>
        <a:srgbClr val="3BAACE"/>
      </a:accent3>
      <a:accent4>
        <a:srgbClr val="FFC000"/>
      </a:accent4>
      <a:accent5>
        <a:srgbClr val="F28D4F"/>
      </a:accent5>
      <a:accent6>
        <a:srgbClr val="D6B95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marL="0" marR="0" indent="0" algn="l" defTabSz="914400" rtl="0" eaLnBrk="1" fontAlgn="auto" latinLnBrk="0" hangingPunct="1">
          <a:lnSpc>
            <a:spcPct val="100000"/>
          </a:lnSpc>
          <a:spcBef>
            <a:spcPts val="0"/>
          </a:spcBef>
          <a:spcAft>
            <a:spcPts val="0"/>
          </a:spcAft>
          <a:buClrTx/>
          <a:buSzTx/>
          <a:buFontTx/>
          <a:buNone/>
          <a:tabLst/>
          <a:defRPr sz="1800" cap="all" spc="300" baseline="0" dirty="0" smtClean="0">
            <a:solidFill>
              <a:schemeClr val="bg1"/>
            </a:solidFill>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7393</TotalTime>
  <Words>633</Words>
  <Application>Microsoft Office PowerPoint</Application>
  <PresentationFormat>Widescreen</PresentationFormat>
  <Paragraphs>106</Paragraphs>
  <Slides>7</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Calibri</vt:lpstr>
      <vt:lpstr>Courier New</vt:lpstr>
      <vt:lpstr>Georgia</vt:lpstr>
      <vt:lpstr>1_Office Theme</vt:lpstr>
      <vt:lpstr>PowerPoint Presentation</vt:lpstr>
      <vt:lpstr>PowerPoint Presentation</vt:lpstr>
      <vt:lpstr>EASC IMTP </vt:lpstr>
      <vt:lpstr>Adult critical care proposal development</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James Rodaway (CTUHB - NCCU)</dc:creator>
  <cp:lastModifiedBy>James Rodaway (CTUHB - NCCU)</cp:lastModifiedBy>
  <cp:revision>10</cp:revision>
  <dcterms:created xsi:type="dcterms:W3CDTF">2019-07-01T13:06:18Z</dcterms:created>
  <dcterms:modified xsi:type="dcterms:W3CDTF">2020-02-04T12:47:51Z</dcterms:modified>
</cp:coreProperties>
</file>